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2"/>
  </p:notesMasterIdLst>
  <p:handoutMasterIdLst>
    <p:handoutMasterId r:id="rId143"/>
  </p:handoutMasterIdLst>
  <p:sldIdLst>
    <p:sldId id="421" r:id="rId5"/>
    <p:sldId id="738" r:id="rId6"/>
    <p:sldId id="574" r:id="rId7"/>
    <p:sldId id="369" r:id="rId8"/>
    <p:sldId id="370" r:id="rId9"/>
    <p:sldId id="371" r:id="rId10"/>
    <p:sldId id="372" r:id="rId11"/>
    <p:sldId id="374" r:id="rId12"/>
    <p:sldId id="575" r:id="rId13"/>
    <p:sldId id="670" r:id="rId14"/>
    <p:sldId id="387" r:id="rId15"/>
    <p:sldId id="549" r:id="rId16"/>
    <p:sldId id="378" r:id="rId17"/>
    <p:sldId id="379" r:id="rId18"/>
    <p:sldId id="550" r:id="rId19"/>
    <p:sldId id="381" r:id="rId20"/>
    <p:sldId id="382" r:id="rId21"/>
    <p:sldId id="383" r:id="rId22"/>
    <p:sldId id="384" r:id="rId23"/>
    <p:sldId id="385" r:id="rId24"/>
    <p:sldId id="617" r:id="rId25"/>
    <p:sldId id="680" r:id="rId26"/>
    <p:sldId id="681" r:id="rId27"/>
    <p:sldId id="682" r:id="rId28"/>
    <p:sldId id="683" r:id="rId29"/>
    <p:sldId id="684" r:id="rId30"/>
    <p:sldId id="685" r:id="rId31"/>
    <p:sldId id="686" r:id="rId32"/>
    <p:sldId id="687" r:id="rId33"/>
    <p:sldId id="688" r:id="rId34"/>
    <p:sldId id="689" r:id="rId35"/>
    <p:sldId id="690" r:id="rId36"/>
    <p:sldId id="691" r:id="rId37"/>
    <p:sldId id="692" r:id="rId38"/>
    <p:sldId id="693" r:id="rId39"/>
    <p:sldId id="694" r:id="rId40"/>
    <p:sldId id="695" r:id="rId41"/>
    <p:sldId id="696" r:id="rId42"/>
    <p:sldId id="697" r:id="rId43"/>
    <p:sldId id="698" r:id="rId44"/>
    <p:sldId id="699" r:id="rId45"/>
    <p:sldId id="700" r:id="rId46"/>
    <p:sldId id="701" r:id="rId47"/>
    <p:sldId id="702" r:id="rId48"/>
    <p:sldId id="703" r:id="rId49"/>
    <p:sldId id="704" r:id="rId50"/>
    <p:sldId id="705" r:id="rId51"/>
    <p:sldId id="706" r:id="rId52"/>
    <p:sldId id="707" r:id="rId53"/>
    <p:sldId id="711" r:id="rId54"/>
    <p:sldId id="712" r:id="rId55"/>
    <p:sldId id="713" r:id="rId56"/>
    <p:sldId id="714" r:id="rId57"/>
    <p:sldId id="715" r:id="rId58"/>
    <p:sldId id="716" r:id="rId59"/>
    <p:sldId id="717" r:id="rId60"/>
    <p:sldId id="718" r:id="rId61"/>
    <p:sldId id="719" r:id="rId62"/>
    <p:sldId id="720" r:id="rId63"/>
    <p:sldId id="721" r:id="rId64"/>
    <p:sldId id="722" r:id="rId65"/>
    <p:sldId id="723" r:id="rId66"/>
    <p:sldId id="724" r:id="rId67"/>
    <p:sldId id="551" r:id="rId68"/>
    <p:sldId id="618" r:id="rId69"/>
    <p:sldId id="570" r:id="rId70"/>
    <p:sldId id="401" r:id="rId71"/>
    <p:sldId id="403" r:id="rId72"/>
    <p:sldId id="402" r:id="rId73"/>
    <p:sldId id="726" r:id="rId74"/>
    <p:sldId id="727" r:id="rId75"/>
    <p:sldId id="728" r:id="rId76"/>
    <p:sldId id="729" r:id="rId77"/>
    <p:sldId id="730" r:id="rId78"/>
    <p:sldId id="731" r:id="rId79"/>
    <p:sldId id="732" r:id="rId80"/>
    <p:sldId id="733" r:id="rId81"/>
    <p:sldId id="734" r:id="rId82"/>
    <p:sldId id="735" r:id="rId83"/>
    <p:sldId id="736" r:id="rId84"/>
    <p:sldId id="737" r:id="rId85"/>
    <p:sldId id="725" r:id="rId86"/>
    <p:sldId id="678" r:id="rId87"/>
    <p:sldId id="472" r:id="rId88"/>
    <p:sldId id="456" r:id="rId89"/>
    <p:sldId id="679" r:id="rId90"/>
    <p:sldId id="474" r:id="rId91"/>
    <p:sldId id="556" r:id="rId92"/>
    <p:sldId id="464" r:id="rId93"/>
    <p:sldId id="657" r:id="rId94"/>
    <p:sldId id="658" r:id="rId95"/>
    <p:sldId id="473" r:id="rId96"/>
    <p:sldId id="634" r:id="rId97"/>
    <p:sldId id="571" r:id="rId98"/>
    <p:sldId id="511" r:id="rId99"/>
    <p:sldId id="512" r:id="rId100"/>
    <p:sldId id="513" r:id="rId101"/>
    <p:sldId id="635" r:id="rId102"/>
    <p:sldId id="514" r:id="rId103"/>
    <p:sldId id="708" r:id="rId104"/>
    <p:sldId id="709" r:id="rId105"/>
    <p:sldId id="710" r:id="rId106"/>
    <p:sldId id="591" r:id="rId107"/>
    <p:sldId id="540" r:id="rId108"/>
    <p:sldId id="578" r:id="rId109"/>
    <p:sldId id="577" r:id="rId110"/>
    <p:sldId id="541" r:id="rId111"/>
    <p:sldId id="585" r:id="rId112"/>
    <p:sldId id="645" r:id="rId113"/>
    <p:sldId id="637" r:id="rId114"/>
    <p:sldId id="646" r:id="rId115"/>
    <p:sldId id="663" r:id="rId116"/>
    <p:sldId id="638" r:id="rId117"/>
    <p:sldId id="668" r:id="rId118"/>
    <p:sldId id="651" r:id="rId119"/>
    <p:sldId id="664" r:id="rId120"/>
    <p:sldId id="652" r:id="rId121"/>
    <p:sldId id="665" r:id="rId122"/>
    <p:sldId id="653" r:id="rId123"/>
    <p:sldId id="666" r:id="rId124"/>
    <p:sldId id="654" r:id="rId125"/>
    <p:sldId id="660" r:id="rId126"/>
    <p:sldId id="661" r:id="rId127"/>
    <p:sldId id="662" r:id="rId128"/>
    <p:sldId id="740" r:id="rId129"/>
    <p:sldId id="669" r:id="rId130"/>
    <p:sldId id="589" r:id="rId131"/>
    <p:sldId id="739" r:id="rId132"/>
    <p:sldId id="430" r:id="rId133"/>
    <p:sldId id="431" r:id="rId134"/>
    <p:sldId id="659" r:id="rId135"/>
    <p:sldId id="655" r:id="rId136"/>
    <p:sldId id="438" r:id="rId137"/>
    <p:sldId id="441" r:id="rId138"/>
    <p:sldId id="429" r:id="rId139"/>
    <p:sldId id="588" r:id="rId140"/>
    <p:sldId id="590" r:id="rId1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181A"/>
    <a:srgbClr val="F8D7C5"/>
    <a:srgbClr val="D5C5BC"/>
    <a:srgbClr val="FF3F46"/>
    <a:srgbClr val="FF00FF"/>
    <a:srgbClr val="FFFFFF"/>
    <a:srgbClr val="132241"/>
    <a:srgbClr val="5C2B25"/>
    <a:srgbClr val="626F9A"/>
    <a:srgbClr val="ADB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5308" autoAdjust="0"/>
    <p:restoredTop sz="94660"/>
  </p:normalViewPr>
  <p:slideViewPr>
    <p:cSldViewPr>
      <p:cViewPr varScale="1">
        <p:scale>
          <a:sx n="101" d="100"/>
          <a:sy n="101" d="100"/>
        </p:scale>
        <p:origin x="341" y="6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ujames\MyDocuments\1Research\aa_Working%20Articles\ZZ-Backburner\M-Turk%20Grads\Version%201%20Charitable%20Final%20Resul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ujames\MyDocuments\1Research\aa_Working%20Articles\ZZ-Backburner\M-Turk%20Grads\Version%201%20Charitable%20Final%20Resul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rujames\MyDocuments\1Research\aa_Working%20Articles\ACBD%202014\Change%20in%20givin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rujames\MyDocuments\1Research\aa_Working%20Articles\M-Turk%20Grads\Charitable%20Final%20Gender%20Ag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68291200481873E-3"/>
          <c:y val="0.1524871619308456"/>
          <c:w val="0.99861317087995183"/>
          <c:h val="0.71685481570238507"/>
        </c:manualLayout>
      </c:layout>
      <c:barChart>
        <c:barDir val="col"/>
        <c:grouping val="clustered"/>
        <c:varyColors val="0"/>
        <c:ser>
          <c:idx val="0"/>
          <c:order val="0"/>
          <c:tx>
            <c:strRef>
              <c:f>Sheet1!$B$32</c:f>
              <c:strCache>
                <c:ptCount val="1"/>
                <c:pt idx="0">
                  <c:v>Transfer</c:v>
                </c:pt>
              </c:strCache>
            </c:strRef>
          </c:tx>
          <c:spPr>
            <a:solidFill>
              <a:schemeClr val="tx2">
                <a:lumMod val="60000"/>
                <a:lumOff val="40000"/>
              </a:schemeClr>
            </a:solidFill>
          </c:spPr>
          <c:invertIfNegative val="0"/>
          <c:dLbls>
            <c:dLbl>
              <c:idx val="0"/>
              <c:layout>
                <c:manualLayout>
                  <c:x val="-1.3868291200481873E-3"/>
                  <c:y val="9.6014492753623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4E-4B0B-9FE1-89269FAF2A84}"/>
                </c:ext>
              </c:extLst>
            </c:dLbl>
            <c:dLbl>
              <c:idx val="1"/>
              <c:layout>
                <c:manualLayout>
                  <c:x val="4.160487360144613E-3"/>
                  <c:y val="8.8768115942028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4E-4B0B-9FE1-89269FAF2A84}"/>
                </c:ext>
              </c:extLst>
            </c:dLbl>
            <c:dLbl>
              <c:idx val="2"/>
              <c:layout>
                <c:manualLayout>
                  <c:x val="-1.3868291200481873E-3"/>
                  <c:y val="9.420289855072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54E-4B0B-9FE1-89269FAF2A84}"/>
                </c:ext>
              </c:extLst>
            </c:dLbl>
            <c:spPr>
              <a:noFill/>
              <a:ln>
                <a:noFill/>
              </a:ln>
              <a:effectLst/>
            </c:spPr>
            <c:txPr>
              <a:bodyPr/>
              <a:lstStyle/>
              <a:p>
                <a:pPr>
                  <a:defRPr sz="44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Sheet1!$A$33:$A$35</c:f>
              <c:strCache>
                <c:ptCount val="3"/>
                <c:pt idx="0">
                  <c:v>Interested now</c:v>
                </c:pt>
                <c:pt idx="1">
                  <c:v>Not now, but in future</c:v>
                </c:pt>
                <c:pt idx="2">
                  <c:v>Will never be interested</c:v>
                </c:pt>
              </c:strCache>
            </c:strRef>
          </c:cat>
          <c:val>
            <c:numRef>
              <c:f>Sheet1!$B$33:$B$35</c:f>
              <c:numCache>
                <c:formatCode>0%</c:formatCode>
                <c:ptCount val="3"/>
                <c:pt idx="0">
                  <c:v>0.14444444444444443</c:v>
                </c:pt>
                <c:pt idx="1">
                  <c:v>0.53888888888888897</c:v>
                </c:pt>
                <c:pt idx="2">
                  <c:v>0.31666666666666665</c:v>
                </c:pt>
              </c:numCache>
            </c:numRef>
          </c:val>
          <c:extLst>
            <c:ext xmlns:c16="http://schemas.microsoft.com/office/drawing/2014/chart" uri="{C3380CC4-5D6E-409C-BE32-E72D297353CC}">
              <c16:uniqueId val="{00000003-C54E-4B0B-9FE1-89269FAF2A84}"/>
            </c:ext>
          </c:extLst>
        </c:ser>
        <c:ser>
          <c:idx val="1"/>
          <c:order val="1"/>
          <c:tx>
            <c:strRef>
              <c:f>Sheet1!$C$32</c:f>
              <c:strCache>
                <c:ptCount val="1"/>
                <c:pt idx="0">
                  <c:v>Gift</c:v>
                </c:pt>
              </c:strCache>
            </c:strRef>
          </c:tx>
          <c:spPr>
            <a:solidFill>
              <a:srgbClr val="FF0000"/>
            </a:solidFill>
          </c:spPr>
          <c:invertIfNegative val="0"/>
          <c:dLbls>
            <c:dLbl>
              <c:idx val="0"/>
              <c:layout>
                <c:manualLayout>
                  <c:x val="1.3868291200481873E-3"/>
                  <c:y val="9.05797101449275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54E-4B0B-9FE1-89269FAF2A84}"/>
                </c:ext>
              </c:extLst>
            </c:dLbl>
            <c:dLbl>
              <c:idx val="1"/>
              <c:layout>
                <c:manualLayout>
                  <c:x val="0"/>
                  <c:y val="9.2391304347826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4E-4B0B-9FE1-89269FAF2A84}"/>
                </c:ext>
              </c:extLst>
            </c:dLbl>
            <c:dLbl>
              <c:idx val="2"/>
              <c:layout>
                <c:manualLayout>
                  <c:x val="0"/>
                  <c:y val="9.7826086956521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54E-4B0B-9FE1-89269FAF2A84}"/>
                </c:ext>
              </c:extLst>
            </c:dLbl>
            <c:spPr>
              <a:noFill/>
              <a:ln>
                <a:noFill/>
              </a:ln>
              <a:effectLst/>
            </c:spPr>
            <c:txPr>
              <a:bodyPr/>
              <a:lstStyle/>
              <a:p>
                <a:pPr>
                  <a:defRPr sz="44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Sheet1!$A$33:$A$35</c:f>
              <c:strCache>
                <c:ptCount val="3"/>
                <c:pt idx="0">
                  <c:v>Interested now</c:v>
                </c:pt>
                <c:pt idx="1">
                  <c:v>Not now, but in future</c:v>
                </c:pt>
                <c:pt idx="2">
                  <c:v>Will never be interested</c:v>
                </c:pt>
              </c:strCache>
            </c:strRef>
          </c:cat>
          <c:val>
            <c:numRef>
              <c:f>Sheet1!$C$33:$C$35</c:f>
              <c:numCache>
                <c:formatCode>0%</c:formatCode>
                <c:ptCount val="3"/>
                <c:pt idx="0">
                  <c:v>0.26782273603082851</c:v>
                </c:pt>
                <c:pt idx="1">
                  <c:v>0.53179190751445082</c:v>
                </c:pt>
                <c:pt idx="2">
                  <c:v>0.20038535645472061</c:v>
                </c:pt>
              </c:numCache>
            </c:numRef>
          </c:val>
          <c:extLst>
            <c:ext xmlns:c16="http://schemas.microsoft.com/office/drawing/2014/chart" uri="{C3380CC4-5D6E-409C-BE32-E72D297353CC}">
              <c16:uniqueId val="{00000007-C54E-4B0B-9FE1-89269FAF2A84}"/>
            </c:ext>
          </c:extLst>
        </c:ser>
        <c:dLbls>
          <c:showLegendKey val="0"/>
          <c:showVal val="1"/>
          <c:showCatName val="0"/>
          <c:showSerName val="0"/>
          <c:showPercent val="0"/>
          <c:showBubbleSize val="0"/>
        </c:dLbls>
        <c:gapWidth val="76"/>
        <c:overlap val="-15"/>
        <c:axId val="112103424"/>
        <c:axId val="112104960"/>
      </c:barChart>
      <c:catAx>
        <c:axId val="112103424"/>
        <c:scaling>
          <c:orientation val="minMax"/>
        </c:scaling>
        <c:delete val="0"/>
        <c:axPos val="b"/>
        <c:numFmt formatCode="General" sourceLinked="0"/>
        <c:majorTickMark val="none"/>
        <c:minorTickMark val="none"/>
        <c:tickLblPos val="nextTo"/>
        <c:txPr>
          <a:bodyPr/>
          <a:lstStyle/>
          <a:p>
            <a:pPr>
              <a:lnSpc>
                <a:spcPct val="70000"/>
              </a:lnSpc>
              <a:defRPr sz="2800" b="1"/>
            </a:pPr>
            <a:endParaRPr lang="en-US"/>
          </a:p>
        </c:txPr>
        <c:crossAx val="112104960"/>
        <c:crosses val="autoZero"/>
        <c:auto val="1"/>
        <c:lblAlgn val="ctr"/>
        <c:lblOffset val="100"/>
        <c:noMultiLvlLbl val="0"/>
      </c:catAx>
      <c:valAx>
        <c:axId val="112104960"/>
        <c:scaling>
          <c:orientation val="minMax"/>
        </c:scaling>
        <c:delete val="1"/>
        <c:axPos val="l"/>
        <c:numFmt formatCode="0%" sourceLinked="1"/>
        <c:majorTickMark val="none"/>
        <c:minorTickMark val="none"/>
        <c:tickLblPos val="nextTo"/>
        <c:crossAx val="112103424"/>
        <c:crosses val="autoZero"/>
        <c:crossBetween val="between"/>
      </c:valAx>
    </c:plotArea>
    <c:legend>
      <c:legendPos val="t"/>
      <c:legendEntry>
        <c:idx val="0"/>
        <c:txPr>
          <a:bodyPr/>
          <a:lstStyle/>
          <a:p>
            <a:pPr>
              <a:defRPr sz="4400" b="1">
                <a:solidFill>
                  <a:schemeClr val="bg1"/>
                </a:solidFill>
              </a:defRPr>
            </a:pPr>
            <a:endParaRPr lang="en-US"/>
          </a:p>
        </c:txPr>
      </c:legendEntry>
      <c:legendEntry>
        <c:idx val="1"/>
        <c:txPr>
          <a:bodyPr/>
          <a:lstStyle/>
          <a:p>
            <a:pPr>
              <a:defRPr sz="4400" b="1">
                <a:solidFill>
                  <a:schemeClr val="bg1"/>
                </a:solidFill>
              </a:defRPr>
            </a:pPr>
            <a:endParaRPr lang="en-US"/>
          </a:p>
        </c:txPr>
      </c:legendEntry>
      <c:layout>
        <c:manualLayout>
          <c:xMode val="edge"/>
          <c:yMode val="edge"/>
          <c:x val="2.1695685793005817E-3"/>
          <c:y val="7.946923301254045E-5"/>
          <c:w val="0.28144386601658233"/>
          <c:h val="0.21209084281131524"/>
        </c:manualLayout>
      </c:layout>
      <c:overlay val="0"/>
      <c:txPr>
        <a:bodyPr/>
        <a:lstStyle/>
        <a:p>
          <a:pPr>
            <a:defRPr sz="44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4106095071449401"/>
          <c:w val="1"/>
          <c:h val="0.77817658209390494"/>
        </c:manualLayout>
      </c:layout>
      <c:barChart>
        <c:barDir val="col"/>
        <c:grouping val="clustered"/>
        <c:varyColors val="0"/>
        <c:ser>
          <c:idx val="0"/>
          <c:order val="0"/>
          <c:tx>
            <c:strRef>
              <c:f>Sheet1!$B$18</c:f>
              <c:strCache>
                <c:ptCount val="1"/>
                <c:pt idx="0">
                  <c:v>Contract</c:v>
                </c:pt>
              </c:strCache>
            </c:strRef>
          </c:tx>
          <c:spPr>
            <a:solidFill>
              <a:schemeClr val="tx2">
                <a:lumMod val="60000"/>
                <a:lumOff val="40000"/>
              </a:schemeClr>
            </a:solidFill>
          </c:spPr>
          <c:invertIfNegative val="0"/>
          <c:dLbls>
            <c:dLbl>
              <c:idx val="0"/>
              <c:layout>
                <c:manualLayout>
                  <c:x val="1.3888888888888889E-3"/>
                  <c:y val="9.0740740740740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87-4EC9-BB7A-9B3CD2AA176A}"/>
                </c:ext>
              </c:extLst>
            </c:dLbl>
            <c:dLbl>
              <c:idx val="1"/>
              <c:layout>
                <c:manualLayout>
                  <c:x val="2.7777777777777779E-3"/>
                  <c:y val="0.10185185185185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87-4EC9-BB7A-9B3CD2AA176A}"/>
                </c:ext>
              </c:extLst>
            </c:dLbl>
            <c:dLbl>
              <c:idx val="2"/>
              <c:layout>
                <c:manualLayout>
                  <c:x val="4.1666666666666666E-3"/>
                  <c:y val="0.101851851851851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87-4EC9-BB7A-9B3CD2AA176A}"/>
                </c:ext>
              </c:extLst>
            </c:dLbl>
            <c:spPr>
              <a:noFill/>
              <a:ln>
                <a:noFill/>
              </a:ln>
              <a:effectLst/>
            </c:spPr>
            <c:txPr>
              <a:bodyPr/>
              <a:lstStyle/>
              <a:p>
                <a:pPr>
                  <a:defRPr sz="44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Sheet1!$A$19:$A$21</c:f>
              <c:strCache>
                <c:ptCount val="3"/>
                <c:pt idx="0">
                  <c:v>Interested now</c:v>
                </c:pt>
                <c:pt idx="1">
                  <c:v>Not now, but in future</c:v>
                </c:pt>
                <c:pt idx="2">
                  <c:v>Will never be interested</c:v>
                </c:pt>
              </c:strCache>
            </c:strRef>
          </c:cat>
          <c:val>
            <c:numRef>
              <c:f>Sheet1!$B$19:$B$21</c:f>
              <c:numCache>
                <c:formatCode>0%</c:formatCode>
                <c:ptCount val="3"/>
                <c:pt idx="0">
                  <c:v>0.12777777777777777</c:v>
                </c:pt>
                <c:pt idx="1">
                  <c:v>0.437037037037037</c:v>
                </c:pt>
                <c:pt idx="2">
                  <c:v>0.43518518518518517</c:v>
                </c:pt>
              </c:numCache>
            </c:numRef>
          </c:val>
          <c:extLst>
            <c:ext xmlns:c16="http://schemas.microsoft.com/office/drawing/2014/chart" uri="{C3380CC4-5D6E-409C-BE32-E72D297353CC}">
              <c16:uniqueId val="{00000003-CB87-4EC9-BB7A-9B3CD2AA176A}"/>
            </c:ext>
          </c:extLst>
        </c:ser>
        <c:ser>
          <c:idx val="1"/>
          <c:order val="1"/>
          <c:tx>
            <c:strRef>
              <c:f>Sheet1!$C$18</c:f>
              <c:strCache>
                <c:ptCount val="1"/>
                <c:pt idx="0">
                  <c:v>Gift</c:v>
                </c:pt>
              </c:strCache>
            </c:strRef>
          </c:tx>
          <c:spPr>
            <a:solidFill>
              <a:srgbClr val="FF0000"/>
            </a:solidFill>
          </c:spPr>
          <c:invertIfNegative val="0"/>
          <c:dLbls>
            <c:dLbl>
              <c:idx val="0"/>
              <c:layout>
                <c:manualLayout>
                  <c:x val="0"/>
                  <c:y val="9.07407407407407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87-4EC9-BB7A-9B3CD2AA176A}"/>
                </c:ext>
              </c:extLst>
            </c:dLbl>
            <c:dLbl>
              <c:idx val="1"/>
              <c:layout>
                <c:manualLayout>
                  <c:x val="2.7777777777777779E-3"/>
                  <c:y val="9.259259259259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87-4EC9-BB7A-9B3CD2AA176A}"/>
                </c:ext>
              </c:extLst>
            </c:dLbl>
            <c:dLbl>
              <c:idx val="2"/>
              <c:layout>
                <c:manualLayout>
                  <c:x val="1.388888888888787E-3"/>
                  <c:y val="9.81481481481481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B87-4EC9-BB7A-9B3CD2AA176A}"/>
                </c:ext>
              </c:extLst>
            </c:dLbl>
            <c:spPr>
              <a:noFill/>
              <a:ln>
                <a:noFill/>
              </a:ln>
              <a:effectLst/>
            </c:spPr>
            <c:txPr>
              <a:bodyPr/>
              <a:lstStyle/>
              <a:p>
                <a:pPr>
                  <a:defRPr sz="4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Sheet1!$A$19:$A$21</c:f>
              <c:strCache>
                <c:ptCount val="3"/>
                <c:pt idx="0">
                  <c:v>Interested now</c:v>
                </c:pt>
                <c:pt idx="1">
                  <c:v>Not now, but in future</c:v>
                </c:pt>
                <c:pt idx="2">
                  <c:v>Will never be interested</c:v>
                </c:pt>
              </c:strCache>
            </c:strRef>
          </c:cat>
          <c:val>
            <c:numRef>
              <c:f>Sheet1!$C$19:$C$21</c:f>
              <c:numCache>
                <c:formatCode>0%</c:formatCode>
                <c:ptCount val="3"/>
                <c:pt idx="0">
                  <c:v>0.29094412331406549</c:v>
                </c:pt>
                <c:pt idx="1">
                  <c:v>0.47976878612716767</c:v>
                </c:pt>
                <c:pt idx="2">
                  <c:v>0.22928709055876687</c:v>
                </c:pt>
              </c:numCache>
            </c:numRef>
          </c:val>
          <c:extLst>
            <c:ext xmlns:c16="http://schemas.microsoft.com/office/drawing/2014/chart" uri="{C3380CC4-5D6E-409C-BE32-E72D297353CC}">
              <c16:uniqueId val="{00000007-CB87-4EC9-BB7A-9B3CD2AA176A}"/>
            </c:ext>
          </c:extLst>
        </c:ser>
        <c:dLbls>
          <c:showLegendKey val="0"/>
          <c:showVal val="1"/>
          <c:showCatName val="0"/>
          <c:showSerName val="0"/>
          <c:showPercent val="0"/>
          <c:showBubbleSize val="0"/>
        </c:dLbls>
        <c:gapWidth val="75"/>
        <c:overlap val="-11"/>
        <c:axId val="112014080"/>
        <c:axId val="112015616"/>
      </c:barChart>
      <c:catAx>
        <c:axId val="112014080"/>
        <c:scaling>
          <c:orientation val="minMax"/>
        </c:scaling>
        <c:delete val="0"/>
        <c:axPos val="b"/>
        <c:numFmt formatCode="General" sourceLinked="0"/>
        <c:majorTickMark val="none"/>
        <c:minorTickMark val="none"/>
        <c:tickLblPos val="nextTo"/>
        <c:txPr>
          <a:bodyPr/>
          <a:lstStyle/>
          <a:p>
            <a:pPr>
              <a:lnSpc>
                <a:spcPct val="70000"/>
              </a:lnSpc>
              <a:defRPr sz="2800" b="1"/>
            </a:pPr>
            <a:endParaRPr lang="en-US"/>
          </a:p>
        </c:txPr>
        <c:crossAx val="112015616"/>
        <c:crosses val="autoZero"/>
        <c:auto val="1"/>
        <c:lblAlgn val="ctr"/>
        <c:lblOffset val="100"/>
        <c:noMultiLvlLbl val="0"/>
      </c:catAx>
      <c:valAx>
        <c:axId val="112015616"/>
        <c:scaling>
          <c:orientation val="minMax"/>
        </c:scaling>
        <c:delete val="1"/>
        <c:axPos val="l"/>
        <c:numFmt formatCode="0%" sourceLinked="1"/>
        <c:majorTickMark val="out"/>
        <c:minorTickMark val="none"/>
        <c:tickLblPos val="nextTo"/>
        <c:crossAx val="112014080"/>
        <c:crosses val="autoZero"/>
        <c:crossBetween val="between"/>
      </c:valAx>
    </c:plotArea>
    <c:legend>
      <c:legendPos val="t"/>
      <c:legendEntry>
        <c:idx val="0"/>
        <c:txPr>
          <a:bodyPr/>
          <a:lstStyle/>
          <a:p>
            <a:pPr>
              <a:defRPr sz="4400" b="1">
                <a:solidFill>
                  <a:schemeClr val="tx2">
                    <a:lumMod val="60000"/>
                    <a:lumOff val="40000"/>
                  </a:schemeClr>
                </a:solidFill>
              </a:defRPr>
            </a:pPr>
            <a:endParaRPr lang="en-US"/>
          </a:p>
        </c:txPr>
      </c:legendEntry>
      <c:legendEntry>
        <c:idx val="1"/>
        <c:txPr>
          <a:bodyPr/>
          <a:lstStyle/>
          <a:p>
            <a:pPr>
              <a:defRPr sz="4400" b="1">
                <a:solidFill>
                  <a:srgbClr val="FF0000"/>
                </a:solidFill>
              </a:defRPr>
            </a:pPr>
            <a:endParaRPr lang="en-US"/>
          </a:p>
        </c:txPr>
      </c:legendEntry>
      <c:layout>
        <c:manualLayout>
          <c:xMode val="edge"/>
          <c:yMode val="edge"/>
          <c:x val="7.6071741032374498E-4"/>
          <c:y val="1.1111111111111112E-2"/>
          <c:w val="0.29014523184601926"/>
          <c:h val="0.24476071741032374"/>
        </c:manualLayout>
      </c:layout>
      <c:overlay val="0"/>
      <c:txPr>
        <a:bodyPr/>
        <a:lstStyle/>
        <a:p>
          <a:pPr>
            <a:defRPr sz="4400"/>
          </a:pPr>
          <a:endParaRPr lang="en-US"/>
        </a:p>
      </c:txPr>
    </c:legend>
    <c:plotVisOnly val="1"/>
    <c:dispBlanksAs val="gap"/>
    <c:showDLblsOverMax val="0"/>
  </c:chart>
  <c:txPr>
    <a:bodyPr/>
    <a:lstStyle/>
    <a:p>
      <a:pPr>
        <a:defRPr sz="2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nSpc>
                <a:spcPct val="70000"/>
              </a:lnSpc>
              <a:defRPr sz="3600"/>
            </a:pPr>
            <a:r>
              <a:rPr lang="en-US" sz="3600" dirty="0"/>
              <a:t>Giving Before and After Adding Charitable Beneficiary to Estate Plan</a:t>
            </a:r>
          </a:p>
          <a:p>
            <a:pPr>
              <a:lnSpc>
                <a:spcPct val="70000"/>
              </a:lnSpc>
              <a:defRPr sz="3600"/>
            </a:pPr>
            <a:r>
              <a:rPr lang="en-US" sz="1200" dirty="0"/>
              <a:t>9,439 observations from a nationally</a:t>
            </a:r>
            <a:r>
              <a:rPr lang="en-US" sz="1200" baseline="0" dirty="0"/>
              <a:t> representative longitudinal study</a:t>
            </a:r>
            <a:endParaRPr lang="en-US" sz="1200" dirty="0"/>
          </a:p>
        </c:rich>
      </c:tx>
      <c:overlay val="0"/>
    </c:title>
    <c:autoTitleDeleted val="0"/>
    <c:plotArea>
      <c:layout>
        <c:manualLayout>
          <c:layoutTarget val="inner"/>
          <c:xMode val="edge"/>
          <c:yMode val="edge"/>
          <c:x val="0.1744574584426947"/>
          <c:y val="0.16697681539807524"/>
          <c:w val="0.8102647637795275"/>
          <c:h val="0.69660659084281129"/>
        </c:manualLayout>
      </c:layout>
      <c:barChart>
        <c:barDir val="col"/>
        <c:grouping val="clustered"/>
        <c:varyColors val="0"/>
        <c:ser>
          <c:idx val="0"/>
          <c:order val="0"/>
          <c:spPr>
            <a:solidFill>
              <a:schemeClr val="tx1"/>
            </a:solidFill>
          </c:spPr>
          <c:invertIfNegative val="0"/>
          <c:dPt>
            <c:idx val="4"/>
            <c:invertIfNegative val="0"/>
            <c:bubble3D val="0"/>
            <c:spPr>
              <a:pattFill prst="lgCheck">
                <a:fgClr>
                  <a:schemeClr val="tx1"/>
                </a:fgClr>
                <a:bgClr>
                  <a:srgbClr val="FF0000"/>
                </a:bgClr>
              </a:pattFill>
            </c:spPr>
            <c:extLst>
              <c:ext xmlns:c16="http://schemas.microsoft.com/office/drawing/2014/chart" uri="{C3380CC4-5D6E-409C-BE32-E72D297353CC}">
                <c16:uniqueId val="{00000001-7001-4CA1-BA46-F16E66EAC290}"/>
              </c:ext>
            </c:extLst>
          </c:dPt>
          <c:dPt>
            <c:idx val="5"/>
            <c:invertIfNegative val="0"/>
            <c:bubble3D val="0"/>
            <c:spPr>
              <a:solidFill>
                <a:srgbClr val="FF0000"/>
              </a:solidFill>
            </c:spPr>
            <c:extLst>
              <c:ext xmlns:c16="http://schemas.microsoft.com/office/drawing/2014/chart" uri="{C3380CC4-5D6E-409C-BE32-E72D297353CC}">
                <c16:uniqueId val="{00000003-7001-4CA1-BA46-F16E66EAC290}"/>
              </c:ext>
            </c:extLst>
          </c:dPt>
          <c:dPt>
            <c:idx val="6"/>
            <c:invertIfNegative val="0"/>
            <c:bubble3D val="0"/>
            <c:spPr>
              <a:solidFill>
                <a:srgbClr val="FF0000"/>
              </a:solidFill>
            </c:spPr>
            <c:extLst>
              <c:ext xmlns:c16="http://schemas.microsoft.com/office/drawing/2014/chart" uri="{C3380CC4-5D6E-409C-BE32-E72D297353CC}">
                <c16:uniqueId val="{00000005-7001-4CA1-BA46-F16E66EAC290}"/>
              </c:ext>
            </c:extLst>
          </c:dPt>
          <c:dPt>
            <c:idx val="7"/>
            <c:invertIfNegative val="0"/>
            <c:bubble3D val="0"/>
            <c:spPr>
              <a:solidFill>
                <a:srgbClr val="FF0000"/>
              </a:solidFill>
            </c:spPr>
            <c:extLst>
              <c:ext xmlns:c16="http://schemas.microsoft.com/office/drawing/2014/chart" uri="{C3380CC4-5D6E-409C-BE32-E72D297353CC}">
                <c16:uniqueId val="{00000007-7001-4CA1-BA46-F16E66EAC290}"/>
              </c:ext>
            </c:extLst>
          </c:dPt>
          <c:dPt>
            <c:idx val="8"/>
            <c:invertIfNegative val="0"/>
            <c:bubble3D val="0"/>
            <c:spPr>
              <a:solidFill>
                <a:srgbClr val="FF0000"/>
              </a:solidFill>
            </c:spPr>
            <c:extLst>
              <c:ext xmlns:c16="http://schemas.microsoft.com/office/drawing/2014/chart" uri="{C3380CC4-5D6E-409C-BE32-E72D297353CC}">
                <c16:uniqueId val="{00000009-7001-4CA1-BA46-F16E66EAC290}"/>
              </c:ext>
            </c:extLst>
          </c:dPt>
          <c:cat>
            <c:strRef>
              <c:f>Sheet3!$A$60:$A$68</c:f>
              <c:strCache>
                <c:ptCount val="9"/>
                <c:pt idx="0">
                  <c:v>Before -8 years</c:v>
                </c:pt>
                <c:pt idx="1">
                  <c:v>Before -6 years</c:v>
                </c:pt>
                <c:pt idx="2">
                  <c:v>Before -4 years</c:v>
                </c:pt>
                <c:pt idx="3">
                  <c:v>Before -2 years</c:v>
                </c:pt>
                <c:pt idx="4">
                  <c:v>Mixed</c:v>
                </c:pt>
                <c:pt idx="5">
                  <c:v>After +2 years</c:v>
                </c:pt>
                <c:pt idx="6">
                  <c:v>After +4 years</c:v>
                </c:pt>
                <c:pt idx="7">
                  <c:v>After +6 years</c:v>
                </c:pt>
                <c:pt idx="8">
                  <c:v>After +8 years</c:v>
                </c:pt>
              </c:strCache>
            </c:strRef>
          </c:cat>
          <c:val>
            <c:numRef>
              <c:f>Sheet3!$B$60:$B$68</c:f>
              <c:numCache>
                <c:formatCode>_("$"* #,##0.00_);_("$"* \(#,##0.00\);_("$"* "-"??_);_(@_)</c:formatCode>
                <c:ptCount val="9"/>
                <c:pt idx="0">
                  <c:v>4045.8323156089191</c:v>
                </c:pt>
                <c:pt idx="1">
                  <c:v>3711.7108274231673</c:v>
                </c:pt>
                <c:pt idx="2">
                  <c:v>4174.207505773672</c:v>
                </c:pt>
                <c:pt idx="3">
                  <c:v>4908.161787932564</c:v>
                </c:pt>
                <c:pt idx="4">
                  <c:v>5220.3537006578945</c:v>
                </c:pt>
                <c:pt idx="5">
                  <c:v>8432.8729773462783</c:v>
                </c:pt>
                <c:pt idx="6">
                  <c:v>7469.3390956521735</c:v>
                </c:pt>
                <c:pt idx="7">
                  <c:v>6677.6961042944795</c:v>
                </c:pt>
                <c:pt idx="8">
                  <c:v>6943.7687309644671</c:v>
                </c:pt>
              </c:numCache>
            </c:numRef>
          </c:val>
          <c:extLst>
            <c:ext xmlns:c16="http://schemas.microsoft.com/office/drawing/2014/chart" uri="{C3380CC4-5D6E-409C-BE32-E72D297353CC}">
              <c16:uniqueId val="{0000000A-7001-4CA1-BA46-F16E66EAC290}"/>
            </c:ext>
          </c:extLst>
        </c:ser>
        <c:dLbls>
          <c:showLegendKey val="0"/>
          <c:showVal val="0"/>
          <c:showCatName val="0"/>
          <c:showSerName val="0"/>
          <c:showPercent val="0"/>
          <c:showBubbleSize val="0"/>
        </c:dLbls>
        <c:gapWidth val="150"/>
        <c:axId val="110840832"/>
        <c:axId val="110850816"/>
      </c:barChart>
      <c:catAx>
        <c:axId val="110840832"/>
        <c:scaling>
          <c:orientation val="minMax"/>
        </c:scaling>
        <c:delete val="0"/>
        <c:axPos val="b"/>
        <c:numFmt formatCode="General" sourceLinked="0"/>
        <c:majorTickMark val="out"/>
        <c:minorTickMark val="none"/>
        <c:tickLblPos val="nextTo"/>
        <c:txPr>
          <a:bodyPr/>
          <a:lstStyle/>
          <a:p>
            <a:pPr>
              <a:lnSpc>
                <a:spcPct val="70000"/>
              </a:lnSpc>
              <a:defRPr sz="2200" b="1"/>
            </a:pPr>
            <a:endParaRPr lang="en-US"/>
          </a:p>
        </c:txPr>
        <c:crossAx val="110850816"/>
        <c:crosses val="autoZero"/>
        <c:auto val="1"/>
        <c:lblAlgn val="ctr"/>
        <c:lblOffset val="100"/>
        <c:noMultiLvlLbl val="0"/>
      </c:catAx>
      <c:valAx>
        <c:axId val="110850816"/>
        <c:scaling>
          <c:orientation val="minMax"/>
          <c:min val="3000"/>
        </c:scaling>
        <c:delete val="0"/>
        <c:axPos val="l"/>
        <c:majorGridlines/>
        <c:title>
          <c:tx>
            <c:rich>
              <a:bodyPr rot="-5400000" vert="horz"/>
              <a:lstStyle/>
              <a:p>
                <a:pPr>
                  <a:lnSpc>
                    <a:spcPct val="70000"/>
                  </a:lnSpc>
                  <a:defRPr sz="2400"/>
                </a:pPr>
                <a:r>
                  <a:rPr lang="en-US" sz="2400" dirty="0"/>
                  <a:t>Annual Charitable Giving</a:t>
                </a:r>
              </a:p>
              <a:p>
                <a:pPr>
                  <a:lnSpc>
                    <a:spcPct val="70000"/>
                  </a:lnSpc>
                  <a:defRPr sz="2400"/>
                </a:pPr>
                <a:r>
                  <a:rPr lang="en-US" sz="1400" dirty="0"/>
                  <a:t> in Constant (Inflation</a:t>
                </a:r>
                <a:r>
                  <a:rPr lang="en-US" sz="1400" baseline="0" dirty="0"/>
                  <a:t> Adjusted) 2012  Dollars</a:t>
                </a:r>
                <a:endParaRPr lang="en-US" sz="2400" dirty="0"/>
              </a:p>
            </c:rich>
          </c:tx>
          <c:overlay val="0"/>
        </c:title>
        <c:numFmt formatCode="_(&quot;$&quot;* #,##0_);_(&quot;$&quot;* \(#,##0\);_(&quot;$&quot;* &quot;-&quot;_);_(@_)" sourceLinked="0"/>
        <c:majorTickMark val="out"/>
        <c:minorTickMark val="none"/>
        <c:tickLblPos val="nextTo"/>
        <c:txPr>
          <a:bodyPr/>
          <a:lstStyle/>
          <a:p>
            <a:pPr>
              <a:defRPr sz="2000"/>
            </a:pPr>
            <a:endParaRPr lang="en-US"/>
          </a:p>
        </c:txPr>
        <c:crossAx val="110840832"/>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Sheet1!$D$4</c:f>
              <c:strCache>
                <c:ptCount val="1"/>
                <c:pt idx="0">
                  <c:v>All</c:v>
                </c:pt>
              </c:strCache>
            </c:strRef>
          </c:tx>
          <c:spPr>
            <a:solidFill>
              <a:schemeClr val="tx1"/>
            </a:solidFill>
          </c:spPr>
          <c:invertIfNegative val="0"/>
          <c:cat>
            <c:strRef>
              <c:f>Sheet1!$C$5:$C$13</c:f>
              <c:strCache>
                <c:ptCount val="9"/>
                <c:pt idx="0">
                  <c:v>No Message</c:v>
                </c:pt>
                <c:pt idx="1">
                  <c:v>Spendthrift Heirs</c:v>
                </c:pt>
                <c:pt idx="2">
                  <c:v>Formal Social Norms</c:v>
                </c:pt>
                <c:pt idx="3">
                  <c:v>Both Heirs &amp; Norms</c:v>
                </c:pt>
                <c:pt idx="4">
                  <c:v>Deceased 1st 4 stories</c:v>
                </c:pt>
                <c:pt idx="5">
                  <c:v>Deceased All 7 stories</c:v>
                </c:pt>
                <c:pt idx="6">
                  <c:v>Mixed Dec/Liv 7 stories</c:v>
                </c:pt>
                <c:pt idx="7">
                  <c:v>Living 1st 4 stories</c:v>
                </c:pt>
                <c:pt idx="8">
                  <c:v>Living All 7 stories</c:v>
                </c:pt>
              </c:strCache>
            </c:strRef>
          </c:cat>
          <c:val>
            <c:numRef>
              <c:f>Sheet1!$D$5:$D$13</c:f>
              <c:numCache>
                <c:formatCode>General</c:formatCode>
                <c:ptCount val="9"/>
                <c:pt idx="0">
                  <c:v>10.199999999999999</c:v>
                </c:pt>
                <c:pt idx="1">
                  <c:v>9.4</c:v>
                </c:pt>
                <c:pt idx="2">
                  <c:v>8.8000000000000007</c:v>
                </c:pt>
                <c:pt idx="3">
                  <c:v>8</c:v>
                </c:pt>
                <c:pt idx="4">
                  <c:v>6.8</c:v>
                </c:pt>
                <c:pt idx="5">
                  <c:v>6.6</c:v>
                </c:pt>
                <c:pt idx="6">
                  <c:v>6</c:v>
                </c:pt>
                <c:pt idx="7">
                  <c:v>4.8</c:v>
                </c:pt>
                <c:pt idx="8">
                  <c:v>4.0999999999999996</c:v>
                </c:pt>
              </c:numCache>
            </c:numRef>
          </c:val>
          <c:extLst>
            <c:ext xmlns:c16="http://schemas.microsoft.com/office/drawing/2014/chart" uri="{C3380CC4-5D6E-409C-BE32-E72D297353CC}">
              <c16:uniqueId val="{00000000-BB45-48F5-B1EA-DBA7E848A14B}"/>
            </c:ext>
          </c:extLst>
        </c:ser>
        <c:ser>
          <c:idx val="1"/>
          <c:order val="1"/>
          <c:tx>
            <c:strRef>
              <c:f>Sheet1!$E$4</c:f>
              <c:strCache>
                <c:ptCount val="1"/>
                <c:pt idx="0">
                  <c:v>50+</c:v>
                </c:pt>
              </c:strCache>
            </c:strRef>
          </c:tx>
          <c:spPr>
            <a:solidFill>
              <a:srgbClr val="FF0000"/>
            </a:solidFill>
          </c:spPr>
          <c:invertIfNegative val="0"/>
          <c:cat>
            <c:strRef>
              <c:f>Sheet1!$C$5:$C$13</c:f>
              <c:strCache>
                <c:ptCount val="9"/>
                <c:pt idx="0">
                  <c:v>No Message</c:v>
                </c:pt>
                <c:pt idx="1">
                  <c:v>Spendthrift Heirs</c:v>
                </c:pt>
                <c:pt idx="2">
                  <c:v>Formal Social Norms</c:v>
                </c:pt>
                <c:pt idx="3">
                  <c:v>Both Heirs &amp; Norms</c:v>
                </c:pt>
                <c:pt idx="4">
                  <c:v>Deceased 1st 4 stories</c:v>
                </c:pt>
                <c:pt idx="5">
                  <c:v>Deceased All 7 stories</c:v>
                </c:pt>
                <c:pt idx="6">
                  <c:v>Mixed Dec/Liv 7 stories</c:v>
                </c:pt>
                <c:pt idx="7">
                  <c:v>Living 1st 4 stories</c:v>
                </c:pt>
                <c:pt idx="8">
                  <c:v>Living All 7 stories</c:v>
                </c:pt>
              </c:strCache>
            </c:strRef>
          </c:cat>
          <c:val>
            <c:numRef>
              <c:f>Sheet1!$E$5:$E$13</c:f>
              <c:numCache>
                <c:formatCode>General</c:formatCode>
                <c:ptCount val="9"/>
                <c:pt idx="0">
                  <c:v>14</c:v>
                </c:pt>
                <c:pt idx="1">
                  <c:v>11.4</c:v>
                </c:pt>
                <c:pt idx="2">
                  <c:v>11.7</c:v>
                </c:pt>
                <c:pt idx="3">
                  <c:v>10.199999999999999</c:v>
                </c:pt>
                <c:pt idx="4">
                  <c:v>7.5</c:v>
                </c:pt>
                <c:pt idx="5">
                  <c:v>7.5</c:v>
                </c:pt>
                <c:pt idx="6">
                  <c:v>7.2</c:v>
                </c:pt>
                <c:pt idx="7">
                  <c:v>5.7</c:v>
                </c:pt>
                <c:pt idx="8">
                  <c:v>2.5</c:v>
                </c:pt>
              </c:numCache>
            </c:numRef>
          </c:val>
          <c:extLst>
            <c:ext xmlns:c16="http://schemas.microsoft.com/office/drawing/2014/chart" uri="{C3380CC4-5D6E-409C-BE32-E72D297353CC}">
              <c16:uniqueId val="{00000001-BB45-48F5-B1EA-DBA7E848A14B}"/>
            </c:ext>
          </c:extLst>
        </c:ser>
        <c:dLbls>
          <c:showLegendKey val="0"/>
          <c:showVal val="0"/>
          <c:showCatName val="0"/>
          <c:showSerName val="0"/>
          <c:showPercent val="0"/>
          <c:showBubbleSize val="0"/>
        </c:dLbls>
        <c:gapWidth val="30"/>
        <c:axId val="137571712"/>
        <c:axId val="137573504"/>
      </c:barChart>
      <c:catAx>
        <c:axId val="137571712"/>
        <c:scaling>
          <c:orientation val="minMax"/>
        </c:scaling>
        <c:delete val="0"/>
        <c:axPos val="b"/>
        <c:numFmt formatCode="General" sourceLinked="0"/>
        <c:majorTickMark val="out"/>
        <c:minorTickMark val="none"/>
        <c:tickLblPos val="nextTo"/>
        <c:crossAx val="137573504"/>
        <c:crosses val="autoZero"/>
        <c:auto val="1"/>
        <c:lblAlgn val="ctr"/>
        <c:lblOffset val="100"/>
        <c:noMultiLvlLbl val="0"/>
      </c:catAx>
      <c:valAx>
        <c:axId val="137573504"/>
        <c:scaling>
          <c:orientation val="minMax"/>
          <c:max val="14"/>
        </c:scaling>
        <c:delete val="0"/>
        <c:axPos val="l"/>
        <c:majorGridlines/>
        <c:title>
          <c:tx>
            <c:rich>
              <a:bodyPr rot="-5400000" vert="horz"/>
              <a:lstStyle/>
              <a:p>
                <a:pPr>
                  <a:lnSpc>
                    <a:spcPct val="70000"/>
                  </a:lnSpc>
                  <a:defRPr sz="2800"/>
                </a:pPr>
                <a:r>
                  <a:rPr lang="en-US" sz="2800" dirty="0"/>
                  <a:t>Give-Bequest Gap</a:t>
                </a:r>
              </a:p>
            </c:rich>
          </c:tx>
          <c:overlay val="0"/>
        </c:title>
        <c:numFmt formatCode="General" sourceLinked="1"/>
        <c:majorTickMark val="out"/>
        <c:minorTickMark val="none"/>
        <c:tickLblPos val="nextTo"/>
        <c:crossAx val="137571712"/>
        <c:crosses val="autoZero"/>
        <c:crossBetween val="between"/>
      </c:valAx>
    </c:plotArea>
    <c:legend>
      <c:legendPos val="r"/>
      <c:overlay val="0"/>
      <c:txPr>
        <a:bodyPr/>
        <a:lstStyle/>
        <a:p>
          <a:pPr>
            <a:defRPr sz="2800"/>
          </a:pPr>
          <a:endParaRPr lang="en-US"/>
        </a:p>
      </c:txPr>
    </c:legend>
    <c:plotVisOnly val="1"/>
    <c:dispBlanksAs val="gap"/>
    <c:showDLblsOverMax val="0"/>
  </c:chart>
  <c:txPr>
    <a:bodyPr/>
    <a:lstStyle/>
    <a:p>
      <a:pPr>
        <a:lnSpc>
          <a:spcPct val="80000"/>
        </a:lnSpc>
        <a:defRPr sz="2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'Gender Graph'!$B$13</c:f>
              <c:strCache>
                <c:ptCount val="1"/>
                <c:pt idx="0">
                  <c:v>Female v Male</c:v>
                </c:pt>
              </c:strCache>
            </c:strRef>
          </c:tx>
          <c:spPr>
            <a:solidFill>
              <a:srgbClr val="FF0000"/>
            </a:solidFill>
          </c:spPr>
          <c:invertIfNegative val="0"/>
          <c:dPt>
            <c:idx val="0"/>
            <c:invertIfNegative val="0"/>
            <c:bubble3D val="0"/>
            <c:spPr>
              <a:solidFill>
                <a:schemeClr val="tx1"/>
              </a:solidFill>
            </c:spPr>
            <c:extLst>
              <c:ext xmlns:c16="http://schemas.microsoft.com/office/drawing/2014/chart" uri="{C3380CC4-5D6E-409C-BE32-E72D297353CC}">
                <c16:uniqueId val="{00000001-B31A-445B-B3E3-27287474A364}"/>
              </c:ext>
            </c:extLst>
          </c:dPt>
          <c:dPt>
            <c:idx val="1"/>
            <c:invertIfNegative val="0"/>
            <c:bubble3D val="0"/>
            <c:spPr>
              <a:solidFill>
                <a:schemeClr val="tx1"/>
              </a:solidFill>
            </c:spPr>
            <c:extLst>
              <c:ext xmlns:c16="http://schemas.microsoft.com/office/drawing/2014/chart" uri="{C3380CC4-5D6E-409C-BE32-E72D297353CC}">
                <c16:uniqueId val="{00000003-B31A-445B-B3E3-27287474A364}"/>
              </c:ext>
            </c:extLst>
          </c:dPt>
          <c:cat>
            <c:strRef>
              <c:f>'Gender Graph'!$A$14:$A$22</c:f>
              <c:strCache>
                <c:ptCount val="9"/>
                <c:pt idx="0">
                  <c:v>All gift of cash</c:v>
                </c:pt>
                <c:pt idx="1">
                  <c:v>All bequest gift</c:v>
                </c:pt>
                <c:pt idx="2">
                  <c:v>All tribute bequest</c:v>
                </c:pt>
                <c:pt idx="3">
                  <c:v>All TOD</c:v>
                </c:pt>
                <c:pt idx="4">
                  <c:v>All donor advised fund</c:v>
                </c:pt>
                <c:pt idx="5">
                  <c:v>All gift of stocks/ bonds</c:v>
                </c:pt>
                <c:pt idx="6">
                  <c:v>All life estate</c:v>
                </c:pt>
                <c:pt idx="7">
                  <c:v>All CGA</c:v>
                </c:pt>
                <c:pt idx="8">
                  <c:v>All CRT</c:v>
                </c:pt>
              </c:strCache>
            </c:strRef>
          </c:cat>
          <c:val>
            <c:numRef>
              <c:f>'Gender Graph'!$B$14:$B$22</c:f>
              <c:numCache>
                <c:formatCode>0.0%</c:formatCode>
                <c:ptCount val="9"/>
                <c:pt idx="0">
                  <c:v>7.5999999999999956E-2</c:v>
                </c:pt>
                <c:pt idx="1">
                  <c:v>5.0000000000000044E-3</c:v>
                </c:pt>
                <c:pt idx="2">
                  <c:v>0</c:v>
                </c:pt>
                <c:pt idx="3">
                  <c:v>-1.8000000000000002E-2</c:v>
                </c:pt>
                <c:pt idx="4">
                  <c:v>-2.8000000000000011E-2</c:v>
                </c:pt>
                <c:pt idx="5">
                  <c:v>-4.1999999999999996E-2</c:v>
                </c:pt>
                <c:pt idx="6">
                  <c:v>-4.4999999999999984E-2</c:v>
                </c:pt>
                <c:pt idx="7">
                  <c:v>-4.8999999999999988E-2</c:v>
                </c:pt>
                <c:pt idx="8">
                  <c:v>-5.6999999999999967E-2</c:v>
                </c:pt>
              </c:numCache>
            </c:numRef>
          </c:val>
          <c:extLst>
            <c:ext xmlns:c16="http://schemas.microsoft.com/office/drawing/2014/chart" uri="{C3380CC4-5D6E-409C-BE32-E72D297353CC}">
              <c16:uniqueId val="{00000004-B31A-445B-B3E3-27287474A364}"/>
            </c:ext>
          </c:extLst>
        </c:ser>
        <c:dLbls>
          <c:showLegendKey val="0"/>
          <c:showVal val="0"/>
          <c:showCatName val="0"/>
          <c:showSerName val="0"/>
          <c:showPercent val="0"/>
          <c:showBubbleSize val="0"/>
        </c:dLbls>
        <c:gapWidth val="150"/>
        <c:axId val="137687808"/>
        <c:axId val="137689344"/>
      </c:barChart>
      <c:catAx>
        <c:axId val="137687808"/>
        <c:scaling>
          <c:orientation val="minMax"/>
        </c:scaling>
        <c:delete val="0"/>
        <c:axPos val="b"/>
        <c:numFmt formatCode="General" sourceLinked="0"/>
        <c:majorTickMark val="none"/>
        <c:minorTickMark val="none"/>
        <c:tickLblPos val="nextTo"/>
        <c:crossAx val="137689344"/>
        <c:crosses val="autoZero"/>
        <c:auto val="1"/>
        <c:lblAlgn val="ctr"/>
        <c:lblOffset val="100"/>
        <c:noMultiLvlLbl val="0"/>
      </c:catAx>
      <c:valAx>
        <c:axId val="137689344"/>
        <c:scaling>
          <c:orientation val="minMax"/>
          <c:max val="8.0000000000000016E-2"/>
          <c:min val="-6.0000000000000012E-2"/>
        </c:scaling>
        <c:delete val="0"/>
        <c:axPos val="l"/>
        <c:majorGridlines/>
        <c:title>
          <c:tx>
            <c:rich>
              <a:bodyPr/>
              <a:lstStyle/>
              <a:p>
                <a:pPr>
                  <a:defRPr/>
                </a:pPr>
                <a:r>
                  <a:rPr lang="en-US" dirty="0"/>
                  <a:t>Female - Male Difference in </a:t>
                </a:r>
              </a:p>
              <a:p>
                <a:pPr>
                  <a:defRPr/>
                </a:pPr>
                <a:r>
                  <a:rPr lang="en-US" dirty="0"/>
                  <a:t>percentage "interested now"</a:t>
                </a:r>
              </a:p>
            </c:rich>
          </c:tx>
          <c:layout>
            <c:manualLayout>
              <c:xMode val="edge"/>
              <c:yMode val="edge"/>
              <c:x val="4.61361014994233E-2"/>
              <c:y val="0.13246481874267563"/>
            </c:manualLayout>
          </c:layout>
          <c:overlay val="0"/>
        </c:title>
        <c:numFmt formatCode="0.0%" sourceLinked="1"/>
        <c:majorTickMark val="none"/>
        <c:minorTickMark val="none"/>
        <c:tickLblPos val="nextTo"/>
        <c:crossAx val="137687808"/>
        <c:crosses val="autoZero"/>
        <c:crossBetween val="between"/>
      </c:valAx>
      <c:dTable>
        <c:showHorzBorder val="1"/>
        <c:showVertBorder val="1"/>
        <c:showOutline val="1"/>
        <c:showKeys val="1"/>
        <c:txPr>
          <a:bodyPr/>
          <a:lstStyle/>
          <a:p>
            <a:pPr rtl="0">
              <a:defRPr b="0"/>
            </a:pPr>
            <a:endParaRPr lang="en-US"/>
          </a:p>
        </c:txPr>
      </c:dTable>
    </c:plotArea>
    <c:plotVisOnly val="1"/>
    <c:dispBlanksAs val="gap"/>
    <c:showDLblsOverMax val="0"/>
  </c:chart>
  <c:txPr>
    <a:bodyPr/>
    <a:lstStyle/>
    <a:p>
      <a:pPr>
        <a:lnSpc>
          <a:spcPct val="80000"/>
        </a:lnSpc>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A159384-C8FF-4E00-9A5F-3E282B6BF9DC}" type="datetimeFigureOut">
              <a:rPr lang="en-US" smtClean="0"/>
              <a:t>2/9/23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6466B1E-893D-4778-8EF3-0244AE7B44A1}" type="slidenum">
              <a:rPr lang="en-US" smtClean="0"/>
              <a:t>‹#›</a:t>
            </a:fld>
            <a:endParaRPr lang="en-US"/>
          </a:p>
        </p:txBody>
      </p:sp>
    </p:spTree>
    <p:extLst>
      <p:ext uri="{BB962C8B-B14F-4D97-AF65-F5344CB8AC3E}">
        <p14:creationId xmlns:p14="http://schemas.microsoft.com/office/powerpoint/2010/main" val="442713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4B4E869-ECE9-4FDE-847E-D0DA2B8E0F24}" type="datetimeFigureOut">
              <a:rPr lang="en-US" smtClean="0"/>
              <a:t>2/9/23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2E27A7-2AF7-4147-95F3-372110078A3E}" type="slidenum">
              <a:rPr lang="en-US" smtClean="0"/>
              <a:t>‹#›</a:t>
            </a:fld>
            <a:endParaRPr lang="en-US"/>
          </a:p>
        </p:txBody>
      </p:sp>
    </p:spTree>
    <p:extLst>
      <p:ext uri="{BB962C8B-B14F-4D97-AF65-F5344CB8AC3E}">
        <p14:creationId xmlns:p14="http://schemas.microsoft.com/office/powerpoint/2010/main" val="3195134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E615D5-D430-4087-9677-D8507BB79F65}" type="slidenum">
              <a:rPr lang="en-US" smtClean="0"/>
              <a:t>5</a:t>
            </a:fld>
            <a:endParaRPr lang="en-US"/>
          </a:p>
        </p:txBody>
      </p:sp>
    </p:spTree>
    <p:extLst>
      <p:ext uri="{BB962C8B-B14F-4D97-AF65-F5344CB8AC3E}">
        <p14:creationId xmlns:p14="http://schemas.microsoft.com/office/powerpoint/2010/main" val="435135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Charitable giving appears to be a substitute for giving to family members when you</a:t>
            </a:r>
            <a:r>
              <a:rPr lang="en-US" baseline="0" dirty="0"/>
              <a:t> don’t have them nearby.</a:t>
            </a:r>
            <a:endParaRPr lang="en-US" dirty="0"/>
          </a:p>
        </p:txBody>
      </p:sp>
      <p:sp>
        <p:nvSpPr>
          <p:cNvPr id="4" name="Slide Number Placeholder 3"/>
          <p:cNvSpPr>
            <a:spLocks noGrp="1"/>
          </p:cNvSpPr>
          <p:nvPr>
            <p:ph type="sldNum" sz="quarter" idx="10"/>
          </p:nvPr>
        </p:nvSpPr>
        <p:spPr/>
        <p:txBody>
          <a:bodyPr/>
          <a:lstStyle/>
          <a:p>
            <a:fld id="{9AE615D5-D430-4087-9677-D8507BB79F65}" type="slidenum">
              <a:rPr lang="en-US" smtClean="0"/>
              <a:t>8</a:t>
            </a:fld>
            <a:endParaRPr lang="en-US"/>
          </a:p>
        </p:txBody>
      </p:sp>
    </p:spTree>
    <p:extLst>
      <p:ext uri="{BB962C8B-B14F-4D97-AF65-F5344CB8AC3E}">
        <p14:creationId xmlns:p14="http://schemas.microsoft.com/office/powerpoint/2010/main" val="286034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C8C5A0-38EA-416C-941C-F2AB247898A6}" type="datetimeFigureOut">
              <a:rPr lang="en-US" smtClean="0"/>
              <a:t>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4C93A-76FB-4614-997D-CE8728F4E424}" type="slidenum">
              <a:rPr lang="en-US" smtClean="0"/>
              <a:t>‹#›</a:t>
            </a:fld>
            <a:endParaRPr lang="en-US"/>
          </a:p>
        </p:txBody>
      </p:sp>
    </p:spTree>
    <p:extLst>
      <p:ext uri="{BB962C8B-B14F-4D97-AF65-F5344CB8AC3E}">
        <p14:creationId xmlns:p14="http://schemas.microsoft.com/office/powerpoint/2010/main" val="406110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C8C5A0-38EA-416C-941C-F2AB247898A6}" type="datetimeFigureOut">
              <a:rPr lang="en-US" smtClean="0"/>
              <a:t>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4C93A-76FB-4614-997D-CE8728F4E424}" type="slidenum">
              <a:rPr lang="en-US" smtClean="0"/>
              <a:t>‹#›</a:t>
            </a:fld>
            <a:endParaRPr lang="en-US"/>
          </a:p>
        </p:txBody>
      </p:sp>
    </p:spTree>
    <p:extLst>
      <p:ext uri="{BB962C8B-B14F-4D97-AF65-F5344CB8AC3E}">
        <p14:creationId xmlns:p14="http://schemas.microsoft.com/office/powerpoint/2010/main" val="385060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C8C5A0-38EA-416C-941C-F2AB247898A6}" type="datetimeFigureOut">
              <a:rPr lang="en-US" smtClean="0"/>
              <a:t>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4C93A-76FB-4614-997D-CE8728F4E424}" type="slidenum">
              <a:rPr lang="en-US" smtClean="0"/>
              <a:t>‹#›</a:t>
            </a:fld>
            <a:endParaRPr lang="en-US"/>
          </a:p>
        </p:txBody>
      </p:sp>
    </p:spTree>
    <p:extLst>
      <p:ext uri="{BB962C8B-B14F-4D97-AF65-F5344CB8AC3E}">
        <p14:creationId xmlns:p14="http://schemas.microsoft.com/office/powerpoint/2010/main" val="239354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9" name="Text Placeholder 2"/>
          <p:cNvSpPr>
            <a:spLocks noGrp="1"/>
          </p:cNvSpPr>
          <p:nvPr>
            <p:ph idx="1" hasCustomPrompt="1"/>
          </p:nvPr>
        </p:nvSpPr>
        <p:spPr>
          <a:xfrm>
            <a:off x="457200" y="1822225"/>
            <a:ext cx="8229600" cy="4267640"/>
          </a:xfrm>
          <a:prstGeom prst="rect">
            <a:avLst/>
          </a:prstGeom>
        </p:spPr>
        <p:txBody>
          <a:bodyPr vert="horz" wrap="square" lIns="91440" tIns="45720" rIns="91440" bIns="45720" rtlCol="0">
            <a:noAutofit/>
          </a:bodyPr>
          <a:lstStyle>
            <a:lvl1pPr>
              <a:buFont typeface="Arial"/>
              <a:buChar char="•"/>
              <a:defRPr/>
            </a:lvl1pPr>
            <a:lvl2pPr marL="342900" indent="-342900">
              <a:buFont typeface="Arial"/>
              <a:buNone/>
              <a:defRPr baseline="0"/>
            </a:lvl2pPr>
            <a:lvl3pPr marL="342900" indent="-342900">
              <a:buFont typeface="+mj-lt"/>
              <a:buAutoNum type="arabicPeriod"/>
              <a:defRPr/>
            </a:lvl3pPr>
            <a:lvl4pPr marL="342900" indent="-342900">
              <a:buFont typeface="+mj-lt"/>
              <a:buAutoNum type="arabicPeriod"/>
              <a:defRPr/>
            </a:lvl4pPr>
            <a:lvl5pPr marL="342900" indent="-342900">
              <a:buFont typeface="+mj-lt"/>
              <a:buAutoNum type="arabicPeriod"/>
              <a:defRPr/>
            </a:lvl5pPr>
          </a:lstStyle>
          <a:p>
            <a:pPr lvl="1"/>
            <a:r>
              <a:rPr lang="en-US" dirty="0"/>
              <a:t>Content</a:t>
            </a:r>
          </a:p>
          <a:p>
            <a:pPr lvl="1"/>
            <a:endParaRPr lang="en-US" dirty="0"/>
          </a:p>
        </p:txBody>
      </p:sp>
      <p:sp>
        <p:nvSpPr>
          <p:cNvPr id="13" name="Title Placeholder 1"/>
          <p:cNvSpPr>
            <a:spLocks noGrp="1"/>
          </p:cNvSpPr>
          <p:nvPr>
            <p:ph type="title"/>
          </p:nvPr>
        </p:nvSpPr>
        <p:spPr>
          <a:xfrm>
            <a:off x="457200" y="251434"/>
            <a:ext cx="8229600" cy="876612"/>
          </a:xfrm>
          <a:prstGeom prst="rect">
            <a:avLst/>
          </a:prstGeom>
        </p:spPr>
        <p:txBody>
          <a:bodyPr vert="horz" lIns="91440" tIns="45720" rIns="91440" bIns="45720" rtlCol="0" anchor="ctr">
            <a:normAutofit/>
          </a:bodyPr>
          <a:lstStyle/>
          <a:p>
            <a:r>
              <a:rPr lang="en-US" dirty="0"/>
              <a:t>Content Slide</a:t>
            </a:r>
          </a:p>
        </p:txBody>
      </p:sp>
      <p:pic>
        <p:nvPicPr>
          <p:cNvPr id="15" name="Picture 14" descr="ShiftLogo.png"/>
          <p:cNvPicPr>
            <a:picLocks noChangeAspect="1"/>
          </p:cNvPicPr>
          <p:nvPr userDrawn="1"/>
        </p:nvPicPr>
        <p:blipFill>
          <a:blip r:embed="rId2"/>
          <a:stretch>
            <a:fillRect/>
          </a:stretch>
        </p:blipFill>
        <p:spPr>
          <a:xfrm>
            <a:off x="473280" y="6329957"/>
            <a:ext cx="1049077" cy="318181"/>
          </a:xfrm>
          <a:prstGeom prst="rect">
            <a:avLst/>
          </a:prstGeom>
        </p:spPr>
      </p:pic>
      <p:pic>
        <p:nvPicPr>
          <p:cNvPr id="16" name="Picture 15" descr="AFPLogo.ai"/>
          <p:cNvPicPr>
            <a:picLocks noChangeAspect="1"/>
          </p:cNvPicPr>
          <p:nvPr userDrawn="1"/>
        </p:nvPicPr>
        <p:blipFill>
          <a:blip r:embed="rId3"/>
          <a:stretch>
            <a:fillRect/>
          </a:stretch>
        </p:blipFill>
        <p:spPr>
          <a:xfrm>
            <a:off x="7634626" y="6426070"/>
            <a:ext cx="537824" cy="367424"/>
          </a:xfrm>
          <a:prstGeom prst="rect">
            <a:avLst/>
          </a:prstGeom>
        </p:spPr>
      </p:pic>
      <p:pic>
        <p:nvPicPr>
          <p:cNvPr id="17" name="Picture 16" descr="SocialFooter.ai"/>
          <p:cNvPicPr>
            <a:picLocks noChangeAspect="1"/>
          </p:cNvPicPr>
          <p:nvPr userDrawn="1"/>
        </p:nvPicPr>
        <p:blipFill>
          <a:blip r:embed="rId4"/>
          <a:stretch>
            <a:fillRect/>
          </a:stretch>
        </p:blipFill>
        <p:spPr>
          <a:xfrm>
            <a:off x="3769783" y="6423757"/>
            <a:ext cx="1892300" cy="355600"/>
          </a:xfrm>
          <a:prstGeom prst="rect">
            <a:avLst/>
          </a:prstGeom>
        </p:spPr>
      </p:pic>
    </p:spTree>
    <p:extLst>
      <p:ext uri="{BB962C8B-B14F-4D97-AF65-F5344CB8AC3E}">
        <p14:creationId xmlns:p14="http://schemas.microsoft.com/office/powerpoint/2010/main" val="2226477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C8C5A0-38EA-416C-941C-F2AB247898A6}" type="datetimeFigureOut">
              <a:rPr lang="en-US" smtClean="0"/>
              <a:t>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4C93A-76FB-4614-997D-CE8728F4E424}" type="slidenum">
              <a:rPr lang="en-US" smtClean="0"/>
              <a:t>‹#›</a:t>
            </a:fld>
            <a:endParaRPr lang="en-US"/>
          </a:p>
        </p:txBody>
      </p:sp>
    </p:spTree>
    <p:extLst>
      <p:ext uri="{BB962C8B-B14F-4D97-AF65-F5344CB8AC3E}">
        <p14:creationId xmlns:p14="http://schemas.microsoft.com/office/powerpoint/2010/main" val="3782616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8C5A0-38EA-416C-941C-F2AB247898A6}" type="datetimeFigureOut">
              <a:rPr lang="en-US" smtClean="0"/>
              <a:t>2/9/23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24C93A-76FB-4614-997D-CE8728F4E424}" type="slidenum">
              <a:rPr lang="en-US" smtClean="0"/>
              <a:t>‹#›</a:t>
            </a:fld>
            <a:endParaRPr lang="en-US"/>
          </a:p>
        </p:txBody>
      </p:sp>
    </p:spTree>
    <p:extLst>
      <p:ext uri="{BB962C8B-B14F-4D97-AF65-F5344CB8AC3E}">
        <p14:creationId xmlns:p14="http://schemas.microsoft.com/office/powerpoint/2010/main" val="3775046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C8C5A0-38EA-416C-941C-F2AB247898A6}" type="datetimeFigureOut">
              <a:rPr lang="en-US" smtClean="0"/>
              <a:t>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4C93A-76FB-4614-997D-CE8728F4E424}" type="slidenum">
              <a:rPr lang="en-US" smtClean="0"/>
              <a:t>‹#›</a:t>
            </a:fld>
            <a:endParaRPr lang="en-US"/>
          </a:p>
        </p:txBody>
      </p:sp>
    </p:spTree>
    <p:extLst>
      <p:ext uri="{BB962C8B-B14F-4D97-AF65-F5344CB8AC3E}">
        <p14:creationId xmlns:p14="http://schemas.microsoft.com/office/powerpoint/2010/main" val="312535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C8C5A0-38EA-416C-941C-F2AB247898A6}" type="datetimeFigureOut">
              <a:rPr lang="en-US" smtClean="0"/>
              <a:t>2/9/23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24C93A-76FB-4614-997D-CE8728F4E424}" type="slidenum">
              <a:rPr lang="en-US" smtClean="0"/>
              <a:t>‹#›</a:t>
            </a:fld>
            <a:endParaRPr lang="en-US"/>
          </a:p>
        </p:txBody>
      </p:sp>
    </p:spTree>
    <p:extLst>
      <p:ext uri="{BB962C8B-B14F-4D97-AF65-F5344CB8AC3E}">
        <p14:creationId xmlns:p14="http://schemas.microsoft.com/office/powerpoint/2010/main" val="2796479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C8C5A0-38EA-416C-941C-F2AB247898A6}" type="datetimeFigureOut">
              <a:rPr lang="en-US" smtClean="0"/>
              <a:t>2/9/23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24C93A-76FB-4614-997D-CE8728F4E424}" type="slidenum">
              <a:rPr lang="en-US" smtClean="0"/>
              <a:t>‹#›</a:t>
            </a:fld>
            <a:endParaRPr lang="en-US"/>
          </a:p>
        </p:txBody>
      </p:sp>
    </p:spTree>
    <p:extLst>
      <p:ext uri="{BB962C8B-B14F-4D97-AF65-F5344CB8AC3E}">
        <p14:creationId xmlns:p14="http://schemas.microsoft.com/office/powerpoint/2010/main" val="426654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C8C5A0-38EA-416C-941C-F2AB247898A6}" type="datetimeFigureOut">
              <a:rPr lang="en-US" smtClean="0"/>
              <a:t>2/9/23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24C93A-76FB-4614-997D-CE8728F4E424}" type="slidenum">
              <a:rPr lang="en-US" smtClean="0"/>
              <a:t>‹#›</a:t>
            </a:fld>
            <a:endParaRPr lang="en-US"/>
          </a:p>
        </p:txBody>
      </p:sp>
    </p:spTree>
    <p:extLst>
      <p:ext uri="{BB962C8B-B14F-4D97-AF65-F5344CB8AC3E}">
        <p14:creationId xmlns:p14="http://schemas.microsoft.com/office/powerpoint/2010/main" val="365110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C8C5A0-38EA-416C-941C-F2AB247898A6}" type="datetimeFigureOut">
              <a:rPr lang="en-US" smtClean="0"/>
              <a:t>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4C93A-76FB-4614-997D-CE8728F4E424}" type="slidenum">
              <a:rPr lang="en-US" smtClean="0"/>
              <a:t>‹#›</a:t>
            </a:fld>
            <a:endParaRPr lang="en-US"/>
          </a:p>
        </p:txBody>
      </p:sp>
    </p:spTree>
    <p:extLst>
      <p:ext uri="{BB962C8B-B14F-4D97-AF65-F5344CB8AC3E}">
        <p14:creationId xmlns:p14="http://schemas.microsoft.com/office/powerpoint/2010/main" val="68358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C8C5A0-38EA-416C-941C-F2AB247898A6}" type="datetimeFigureOut">
              <a:rPr lang="en-US" smtClean="0"/>
              <a:t>2/9/23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24C93A-76FB-4614-997D-CE8728F4E424}" type="slidenum">
              <a:rPr lang="en-US" smtClean="0"/>
              <a:t>‹#›</a:t>
            </a:fld>
            <a:endParaRPr lang="en-US"/>
          </a:p>
        </p:txBody>
      </p:sp>
    </p:spTree>
    <p:extLst>
      <p:ext uri="{BB962C8B-B14F-4D97-AF65-F5344CB8AC3E}">
        <p14:creationId xmlns:p14="http://schemas.microsoft.com/office/powerpoint/2010/main" val="344981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8C5A0-38EA-416C-941C-F2AB247898A6}" type="datetimeFigureOut">
              <a:rPr lang="en-US" smtClean="0"/>
              <a:t>2/9/23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24C93A-76FB-4614-997D-CE8728F4E424}" type="slidenum">
              <a:rPr lang="en-US" smtClean="0"/>
              <a:t>‹#›</a:t>
            </a:fld>
            <a:endParaRPr lang="en-US"/>
          </a:p>
        </p:txBody>
      </p:sp>
    </p:spTree>
    <p:extLst>
      <p:ext uri="{BB962C8B-B14F-4D97-AF65-F5344CB8AC3E}">
        <p14:creationId xmlns:p14="http://schemas.microsoft.com/office/powerpoint/2010/main" val="414992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7.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476272"/>
          </a:xfrm>
          <a:prstGeom prst="rect">
            <a:avLst/>
          </a:prstGeom>
        </p:spPr>
      </p:pic>
      <p:sp>
        <p:nvSpPr>
          <p:cNvPr id="11" name="TextBox 10"/>
          <p:cNvSpPr txBox="1"/>
          <p:nvPr/>
        </p:nvSpPr>
        <p:spPr>
          <a:xfrm>
            <a:off x="-4274" y="5476272"/>
            <a:ext cx="9148273" cy="1381728"/>
          </a:xfrm>
          <a:prstGeom prst="rect">
            <a:avLst/>
          </a:prstGeom>
          <a:solidFill>
            <a:srgbClr val="090904"/>
          </a:solidFill>
        </p:spPr>
        <p:txBody>
          <a:bodyPr wrap="square" rtlCol="0">
            <a:noAutofit/>
          </a:bodyPr>
          <a:lstStyle/>
          <a:p>
            <a:pPr algn="ctr">
              <a:lnSpc>
                <a:spcPct val="80000"/>
              </a:lnSpc>
            </a:pPr>
            <a:r>
              <a:rPr lang="en-US" sz="6000" b="1" dirty="0">
                <a:solidFill>
                  <a:schemeClr val="bg1"/>
                </a:solidFill>
              </a:rPr>
              <a:t>Words That Work</a:t>
            </a:r>
            <a:endParaRPr lang="en-US" sz="4000" b="1" dirty="0">
              <a:solidFill>
                <a:schemeClr val="bg1"/>
              </a:solidFill>
            </a:endParaRPr>
          </a:p>
          <a:p>
            <a:pPr algn="ctr">
              <a:lnSpc>
                <a:spcPct val="80000"/>
              </a:lnSpc>
            </a:pPr>
            <a:r>
              <a:rPr lang="en-US" sz="3600" b="1" dirty="0">
                <a:solidFill>
                  <a:schemeClr val="bg1"/>
                </a:solidFill>
              </a:rPr>
              <a:t>Phrases that encourage major &amp; planned gifts</a:t>
            </a:r>
          </a:p>
        </p:txBody>
      </p:sp>
    </p:spTree>
    <p:extLst>
      <p:ext uri="{BB962C8B-B14F-4D97-AF65-F5344CB8AC3E}">
        <p14:creationId xmlns:p14="http://schemas.microsoft.com/office/powerpoint/2010/main" val="4058963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496" y="990600"/>
            <a:ext cx="8851504" cy="5873809"/>
          </a:xfrm>
          <a:prstGeom prst="rect">
            <a:avLst/>
          </a:prstGeom>
        </p:spPr>
      </p:pic>
      <p:sp>
        <p:nvSpPr>
          <p:cNvPr id="2" name="Text Placeholder 5"/>
          <p:cNvSpPr txBox="1">
            <a:spLocks/>
          </p:cNvSpPr>
          <p:nvPr/>
        </p:nvSpPr>
        <p:spPr>
          <a:xfrm>
            <a:off x="0" y="1"/>
            <a:ext cx="9143999" cy="1143000"/>
          </a:xfrm>
          <a:prstGeom prst="rect">
            <a:avLst/>
          </a:prstGeom>
          <a:solidFill>
            <a:srgbClr val="584528"/>
          </a:solid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spcBef>
                <a:spcPts val="0"/>
              </a:spcBef>
              <a:buFont typeface="Arial" pitchFamily="34" charset="0"/>
              <a:buNone/>
            </a:pPr>
            <a:r>
              <a:rPr lang="en-US" sz="4400" b="1" dirty="0">
                <a:solidFill>
                  <a:schemeClr val="bg1"/>
                </a:solidFill>
              </a:rPr>
              <a:t>Build </a:t>
            </a:r>
            <a:r>
              <a:rPr lang="en-US" sz="4400" b="1" i="1" dirty="0">
                <a:solidFill>
                  <a:schemeClr val="bg1"/>
                </a:solidFill>
              </a:rPr>
              <a:t>family-social</a:t>
            </a:r>
            <a:r>
              <a:rPr lang="en-US" sz="4400" b="1" dirty="0">
                <a:solidFill>
                  <a:schemeClr val="bg1"/>
                </a:solidFill>
              </a:rPr>
              <a:t> relationships, </a:t>
            </a:r>
          </a:p>
          <a:p>
            <a:pPr marL="0" indent="0" algn="ctr">
              <a:lnSpc>
                <a:spcPct val="80000"/>
              </a:lnSpc>
              <a:spcBef>
                <a:spcPts val="0"/>
              </a:spcBef>
              <a:buFont typeface="Arial" pitchFamily="34" charset="0"/>
              <a:buNone/>
            </a:pPr>
            <a:r>
              <a:rPr lang="en-US" sz="4400" b="1" dirty="0">
                <a:solidFill>
                  <a:schemeClr val="bg1"/>
                </a:solidFill>
              </a:rPr>
              <a:t>not </a:t>
            </a:r>
            <a:r>
              <a:rPr lang="en-US" sz="4400" b="1" i="1" dirty="0">
                <a:solidFill>
                  <a:schemeClr val="bg1"/>
                </a:solidFill>
              </a:rPr>
              <a:t>market-contract</a:t>
            </a:r>
            <a:r>
              <a:rPr lang="en-US" sz="4400" b="1" dirty="0">
                <a:solidFill>
                  <a:schemeClr val="bg1"/>
                </a:solidFill>
              </a:rPr>
              <a:t> relationships</a:t>
            </a:r>
          </a:p>
        </p:txBody>
      </p:sp>
      <p:sp>
        <p:nvSpPr>
          <p:cNvPr id="3" name="Text Placeholder 5"/>
          <p:cNvSpPr txBox="1">
            <a:spLocks/>
          </p:cNvSpPr>
          <p:nvPr/>
        </p:nvSpPr>
        <p:spPr>
          <a:xfrm>
            <a:off x="0" y="1447800"/>
            <a:ext cx="4114800" cy="5410200"/>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spcBef>
                <a:spcPts val="0"/>
              </a:spcBef>
              <a:buFont typeface="Arial" pitchFamily="34" charset="0"/>
              <a:buNone/>
            </a:pPr>
            <a:r>
              <a:rPr lang="en-US" sz="4400" dirty="0"/>
              <a:t>Do you </a:t>
            </a:r>
            <a:r>
              <a:rPr lang="en-US" sz="4400" b="1" dirty="0">
                <a:solidFill>
                  <a:srgbClr val="8E5658"/>
                </a:solidFill>
              </a:rPr>
              <a:t>call? </a:t>
            </a:r>
            <a:r>
              <a:rPr lang="en-US" sz="4400" b="1" dirty="0"/>
              <a:t> </a:t>
            </a:r>
          </a:p>
          <a:p>
            <a:pPr marL="0" indent="0" algn="ctr">
              <a:lnSpc>
                <a:spcPct val="80000"/>
              </a:lnSpc>
              <a:spcBef>
                <a:spcPts val="0"/>
              </a:spcBef>
              <a:buNone/>
            </a:pPr>
            <a:r>
              <a:rPr lang="en-US" sz="4400" dirty="0"/>
              <a:t>Do you </a:t>
            </a:r>
            <a:r>
              <a:rPr lang="en-US" sz="4400" b="1" dirty="0">
                <a:solidFill>
                  <a:srgbClr val="8E5658"/>
                </a:solidFill>
              </a:rPr>
              <a:t>write?  </a:t>
            </a:r>
            <a:r>
              <a:rPr lang="en-US" sz="4400" dirty="0"/>
              <a:t>Do you </a:t>
            </a:r>
            <a:r>
              <a:rPr lang="en-US" sz="4400" b="1" dirty="0">
                <a:solidFill>
                  <a:srgbClr val="8E5658"/>
                </a:solidFill>
              </a:rPr>
              <a:t>visit? </a:t>
            </a:r>
          </a:p>
          <a:p>
            <a:pPr marL="0" indent="0" algn="ctr">
              <a:lnSpc>
                <a:spcPct val="80000"/>
              </a:lnSpc>
              <a:spcBef>
                <a:spcPts val="0"/>
              </a:spcBef>
              <a:buNone/>
            </a:pPr>
            <a:endParaRPr lang="en-US" sz="4400" b="1" dirty="0"/>
          </a:p>
          <a:p>
            <a:pPr marL="0" indent="0" algn="ctr">
              <a:lnSpc>
                <a:spcPct val="80000"/>
              </a:lnSpc>
              <a:spcBef>
                <a:spcPts val="0"/>
              </a:spcBef>
              <a:buNone/>
            </a:pPr>
            <a:r>
              <a:rPr lang="en-US" sz="4400" dirty="0"/>
              <a:t>Are you closer to extended family members who do these things?</a:t>
            </a:r>
          </a:p>
        </p:txBody>
      </p:sp>
    </p:spTree>
    <p:extLst>
      <p:ext uri="{BB962C8B-B14F-4D97-AF65-F5344CB8AC3E}">
        <p14:creationId xmlns:p14="http://schemas.microsoft.com/office/powerpoint/2010/main" val="16879592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7665"/>
            <a:ext cx="4114800" cy="5710335"/>
          </a:xfrm>
          <a:prstGeom prst="rect">
            <a:avLst/>
          </a:prstGeom>
        </p:spPr>
      </p:pic>
      <p:sp>
        <p:nvSpPr>
          <p:cNvPr id="4" name="TextBox 3"/>
          <p:cNvSpPr txBox="1"/>
          <p:nvPr/>
        </p:nvSpPr>
        <p:spPr>
          <a:xfrm>
            <a:off x="653716" y="0"/>
            <a:ext cx="8490284" cy="2057400"/>
          </a:xfrm>
          <a:prstGeom prst="rect">
            <a:avLst/>
          </a:prstGeom>
          <a:noFill/>
        </p:spPr>
        <p:txBody>
          <a:bodyPr wrap="square" rtlCol="0">
            <a:noAutofit/>
          </a:bodyPr>
          <a:lstStyle/>
          <a:p>
            <a:pPr>
              <a:lnSpc>
                <a:spcPct val="80000"/>
              </a:lnSpc>
            </a:pPr>
            <a:r>
              <a:rPr lang="en-US" sz="4400" b="1" dirty="0"/>
              <a:t>Should you reference tax benefits?</a:t>
            </a:r>
          </a:p>
          <a:p>
            <a:pPr>
              <a:lnSpc>
                <a:spcPct val="80000"/>
              </a:lnSpc>
            </a:pPr>
            <a:r>
              <a:rPr lang="en-US" sz="4400" b="1" dirty="0"/>
              <a:t>How should you do so?</a:t>
            </a:r>
          </a:p>
        </p:txBody>
      </p:sp>
    </p:spTree>
    <p:extLst>
      <p:ext uri="{BB962C8B-B14F-4D97-AF65-F5344CB8AC3E}">
        <p14:creationId xmlns:p14="http://schemas.microsoft.com/office/powerpoint/2010/main" val="295373876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9960" y="1752600"/>
            <a:ext cx="6934200" cy="4800600"/>
          </a:xfrm>
          <a:prstGeom prst="rect">
            <a:avLst/>
          </a:prstGeom>
          <a:noFill/>
        </p:spPr>
        <p:txBody>
          <a:bodyPr wrap="square" rtlCol="0">
            <a:noAutofit/>
          </a:bodyPr>
          <a:lstStyle/>
          <a:p>
            <a:pPr>
              <a:lnSpc>
                <a:spcPct val="80000"/>
              </a:lnSpc>
              <a:spcAft>
                <a:spcPts val="1800"/>
              </a:spcAft>
            </a:pPr>
            <a:r>
              <a:rPr lang="en-US" sz="4000" b="1" dirty="0"/>
              <a:t>Avoid taxes by giving stocks</a:t>
            </a:r>
          </a:p>
          <a:p>
            <a:pPr>
              <a:lnSpc>
                <a:spcPct val="80000"/>
              </a:lnSpc>
              <a:spcAft>
                <a:spcPts val="1800"/>
              </a:spcAft>
            </a:pPr>
            <a:r>
              <a:rPr lang="en-US" sz="4000" b="1" dirty="0"/>
              <a:t>How to avoid taxes by giving stocks</a:t>
            </a:r>
          </a:p>
          <a:p>
            <a:pPr>
              <a:lnSpc>
                <a:spcPct val="80000"/>
              </a:lnSpc>
              <a:spcAft>
                <a:spcPts val="1800"/>
              </a:spcAft>
            </a:pPr>
            <a:r>
              <a:rPr lang="en-US" sz="4000" b="1" dirty="0"/>
              <a:t>Save taxes by giving stocks</a:t>
            </a:r>
          </a:p>
          <a:p>
            <a:pPr>
              <a:lnSpc>
                <a:spcPct val="80000"/>
              </a:lnSpc>
              <a:spcAft>
                <a:spcPts val="1800"/>
              </a:spcAft>
            </a:pPr>
            <a:r>
              <a:rPr lang="en-US" sz="4000" b="1" dirty="0"/>
              <a:t>Tax tips when giving stocks</a:t>
            </a:r>
          </a:p>
          <a:p>
            <a:pPr>
              <a:lnSpc>
                <a:spcPct val="80000"/>
              </a:lnSpc>
              <a:spcAft>
                <a:spcPts val="1800"/>
              </a:spcAft>
            </a:pPr>
            <a:r>
              <a:rPr lang="en-US" sz="4000" b="1" dirty="0"/>
              <a:t>Avoiding capital gains taxes by giving stocks</a:t>
            </a:r>
          </a:p>
          <a:p>
            <a:pPr>
              <a:lnSpc>
                <a:spcPct val="80000"/>
              </a:lnSpc>
              <a:spcAft>
                <a:spcPts val="1800"/>
              </a:spcAft>
            </a:pPr>
            <a:r>
              <a:rPr lang="en-US" sz="4000" b="1" dirty="0"/>
              <a:t>Giving stocks</a:t>
            </a:r>
          </a:p>
          <a:p>
            <a:pPr>
              <a:lnSpc>
                <a:spcPct val="80000"/>
              </a:lnSpc>
              <a:spcAft>
                <a:spcPts val="1800"/>
              </a:spcAft>
            </a:pPr>
            <a:endParaRPr lang="en-US" sz="4000" dirty="0"/>
          </a:p>
        </p:txBody>
      </p:sp>
      <p:sp>
        <p:nvSpPr>
          <p:cNvPr id="3" name="TextBox 2"/>
          <p:cNvSpPr txBox="1"/>
          <p:nvPr/>
        </p:nvSpPr>
        <p:spPr>
          <a:xfrm>
            <a:off x="-20320" y="0"/>
            <a:ext cx="1974783" cy="1110916"/>
          </a:xfrm>
          <a:prstGeom prst="rect">
            <a:avLst/>
          </a:prstGeom>
          <a:noFill/>
        </p:spPr>
        <p:txBody>
          <a:bodyPr wrap="square" rtlCol="0">
            <a:noAutofit/>
          </a:bodyPr>
          <a:lstStyle/>
          <a:p>
            <a:pPr algn="ctr">
              <a:lnSpc>
                <a:spcPct val="80000"/>
              </a:lnSpc>
              <a:spcAft>
                <a:spcPts val="2400"/>
              </a:spcAft>
            </a:pPr>
            <a:r>
              <a:rPr lang="en-US" sz="3200" dirty="0"/>
              <a:t>I might be/am definitely interested</a:t>
            </a:r>
          </a:p>
          <a:p>
            <a:pPr algn="ctr">
              <a:lnSpc>
                <a:spcPct val="80000"/>
              </a:lnSpc>
              <a:spcAft>
                <a:spcPts val="2400"/>
              </a:spcAft>
            </a:pPr>
            <a:endParaRPr lang="en-US" sz="4000" dirty="0"/>
          </a:p>
        </p:txBody>
      </p:sp>
      <p:sp>
        <p:nvSpPr>
          <p:cNvPr id="8" name="TextBox 7"/>
          <p:cNvSpPr txBox="1"/>
          <p:nvPr/>
        </p:nvSpPr>
        <p:spPr>
          <a:xfrm>
            <a:off x="14571" y="1600200"/>
            <a:ext cx="1905000" cy="4343400"/>
          </a:xfrm>
          <a:prstGeom prst="rect">
            <a:avLst/>
          </a:prstGeom>
          <a:noFill/>
        </p:spPr>
        <p:txBody>
          <a:bodyPr wrap="square" rtlCol="0">
            <a:noAutofit/>
          </a:bodyPr>
          <a:lstStyle/>
          <a:p>
            <a:pPr>
              <a:lnSpc>
                <a:spcPct val="80000"/>
              </a:lnSpc>
              <a:spcAft>
                <a:spcPts val="600"/>
              </a:spcAft>
            </a:pPr>
            <a:r>
              <a:rPr lang="en-US" sz="6000" dirty="0"/>
              <a:t>__%</a:t>
            </a:r>
          </a:p>
          <a:p>
            <a:pPr>
              <a:lnSpc>
                <a:spcPct val="80000"/>
              </a:lnSpc>
              <a:spcAft>
                <a:spcPts val="600"/>
              </a:spcAft>
            </a:pPr>
            <a:endParaRPr lang="en-US" sz="900" dirty="0"/>
          </a:p>
          <a:p>
            <a:pPr>
              <a:lnSpc>
                <a:spcPct val="80000"/>
              </a:lnSpc>
              <a:spcAft>
                <a:spcPts val="600"/>
              </a:spcAft>
            </a:pPr>
            <a:r>
              <a:rPr lang="en-US" sz="6000" dirty="0"/>
              <a:t>__%</a:t>
            </a:r>
            <a:endParaRPr lang="en-US" sz="900" dirty="0"/>
          </a:p>
          <a:p>
            <a:pPr>
              <a:lnSpc>
                <a:spcPct val="80000"/>
              </a:lnSpc>
              <a:spcAft>
                <a:spcPts val="600"/>
              </a:spcAft>
            </a:pPr>
            <a:endParaRPr lang="en-US" sz="900" dirty="0"/>
          </a:p>
          <a:p>
            <a:pPr>
              <a:lnSpc>
                <a:spcPct val="80000"/>
              </a:lnSpc>
              <a:spcAft>
                <a:spcPts val="600"/>
              </a:spcAft>
            </a:pPr>
            <a:r>
              <a:rPr lang="en-US" sz="6000" dirty="0"/>
              <a:t>__%</a:t>
            </a:r>
          </a:p>
          <a:p>
            <a:pPr>
              <a:lnSpc>
                <a:spcPct val="80000"/>
              </a:lnSpc>
              <a:spcAft>
                <a:spcPts val="600"/>
              </a:spcAft>
            </a:pPr>
            <a:r>
              <a:rPr lang="en-US" sz="6000" dirty="0"/>
              <a:t>__%</a:t>
            </a:r>
            <a:endParaRPr lang="en-US" sz="900" dirty="0"/>
          </a:p>
          <a:p>
            <a:pPr>
              <a:lnSpc>
                <a:spcPct val="80000"/>
              </a:lnSpc>
              <a:spcAft>
                <a:spcPts val="600"/>
              </a:spcAft>
            </a:pPr>
            <a:r>
              <a:rPr lang="en-US" sz="6000" dirty="0"/>
              <a:t>__%</a:t>
            </a:r>
            <a:endParaRPr lang="en-US" sz="900" dirty="0"/>
          </a:p>
          <a:p>
            <a:pPr>
              <a:lnSpc>
                <a:spcPct val="80000"/>
              </a:lnSpc>
              <a:spcAft>
                <a:spcPts val="600"/>
              </a:spcAft>
            </a:pPr>
            <a:endParaRPr lang="en-US" sz="900" dirty="0"/>
          </a:p>
          <a:p>
            <a:pPr>
              <a:lnSpc>
                <a:spcPct val="80000"/>
              </a:lnSpc>
              <a:spcAft>
                <a:spcPts val="600"/>
              </a:spcAft>
            </a:pPr>
            <a:r>
              <a:rPr lang="en-US" sz="6000" dirty="0"/>
              <a:t>__%</a:t>
            </a:r>
          </a:p>
        </p:txBody>
      </p:sp>
      <p:sp>
        <p:nvSpPr>
          <p:cNvPr id="9" name="TextBox 8"/>
          <p:cNvSpPr txBox="1"/>
          <p:nvPr/>
        </p:nvSpPr>
        <p:spPr>
          <a:xfrm>
            <a:off x="3352800" y="0"/>
            <a:ext cx="5791200" cy="1220804"/>
          </a:xfrm>
          <a:prstGeom prst="rect">
            <a:avLst/>
          </a:prstGeom>
          <a:solidFill>
            <a:srgbClr val="C00000"/>
          </a:solidFill>
        </p:spPr>
        <p:txBody>
          <a:bodyPr wrap="square" rtlCol="0">
            <a:noAutofit/>
          </a:bodyPr>
          <a:lstStyle/>
          <a:p>
            <a:pPr>
              <a:lnSpc>
                <a:spcPct val="80000"/>
              </a:lnSpc>
            </a:pPr>
            <a:r>
              <a:rPr lang="en-US" sz="3200" b="1" dirty="0">
                <a:solidFill>
                  <a:schemeClr val="bg1"/>
                </a:solidFill>
              </a:rPr>
              <a:t>Please rate your level of interest in clicking on the button to read the corresponding information. </a:t>
            </a:r>
          </a:p>
        </p:txBody>
      </p:sp>
    </p:spTree>
    <p:extLst>
      <p:ext uri="{BB962C8B-B14F-4D97-AF65-F5344CB8AC3E}">
        <p14:creationId xmlns:p14="http://schemas.microsoft.com/office/powerpoint/2010/main" val="20829908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9960" y="1752600"/>
            <a:ext cx="6934200" cy="4800600"/>
          </a:xfrm>
          <a:prstGeom prst="rect">
            <a:avLst/>
          </a:prstGeom>
          <a:noFill/>
        </p:spPr>
        <p:txBody>
          <a:bodyPr wrap="square" rtlCol="0">
            <a:noAutofit/>
          </a:bodyPr>
          <a:lstStyle/>
          <a:p>
            <a:pPr>
              <a:lnSpc>
                <a:spcPct val="80000"/>
              </a:lnSpc>
              <a:spcAft>
                <a:spcPts val="1800"/>
              </a:spcAft>
            </a:pPr>
            <a:r>
              <a:rPr lang="en-US" sz="4000" b="1" dirty="0"/>
              <a:t>Avoid taxes by giving stocks</a:t>
            </a:r>
          </a:p>
          <a:p>
            <a:pPr>
              <a:lnSpc>
                <a:spcPct val="80000"/>
              </a:lnSpc>
              <a:spcAft>
                <a:spcPts val="1800"/>
              </a:spcAft>
            </a:pPr>
            <a:r>
              <a:rPr lang="en-US" sz="4000" b="1" dirty="0"/>
              <a:t>How to avoid taxes by giving stocks</a:t>
            </a:r>
          </a:p>
          <a:p>
            <a:pPr>
              <a:lnSpc>
                <a:spcPct val="80000"/>
              </a:lnSpc>
              <a:spcAft>
                <a:spcPts val="1800"/>
              </a:spcAft>
            </a:pPr>
            <a:r>
              <a:rPr lang="en-US" sz="4000" b="1" dirty="0"/>
              <a:t>Save taxes by giving stocks</a:t>
            </a:r>
          </a:p>
          <a:p>
            <a:pPr>
              <a:lnSpc>
                <a:spcPct val="80000"/>
              </a:lnSpc>
              <a:spcAft>
                <a:spcPts val="1800"/>
              </a:spcAft>
            </a:pPr>
            <a:r>
              <a:rPr lang="en-US" sz="4000" b="1" dirty="0"/>
              <a:t>Tax tips when giving stocks</a:t>
            </a:r>
          </a:p>
          <a:p>
            <a:pPr>
              <a:lnSpc>
                <a:spcPct val="80000"/>
              </a:lnSpc>
              <a:spcAft>
                <a:spcPts val="1800"/>
              </a:spcAft>
            </a:pPr>
            <a:r>
              <a:rPr lang="en-US" sz="4000" b="1" dirty="0"/>
              <a:t>Avoiding capital gains taxes by giving stocks</a:t>
            </a:r>
          </a:p>
          <a:p>
            <a:pPr>
              <a:lnSpc>
                <a:spcPct val="80000"/>
              </a:lnSpc>
              <a:spcAft>
                <a:spcPts val="1800"/>
              </a:spcAft>
            </a:pPr>
            <a:r>
              <a:rPr lang="en-US" sz="4000" b="1" dirty="0"/>
              <a:t>Giving stocks</a:t>
            </a:r>
          </a:p>
          <a:p>
            <a:pPr>
              <a:lnSpc>
                <a:spcPct val="80000"/>
              </a:lnSpc>
              <a:spcAft>
                <a:spcPts val="1800"/>
              </a:spcAft>
            </a:pPr>
            <a:endParaRPr lang="en-US" sz="4000" dirty="0"/>
          </a:p>
        </p:txBody>
      </p:sp>
      <p:sp>
        <p:nvSpPr>
          <p:cNvPr id="3" name="TextBox 2"/>
          <p:cNvSpPr txBox="1"/>
          <p:nvPr/>
        </p:nvSpPr>
        <p:spPr>
          <a:xfrm>
            <a:off x="-20320" y="0"/>
            <a:ext cx="1974783" cy="1110916"/>
          </a:xfrm>
          <a:prstGeom prst="rect">
            <a:avLst/>
          </a:prstGeom>
          <a:noFill/>
        </p:spPr>
        <p:txBody>
          <a:bodyPr wrap="square" rtlCol="0">
            <a:noAutofit/>
          </a:bodyPr>
          <a:lstStyle/>
          <a:p>
            <a:pPr algn="ctr">
              <a:lnSpc>
                <a:spcPct val="80000"/>
              </a:lnSpc>
              <a:spcAft>
                <a:spcPts val="2400"/>
              </a:spcAft>
            </a:pPr>
            <a:r>
              <a:rPr lang="en-US" sz="3200" dirty="0"/>
              <a:t>I might be/am definitely interested</a:t>
            </a:r>
          </a:p>
          <a:p>
            <a:pPr algn="ctr">
              <a:lnSpc>
                <a:spcPct val="80000"/>
              </a:lnSpc>
              <a:spcAft>
                <a:spcPts val="2400"/>
              </a:spcAft>
            </a:pPr>
            <a:endParaRPr lang="en-US" sz="4000" dirty="0"/>
          </a:p>
        </p:txBody>
      </p:sp>
      <p:sp>
        <p:nvSpPr>
          <p:cNvPr id="8" name="TextBox 7"/>
          <p:cNvSpPr txBox="1"/>
          <p:nvPr/>
        </p:nvSpPr>
        <p:spPr>
          <a:xfrm>
            <a:off x="14571" y="1600200"/>
            <a:ext cx="1905000" cy="4343400"/>
          </a:xfrm>
          <a:prstGeom prst="rect">
            <a:avLst/>
          </a:prstGeom>
          <a:noFill/>
        </p:spPr>
        <p:txBody>
          <a:bodyPr wrap="square" rtlCol="0">
            <a:noAutofit/>
          </a:bodyPr>
          <a:lstStyle/>
          <a:p>
            <a:pPr>
              <a:lnSpc>
                <a:spcPct val="80000"/>
              </a:lnSpc>
              <a:spcAft>
                <a:spcPts val="600"/>
              </a:spcAft>
            </a:pPr>
            <a:r>
              <a:rPr lang="en-US" sz="6000" b="1" dirty="0"/>
              <a:t>28%</a:t>
            </a:r>
          </a:p>
          <a:p>
            <a:pPr>
              <a:lnSpc>
                <a:spcPct val="80000"/>
              </a:lnSpc>
              <a:spcAft>
                <a:spcPts val="600"/>
              </a:spcAft>
            </a:pPr>
            <a:endParaRPr lang="en-US" sz="900" b="1" dirty="0"/>
          </a:p>
          <a:p>
            <a:pPr>
              <a:lnSpc>
                <a:spcPct val="80000"/>
              </a:lnSpc>
              <a:spcAft>
                <a:spcPts val="600"/>
              </a:spcAft>
            </a:pPr>
            <a:r>
              <a:rPr lang="en-US" sz="6000" b="1" dirty="0"/>
              <a:t>27%</a:t>
            </a:r>
            <a:endParaRPr lang="en-US" sz="900" b="1" dirty="0"/>
          </a:p>
          <a:p>
            <a:pPr>
              <a:lnSpc>
                <a:spcPct val="80000"/>
              </a:lnSpc>
              <a:spcAft>
                <a:spcPts val="600"/>
              </a:spcAft>
            </a:pPr>
            <a:endParaRPr lang="en-US" sz="900" b="1" dirty="0"/>
          </a:p>
          <a:p>
            <a:pPr>
              <a:lnSpc>
                <a:spcPct val="80000"/>
              </a:lnSpc>
              <a:spcAft>
                <a:spcPts val="600"/>
              </a:spcAft>
            </a:pPr>
            <a:r>
              <a:rPr lang="en-US" sz="6000" b="1" dirty="0"/>
              <a:t>25%</a:t>
            </a:r>
          </a:p>
          <a:p>
            <a:pPr>
              <a:lnSpc>
                <a:spcPct val="80000"/>
              </a:lnSpc>
              <a:spcAft>
                <a:spcPts val="600"/>
              </a:spcAft>
            </a:pPr>
            <a:r>
              <a:rPr lang="en-US" sz="6000" b="1" dirty="0"/>
              <a:t>24%</a:t>
            </a:r>
            <a:endParaRPr lang="en-US" sz="900" b="1" dirty="0"/>
          </a:p>
          <a:p>
            <a:pPr>
              <a:lnSpc>
                <a:spcPct val="80000"/>
              </a:lnSpc>
              <a:spcAft>
                <a:spcPts val="600"/>
              </a:spcAft>
            </a:pPr>
            <a:r>
              <a:rPr lang="en-US" sz="6000" b="1" dirty="0"/>
              <a:t>24%</a:t>
            </a:r>
            <a:endParaRPr lang="en-US" sz="900" b="1" dirty="0"/>
          </a:p>
          <a:p>
            <a:pPr>
              <a:lnSpc>
                <a:spcPct val="80000"/>
              </a:lnSpc>
              <a:spcAft>
                <a:spcPts val="600"/>
              </a:spcAft>
            </a:pPr>
            <a:endParaRPr lang="en-US" sz="900" b="1" dirty="0"/>
          </a:p>
          <a:p>
            <a:pPr>
              <a:lnSpc>
                <a:spcPct val="80000"/>
              </a:lnSpc>
              <a:spcAft>
                <a:spcPts val="600"/>
              </a:spcAft>
            </a:pPr>
            <a:r>
              <a:rPr lang="en-US" sz="6000" b="1" dirty="0"/>
              <a:t>16%</a:t>
            </a:r>
          </a:p>
        </p:txBody>
      </p:sp>
      <p:sp>
        <p:nvSpPr>
          <p:cNvPr id="6" name="TextBox 5"/>
          <p:cNvSpPr txBox="1"/>
          <p:nvPr/>
        </p:nvSpPr>
        <p:spPr>
          <a:xfrm>
            <a:off x="3352800" y="0"/>
            <a:ext cx="5791200" cy="1220804"/>
          </a:xfrm>
          <a:prstGeom prst="rect">
            <a:avLst/>
          </a:prstGeom>
          <a:solidFill>
            <a:srgbClr val="C00000"/>
          </a:solidFill>
        </p:spPr>
        <p:txBody>
          <a:bodyPr wrap="square" rtlCol="0">
            <a:noAutofit/>
          </a:bodyPr>
          <a:lstStyle/>
          <a:p>
            <a:pPr>
              <a:lnSpc>
                <a:spcPct val="80000"/>
              </a:lnSpc>
            </a:pPr>
            <a:r>
              <a:rPr lang="en-US" sz="3200" b="1" dirty="0">
                <a:solidFill>
                  <a:schemeClr val="bg1"/>
                </a:solidFill>
              </a:rPr>
              <a:t>Please rate your level of interest in clicking on the button to read the corresponding information. </a:t>
            </a:r>
          </a:p>
        </p:txBody>
      </p:sp>
    </p:spTree>
    <p:extLst>
      <p:ext uri="{BB962C8B-B14F-4D97-AF65-F5344CB8AC3E}">
        <p14:creationId xmlns:p14="http://schemas.microsoft.com/office/powerpoint/2010/main" val="35573350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6103" t="9037" b="40000"/>
          <a:stretch/>
        </p:blipFill>
        <p:spPr>
          <a:xfrm>
            <a:off x="0" y="76200"/>
            <a:ext cx="6557644" cy="6781800"/>
          </a:xfrm>
          <a:prstGeom prst="rect">
            <a:avLst/>
          </a:prstGeom>
        </p:spPr>
      </p:pic>
      <p:sp>
        <p:nvSpPr>
          <p:cNvPr id="11" name="TextBox 10"/>
          <p:cNvSpPr txBox="1"/>
          <p:nvPr/>
        </p:nvSpPr>
        <p:spPr>
          <a:xfrm>
            <a:off x="5029200" y="228600"/>
            <a:ext cx="4114801" cy="1981200"/>
          </a:xfrm>
          <a:prstGeom prst="rect">
            <a:avLst/>
          </a:prstGeom>
          <a:noFill/>
        </p:spPr>
        <p:txBody>
          <a:bodyPr wrap="square" rtlCol="0">
            <a:noAutofit/>
          </a:bodyPr>
          <a:lstStyle/>
          <a:p>
            <a:pPr algn="ctr">
              <a:lnSpc>
                <a:spcPct val="90000"/>
              </a:lnSpc>
            </a:pPr>
            <a:r>
              <a:rPr lang="en-US" sz="6600" b="1" dirty="0"/>
              <a:t>Age and gender differences</a:t>
            </a:r>
            <a:endParaRPr lang="en-US" sz="4000" b="1" dirty="0"/>
          </a:p>
        </p:txBody>
      </p:sp>
    </p:spTree>
    <p:extLst>
      <p:ext uri="{BB962C8B-B14F-4D97-AF65-F5344CB8AC3E}">
        <p14:creationId xmlns:p14="http://schemas.microsoft.com/office/powerpoint/2010/main" val="17807498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51" t="6535" r="35911" b="3922"/>
          <a:stretch/>
        </p:blipFill>
        <p:spPr>
          <a:xfrm>
            <a:off x="6350743" y="0"/>
            <a:ext cx="2793258" cy="6858001"/>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323698018"/>
              </p:ext>
            </p:extLst>
          </p:nvPr>
        </p:nvGraphicFramePr>
        <p:xfrm>
          <a:off x="133082" y="1735857"/>
          <a:ext cx="6420117" cy="4959492"/>
        </p:xfrm>
        <a:graphic>
          <a:graphicData uri="http://schemas.openxmlformats.org/drawingml/2006/table">
            <a:tbl>
              <a:tblPr>
                <a:tableStyleId>{D113A9D2-9D6B-4929-AA2D-F23B5EE8CBE7}</a:tableStyleId>
              </a:tblPr>
              <a:tblGrid>
                <a:gridCol w="2847328">
                  <a:extLst>
                    <a:ext uri="{9D8B030D-6E8A-4147-A177-3AD203B41FA5}">
                      <a16:colId xmlns:a16="http://schemas.microsoft.com/office/drawing/2014/main" val="20000"/>
                    </a:ext>
                  </a:extLst>
                </a:gridCol>
                <a:gridCol w="2045117">
                  <a:extLst>
                    <a:ext uri="{9D8B030D-6E8A-4147-A177-3AD203B41FA5}">
                      <a16:colId xmlns:a16="http://schemas.microsoft.com/office/drawing/2014/main" val="20001"/>
                    </a:ext>
                  </a:extLst>
                </a:gridCol>
                <a:gridCol w="1527672">
                  <a:extLst>
                    <a:ext uri="{9D8B030D-6E8A-4147-A177-3AD203B41FA5}">
                      <a16:colId xmlns:a16="http://schemas.microsoft.com/office/drawing/2014/main" val="20002"/>
                    </a:ext>
                  </a:extLst>
                </a:gridCol>
              </a:tblGrid>
              <a:tr h="111669">
                <a:tc gridSpan="3">
                  <a:txBody>
                    <a:bodyPr/>
                    <a:lstStyle/>
                    <a:p>
                      <a:pPr algn="ctr" fontAlgn="b">
                        <a:lnSpc>
                          <a:spcPct val="100000"/>
                        </a:lnSpc>
                      </a:pPr>
                      <a:r>
                        <a:rPr lang="en-US" sz="2800" u="none" strike="noStrike" dirty="0">
                          <a:effectLst/>
                        </a:rPr>
                        <a:t>Difference</a:t>
                      </a:r>
                      <a:r>
                        <a:rPr lang="en-US" sz="2800" u="none" strike="noStrike" baseline="0" dirty="0">
                          <a:effectLst/>
                        </a:rPr>
                        <a:t> in </a:t>
                      </a:r>
                      <a:r>
                        <a:rPr lang="en-US" sz="2800" u="none" strike="noStrike" dirty="0">
                          <a:effectLst/>
                        </a:rPr>
                        <a:t>older (50+) </a:t>
                      </a:r>
                      <a:r>
                        <a:rPr lang="en-US" sz="2800" u="none" strike="noStrike" baseline="0" dirty="0">
                          <a:effectLst/>
                        </a:rPr>
                        <a:t>v. </a:t>
                      </a:r>
                      <a:r>
                        <a:rPr lang="en-US" sz="2800" u="none" strike="noStrike" dirty="0">
                          <a:effectLst/>
                        </a:rPr>
                        <a:t>all</a:t>
                      </a:r>
                      <a:r>
                        <a:rPr lang="en-US" sz="2800" u="none" strike="noStrike" baseline="0" dirty="0">
                          <a:effectLst/>
                        </a:rPr>
                        <a:t> respondents</a:t>
                      </a:r>
                    </a:p>
                    <a:p>
                      <a:pPr algn="ctr" fontAlgn="b">
                        <a:lnSpc>
                          <a:spcPct val="80000"/>
                        </a:lnSpc>
                      </a:pPr>
                      <a:endParaRPr lang="en-US" sz="1600" b="1" i="0" u="none" strike="noStrike" dirty="0">
                        <a:solidFill>
                          <a:srgbClr val="000000"/>
                        </a:solidFill>
                        <a:effectLst/>
                        <a:latin typeface="Calibri"/>
                      </a:endParaRPr>
                    </a:p>
                  </a:txBody>
                  <a:tcPr marL="5082" marR="5082" marT="5082" marB="0" anchor="ctr"/>
                </a:tc>
                <a:tc hMerge="1">
                  <a:txBody>
                    <a:bodyPr/>
                    <a:lstStyle/>
                    <a:p>
                      <a:pPr algn="ctr" fontAlgn="b">
                        <a:lnSpc>
                          <a:spcPct val="80000"/>
                        </a:lnSpc>
                      </a:pPr>
                      <a:endParaRPr lang="en-US" sz="2800" b="1" i="0" u="none" strike="noStrike" dirty="0">
                        <a:solidFill>
                          <a:srgbClr val="000000"/>
                        </a:solidFill>
                        <a:effectLst/>
                        <a:latin typeface="Calibri"/>
                      </a:endParaRPr>
                    </a:p>
                  </a:txBody>
                  <a:tcPr marL="5583" marR="5583" marT="5583" marB="0" anchor="ctr">
                    <a:lnL>
                      <a:noFill/>
                    </a:lnL>
                    <a:lnR>
                      <a:noFill/>
                    </a:lnR>
                    <a:lnT>
                      <a:noFill/>
                    </a:lnT>
                    <a:lnB>
                      <a:noFill/>
                    </a:lnB>
                  </a:tcPr>
                </a:tc>
                <a:tc hMerge="1">
                  <a:txBody>
                    <a:bodyPr/>
                    <a:lstStyle/>
                    <a:p>
                      <a:pPr algn="ctr" fontAlgn="b">
                        <a:lnSpc>
                          <a:spcPct val="80000"/>
                        </a:lnSpc>
                      </a:pPr>
                      <a:endParaRPr lang="en-US" sz="2800" b="1" i="0" u="none" strike="noStrike" dirty="0">
                        <a:solidFill>
                          <a:srgbClr val="000000"/>
                        </a:solidFill>
                        <a:effectLst/>
                        <a:latin typeface="Calibri"/>
                      </a:endParaRPr>
                    </a:p>
                  </a:txBody>
                  <a:tcPr marL="5583" marR="5583" marT="5583" marB="0" anchor="ctr">
                    <a:lnL>
                      <a:noFill/>
                    </a:lnL>
                    <a:lnR>
                      <a:noFill/>
                    </a:lnR>
                    <a:lnT>
                      <a:noFill/>
                    </a:lnT>
                    <a:lnB>
                      <a:noFill/>
                    </a:lnB>
                  </a:tcPr>
                </a:tc>
                <a:extLst>
                  <a:ext uri="{0D108BD9-81ED-4DB2-BD59-A6C34878D82A}">
                    <a16:rowId xmlns:a16="http://schemas.microsoft.com/office/drawing/2014/main" val="10000"/>
                  </a:ext>
                </a:extLst>
              </a:tr>
              <a:tr h="111669">
                <a:tc>
                  <a:txBody>
                    <a:bodyPr/>
                    <a:lstStyle/>
                    <a:p>
                      <a:pPr algn="r" fontAlgn="b">
                        <a:lnSpc>
                          <a:spcPct val="70000"/>
                        </a:lnSpc>
                      </a:pPr>
                      <a:r>
                        <a:rPr lang="en-US" sz="2400" u="none" strike="noStrike" dirty="0">
                          <a:effectLst/>
                        </a:rPr>
                        <a:t>Questions</a:t>
                      </a:r>
                      <a:endParaRPr lang="en-US" sz="2400" b="1" i="0" u="none" strike="noStrike" dirty="0">
                        <a:solidFill>
                          <a:srgbClr val="000000"/>
                        </a:solidFill>
                        <a:effectLst/>
                        <a:latin typeface="Calibri"/>
                      </a:endParaRPr>
                    </a:p>
                  </a:txBody>
                  <a:tcPr marL="5082" marR="5082" marT="5082" marB="0" anchor="b"/>
                </a:tc>
                <a:tc>
                  <a:txBody>
                    <a:bodyPr/>
                    <a:lstStyle/>
                    <a:p>
                      <a:pPr algn="ctr" fontAlgn="b">
                        <a:lnSpc>
                          <a:spcPct val="70000"/>
                        </a:lnSpc>
                      </a:pPr>
                      <a:r>
                        <a:rPr lang="en-US" sz="2400" u="none" strike="noStrike" dirty="0">
                          <a:effectLst/>
                        </a:rPr>
                        <a:t>I Will </a:t>
                      </a:r>
                    </a:p>
                    <a:p>
                      <a:pPr algn="ctr" fontAlgn="b">
                        <a:lnSpc>
                          <a:spcPct val="70000"/>
                        </a:lnSpc>
                      </a:pPr>
                      <a:r>
                        <a:rPr lang="en-US" sz="2400" b="1" u="none" strike="noStrike" dirty="0">
                          <a:effectLst/>
                        </a:rPr>
                        <a:t>Never</a:t>
                      </a:r>
                      <a:r>
                        <a:rPr lang="en-US" sz="2400" u="none" strike="noStrike" dirty="0">
                          <a:effectLst/>
                        </a:rPr>
                        <a:t> Be Interested</a:t>
                      </a:r>
                      <a:endParaRPr lang="en-US" sz="2400" b="1" i="0" u="none" strike="noStrike" dirty="0">
                        <a:solidFill>
                          <a:srgbClr val="000000"/>
                        </a:solidFill>
                        <a:effectLst/>
                        <a:latin typeface="+mn-lt"/>
                      </a:endParaRPr>
                    </a:p>
                  </a:txBody>
                  <a:tcPr marL="7620" marR="7620" marT="7620" marB="0" anchor="b"/>
                </a:tc>
                <a:tc>
                  <a:txBody>
                    <a:bodyPr/>
                    <a:lstStyle/>
                    <a:p>
                      <a:pPr algn="ctr" fontAlgn="b">
                        <a:lnSpc>
                          <a:spcPct val="70000"/>
                        </a:lnSpc>
                      </a:pPr>
                      <a:r>
                        <a:rPr lang="en-US" sz="2400" b="1" u="none" strike="noStrike" dirty="0">
                          <a:effectLst/>
                        </a:rPr>
                        <a:t>Definitely</a:t>
                      </a:r>
                      <a:r>
                        <a:rPr lang="en-US" sz="2400" u="none" strike="noStrike" dirty="0">
                          <a:effectLst/>
                        </a:rPr>
                        <a:t> Interested Now</a:t>
                      </a:r>
                      <a:endParaRPr lang="en-US" sz="2400" b="1" i="0" u="none" strike="noStrike" dirty="0">
                        <a:solidFill>
                          <a:srgbClr val="000000"/>
                        </a:solidFill>
                        <a:effectLst/>
                        <a:latin typeface="Calibri"/>
                      </a:endParaRPr>
                    </a:p>
                  </a:txBody>
                  <a:tcPr marL="7620" marR="7620" marT="7620" marB="0" anchor="b"/>
                </a:tc>
                <a:extLst>
                  <a:ext uri="{0D108BD9-81ED-4DB2-BD59-A6C34878D82A}">
                    <a16:rowId xmlns:a16="http://schemas.microsoft.com/office/drawing/2014/main" val="10001"/>
                  </a:ext>
                </a:extLst>
              </a:tr>
              <a:tr h="457200">
                <a:tc>
                  <a:txBody>
                    <a:bodyPr/>
                    <a:lstStyle/>
                    <a:p>
                      <a:pPr algn="r" fontAlgn="t">
                        <a:lnSpc>
                          <a:spcPct val="80000"/>
                        </a:lnSpc>
                      </a:pPr>
                      <a:r>
                        <a:rPr lang="en-US" sz="2400" u="none" strike="noStrike" dirty="0">
                          <a:effectLst/>
                        </a:rPr>
                        <a:t>All gift</a:t>
                      </a:r>
                      <a:r>
                        <a:rPr lang="en-US" sz="2400" u="none" strike="noStrike" baseline="0" dirty="0">
                          <a:effectLst/>
                        </a:rPr>
                        <a:t> of cash</a:t>
                      </a:r>
                      <a:endParaRPr lang="en-US" sz="2400" b="0" i="0" u="none" strike="noStrike" dirty="0">
                        <a:solidFill>
                          <a:srgbClr val="000000"/>
                        </a:solidFill>
                        <a:effectLst/>
                        <a:latin typeface="Calibri"/>
                      </a:endParaRPr>
                    </a:p>
                  </a:txBody>
                  <a:tcPr marL="5082" marR="5082" marT="5082" marB="0" anchor="b"/>
                </a:tc>
                <a:tc>
                  <a:txBody>
                    <a:bodyPr/>
                    <a:lstStyle/>
                    <a:p>
                      <a:pPr algn="ctr" fontAlgn="b">
                        <a:lnSpc>
                          <a:spcPct val="80000"/>
                        </a:lnSpc>
                      </a:pPr>
                      <a:r>
                        <a:rPr lang="en-US" sz="2800" u="none" strike="noStrike" dirty="0">
                          <a:effectLst/>
                        </a:rPr>
                        <a:t>  +0.1%</a:t>
                      </a:r>
                      <a:endParaRPr lang="en-US" sz="2800" b="1" i="0" u="none" strike="noStrike" dirty="0">
                        <a:solidFill>
                          <a:srgbClr val="000000"/>
                        </a:solidFill>
                        <a:effectLst/>
                        <a:latin typeface="Calibri"/>
                      </a:endParaRPr>
                    </a:p>
                  </a:txBody>
                  <a:tcPr marL="7620" marR="7620" marT="7620" marB="0" anchor="b"/>
                </a:tc>
                <a:tc>
                  <a:txBody>
                    <a:bodyPr/>
                    <a:lstStyle/>
                    <a:p>
                      <a:pPr algn="ctr" fontAlgn="b">
                        <a:lnSpc>
                          <a:spcPct val="80000"/>
                        </a:lnSpc>
                      </a:pPr>
                      <a:r>
                        <a:rPr lang="en-US" sz="2800" u="none" strike="noStrike" dirty="0">
                          <a:effectLst/>
                        </a:rPr>
                        <a:t>+2.4%</a:t>
                      </a:r>
                      <a:endParaRPr lang="en-US" sz="2800" b="1" i="0" u="none" strike="noStrike" dirty="0">
                        <a:solidFill>
                          <a:schemeClr val="tx1"/>
                        </a:solidFill>
                        <a:effectLst/>
                        <a:latin typeface="Calibri"/>
                      </a:endParaRPr>
                    </a:p>
                  </a:txBody>
                  <a:tcPr marL="7620" marR="7620" marT="7620" marB="0" anchor="b"/>
                </a:tc>
                <a:extLst>
                  <a:ext uri="{0D108BD9-81ED-4DB2-BD59-A6C34878D82A}">
                    <a16:rowId xmlns:a16="http://schemas.microsoft.com/office/drawing/2014/main" val="10002"/>
                  </a:ext>
                </a:extLst>
              </a:tr>
              <a:tr h="196065">
                <a:tc>
                  <a:txBody>
                    <a:bodyPr/>
                    <a:lstStyle/>
                    <a:p>
                      <a:pPr algn="l" fontAlgn="b">
                        <a:lnSpc>
                          <a:spcPct val="80000"/>
                        </a:lnSpc>
                      </a:pPr>
                      <a:endParaRPr lang="en-US" sz="600" b="0" i="0" u="none" strike="noStrike" dirty="0">
                        <a:solidFill>
                          <a:srgbClr val="FF0066"/>
                        </a:solidFill>
                        <a:effectLst/>
                        <a:latin typeface="Calibri"/>
                      </a:endParaRPr>
                    </a:p>
                  </a:txBody>
                  <a:tcPr marL="5082" marR="5082" marT="5082" marB="0" anchor="b"/>
                </a:tc>
                <a:tc>
                  <a:txBody>
                    <a:bodyPr/>
                    <a:lstStyle/>
                    <a:p>
                      <a:pPr algn="ctr" fontAlgn="b">
                        <a:lnSpc>
                          <a:spcPct val="80000"/>
                        </a:lnSpc>
                      </a:pPr>
                      <a:endParaRPr lang="en-US" sz="600" b="1" i="0" u="none" strike="noStrike" dirty="0">
                        <a:solidFill>
                          <a:srgbClr val="000000"/>
                        </a:solidFill>
                        <a:effectLst/>
                        <a:latin typeface="Calibri"/>
                      </a:endParaRPr>
                    </a:p>
                  </a:txBody>
                  <a:tcPr marL="7620" marR="7620" marT="7620" marB="0" anchor="b"/>
                </a:tc>
                <a:tc>
                  <a:txBody>
                    <a:bodyPr/>
                    <a:lstStyle/>
                    <a:p>
                      <a:pPr algn="ctr" fontAlgn="b">
                        <a:lnSpc>
                          <a:spcPct val="80000"/>
                        </a:lnSpc>
                      </a:pPr>
                      <a:endParaRPr lang="en-US" sz="600" b="1" i="0" u="none" strike="noStrike" dirty="0">
                        <a:solidFill>
                          <a:schemeClr val="tx1"/>
                        </a:solidFill>
                        <a:effectLst/>
                        <a:latin typeface="Calibri"/>
                      </a:endParaRPr>
                    </a:p>
                  </a:txBody>
                  <a:tcPr marL="7620" marR="7620" marT="7620" marB="0" anchor="b"/>
                </a:tc>
                <a:extLst>
                  <a:ext uri="{0D108BD9-81ED-4DB2-BD59-A6C34878D82A}">
                    <a16:rowId xmlns:a16="http://schemas.microsoft.com/office/drawing/2014/main" val="10003"/>
                  </a:ext>
                </a:extLst>
              </a:tr>
              <a:tr h="0">
                <a:tc>
                  <a:txBody>
                    <a:bodyPr/>
                    <a:lstStyle/>
                    <a:p>
                      <a:pPr algn="r" fontAlgn="t">
                        <a:lnSpc>
                          <a:spcPct val="80000"/>
                        </a:lnSpc>
                      </a:pPr>
                      <a:r>
                        <a:rPr lang="en-US" sz="2400" u="none" strike="noStrike" dirty="0">
                          <a:effectLst/>
                        </a:rPr>
                        <a:t>All </a:t>
                      </a:r>
                      <a:r>
                        <a:rPr lang="en-US" sz="2400" u="none" strike="noStrike" baseline="0" dirty="0">
                          <a:effectLst/>
                        </a:rPr>
                        <a:t>bequest gift</a:t>
                      </a:r>
                      <a:endParaRPr lang="en-US" sz="2400" b="0" i="0" u="none" strike="noStrike" baseline="0" dirty="0">
                        <a:solidFill>
                          <a:srgbClr val="000000"/>
                        </a:solidFill>
                        <a:effectLst/>
                        <a:latin typeface="Calibri"/>
                      </a:endParaRPr>
                    </a:p>
                  </a:txBody>
                  <a:tcPr marL="5082" marR="5082" marT="5082" marB="0" anchor="b"/>
                </a:tc>
                <a:tc>
                  <a:txBody>
                    <a:bodyPr/>
                    <a:lstStyle/>
                    <a:p>
                      <a:pPr algn="ctr" fontAlgn="b">
                        <a:lnSpc>
                          <a:spcPct val="80000"/>
                        </a:lnSpc>
                      </a:pPr>
                      <a:r>
                        <a:rPr lang="en-US" sz="2800" u="none" strike="noStrike" dirty="0">
                          <a:effectLst/>
                        </a:rPr>
                        <a:t>  +8.5%</a:t>
                      </a:r>
                      <a:endParaRPr lang="en-US" sz="2800" b="1" i="0" u="none" strike="noStrike" dirty="0">
                        <a:solidFill>
                          <a:srgbClr val="000000"/>
                        </a:solidFill>
                        <a:effectLst/>
                        <a:latin typeface="Calibri"/>
                      </a:endParaRPr>
                    </a:p>
                  </a:txBody>
                  <a:tcPr marL="7620" marR="7620" marT="7620" marB="0" anchor="b"/>
                </a:tc>
                <a:tc>
                  <a:txBody>
                    <a:bodyPr/>
                    <a:lstStyle/>
                    <a:p>
                      <a:pPr algn="ctr" fontAlgn="b">
                        <a:lnSpc>
                          <a:spcPct val="80000"/>
                        </a:lnSpc>
                      </a:pPr>
                      <a:r>
                        <a:rPr lang="en-US" sz="2800" u="none" strike="noStrike" dirty="0">
                          <a:effectLst/>
                        </a:rPr>
                        <a:t>+0.6%</a:t>
                      </a:r>
                      <a:endParaRPr lang="en-US" sz="2800" b="1" i="0" u="none" strike="noStrike" dirty="0">
                        <a:solidFill>
                          <a:schemeClr val="tx1"/>
                        </a:solidFill>
                        <a:effectLst/>
                        <a:latin typeface="Calibri"/>
                      </a:endParaRPr>
                    </a:p>
                  </a:txBody>
                  <a:tcPr marL="7620" marR="7620" marT="7620" marB="0" anchor="b"/>
                </a:tc>
                <a:extLst>
                  <a:ext uri="{0D108BD9-81ED-4DB2-BD59-A6C34878D82A}">
                    <a16:rowId xmlns:a16="http://schemas.microsoft.com/office/drawing/2014/main" val="10004"/>
                  </a:ext>
                </a:extLst>
              </a:tr>
              <a:tr h="0">
                <a:tc>
                  <a:txBody>
                    <a:bodyPr/>
                    <a:lstStyle/>
                    <a:p>
                      <a:pPr algn="r" fontAlgn="b">
                        <a:lnSpc>
                          <a:spcPct val="80000"/>
                        </a:lnSpc>
                      </a:pPr>
                      <a:r>
                        <a:rPr lang="en-US" sz="2400" u="none" strike="noStrike" dirty="0">
                          <a:effectLst/>
                        </a:rPr>
                        <a:t>All tribute bequest</a:t>
                      </a:r>
                      <a:endParaRPr lang="en-US" sz="2400" b="0" i="0" u="none" strike="noStrike" dirty="0">
                        <a:solidFill>
                          <a:srgbClr val="000000"/>
                        </a:solidFill>
                        <a:effectLst/>
                        <a:latin typeface="Calibri"/>
                      </a:endParaRPr>
                    </a:p>
                  </a:txBody>
                  <a:tcPr marL="5082" marR="5082" marT="5082" marB="0" anchor="b"/>
                </a:tc>
                <a:tc>
                  <a:txBody>
                    <a:bodyPr/>
                    <a:lstStyle/>
                    <a:p>
                      <a:pPr algn="ctr" fontAlgn="b">
                        <a:lnSpc>
                          <a:spcPct val="80000"/>
                        </a:lnSpc>
                      </a:pPr>
                      <a:r>
                        <a:rPr lang="en-US" sz="2800" u="none" strike="noStrike" dirty="0">
                          <a:effectLst/>
                        </a:rPr>
                        <a:t>+10.1%</a:t>
                      </a:r>
                      <a:endParaRPr lang="en-US" sz="2800" b="1" i="0" u="none" strike="noStrike" dirty="0">
                        <a:solidFill>
                          <a:srgbClr val="000000"/>
                        </a:solidFill>
                        <a:effectLst/>
                        <a:latin typeface="Calibri"/>
                      </a:endParaRPr>
                    </a:p>
                  </a:txBody>
                  <a:tcPr marL="7620" marR="7620" marT="7620" marB="0" anchor="b"/>
                </a:tc>
                <a:tc>
                  <a:txBody>
                    <a:bodyPr/>
                    <a:lstStyle/>
                    <a:p>
                      <a:pPr algn="ctr" fontAlgn="b">
                        <a:lnSpc>
                          <a:spcPct val="80000"/>
                        </a:lnSpc>
                      </a:pPr>
                      <a:r>
                        <a:rPr lang="en-US" sz="2800" u="none" strike="noStrike" dirty="0">
                          <a:effectLst/>
                        </a:rPr>
                        <a:t> -0.2%</a:t>
                      </a:r>
                      <a:endParaRPr lang="en-US" sz="2800" b="1" i="0" u="none" strike="noStrike" dirty="0">
                        <a:solidFill>
                          <a:schemeClr val="tx1"/>
                        </a:solidFill>
                        <a:effectLst/>
                        <a:latin typeface="Calibri"/>
                      </a:endParaRPr>
                    </a:p>
                  </a:txBody>
                  <a:tcPr marL="7620" marR="7620" marT="7620" marB="0" anchor="b"/>
                </a:tc>
                <a:extLst>
                  <a:ext uri="{0D108BD9-81ED-4DB2-BD59-A6C34878D82A}">
                    <a16:rowId xmlns:a16="http://schemas.microsoft.com/office/drawing/2014/main" val="10005"/>
                  </a:ext>
                </a:extLst>
              </a:tr>
              <a:tr h="111669">
                <a:tc>
                  <a:txBody>
                    <a:bodyPr/>
                    <a:lstStyle/>
                    <a:p>
                      <a:pPr algn="l" fontAlgn="b">
                        <a:lnSpc>
                          <a:spcPct val="80000"/>
                        </a:lnSpc>
                      </a:pPr>
                      <a:endParaRPr lang="en-US" sz="800" b="0" i="0" u="none" strike="noStrike" dirty="0">
                        <a:solidFill>
                          <a:srgbClr val="000000"/>
                        </a:solidFill>
                        <a:effectLst/>
                        <a:latin typeface="Calibri"/>
                      </a:endParaRPr>
                    </a:p>
                  </a:txBody>
                  <a:tcPr marL="5082" marR="5082" marT="5082" marB="0" anchor="b"/>
                </a:tc>
                <a:tc>
                  <a:txBody>
                    <a:bodyPr/>
                    <a:lstStyle/>
                    <a:p>
                      <a:pPr algn="ctr" fontAlgn="b">
                        <a:lnSpc>
                          <a:spcPct val="80000"/>
                        </a:lnSpc>
                      </a:pPr>
                      <a:endParaRPr lang="en-US" sz="800" b="1" i="0" u="none" strike="noStrike" dirty="0">
                        <a:solidFill>
                          <a:srgbClr val="000000"/>
                        </a:solidFill>
                        <a:effectLst/>
                        <a:latin typeface="Calibri"/>
                      </a:endParaRPr>
                    </a:p>
                  </a:txBody>
                  <a:tcPr marL="7620" marR="7620" marT="7620" marB="0" anchor="b"/>
                </a:tc>
                <a:tc>
                  <a:txBody>
                    <a:bodyPr/>
                    <a:lstStyle/>
                    <a:p>
                      <a:pPr algn="ctr" fontAlgn="b">
                        <a:lnSpc>
                          <a:spcPct val="80000"/>
                        </a:lnSpc>
                      </a:pPr>
                      <a:endParaRPr lang="en-US" sz="800" b="1" i="0" u="none" strike="noStrike" dirty="0">
                        <a:solidFill>
                          <a:schemeClr val="tx1"/>
                        </a:solidFill>
                        <a:effectLst/>
                        <a:latin typeface="Calibri"/>
                      </a:endParaRPr>
                    </a:p>
                  </a:txBody>
                  <a:tcPr marL="7620" marR="7620" marT="7620" marB="0" anchor="b"/>
                </a:tc>
                <a:extLst>
                  <a:ext uri="{0D108BD9-81ED-4DB2-BD59-A6C34878D82A}">
                    <a16:rowId xmlns:a16="http://schemas.microsoft.com/office/drawing/2014/main" val="10006"/>
                  </a:ext>
                </a:extLst>
              </a:tr>
              <a:tr h="0">
                <a:tc>
                  <a:txBody>
                    <a:bodyPr/>
                    <a:lstStyle/>
                    <a:p>
                      <a:pPr algn="r" fontAlgn="b">
                        <a:lnSpc>
                          <a:spcPct val="80000"/>
                        </a:lnSpc>
                      </a:pPr>
                      <a:r>
                        <a:rPr lang="en-US" sz="2400" u="none" strike="noStrike" dirty="0">
                          <a:effectLst/>
                        </a:rPr>
                        <a:t>All TOD</a:t>
                      </a:r>
                      <a:endParaRPr lang="en-US" sz="2400" b="0" i="0" u="none" strike="noStrike" dirty="0">
                        <a:solidFill>
                          <a:srgbClr val="000000"/>
                        </a:solidFill>
                        <a:effectLst/>
                        <a:latin typeface="Calibri"/>
                      </a:endParaRPr>
                    </a:p>
                  </a:txBody>
                  <a:tcPr marL="5082" marR="5082" marT="5082" marB="0" anchor="b"/>
                </a:tc>
                <a:tc>
                  <a:txBody>
                    <a:bodyPr/>
                    <a:lstStyle/>
                    <a:p>
                      <a:pPr algn="ctr" fontAlgn="b">
                        <a:lnSpc>
                          <a:spcPct val="80000"/>
                        </a:lnSpc>
                      </a:pPr>
                      <a:r>
                        <a:rPr lang="en-US" sz="2800" u="none" strike="noStrike" dirty="0">
                          <a:effectLst/>
                        </a:rPr>
                        <a:t>+13.2%</a:t>
                      </a:r>
                      <a:endParaRPr lang="en-US" sz="2800" b="1" i="0" u="none" strike="noStrike" dirty="0">
                        <a:solidFill>
                          <a:srgbClr val="000000"/>
                        </a:solidFill>
                        <a:effectLst/>
                        <a:latin typeface="Calibri"/>
                      </a:endParaRPr>
                    </a:p>
                  </a:txBody>
                  <a:tcPr marL="7620" marR="7620" marT="7620" marB="0" anchor="b"/>
                </a:tc>
                <a:tc>
                  <a:txBody>
                    <a:bodyPr/>
                    <a:lstStyle/>
                    <a:p>
                      <a:pPr algn="ctr" fontAlgn="b">
                        <a:lnSpc>
                          <a:spcPct val="80000"/>
                        </a:lnSpc>
                      </a:pPr>
                      <a:r>
                        <a:rPr lang="en-US" sz="2800" u="none" strike="noStrike" dirty="0">
                          <a:effectLst/>
                        </a:rPr>
                        <a:t> -0.2%</a:t>
                      </a:r>
                      <a:endParaRPr lang="en-US" sz="2800" b="1" i="0" u="none" strike="noStrike" dirty="0">
                        <a:solidFill>
                          <a:schemeClr val="tx1"/>
                        </a:solidFill>
                        <a:effectLst/>
                        <a:latin typeface="Calibri"/>
                      </a:endParaRPr>
                    </a:p>
                  </a:txBody>
                  <a:tcPr marL="7620" marR="7620" marT="7620" marB="0" anchor="b"/>
                </a:tc>
                <a:extLst>
                  <a:ext uri="{0D108BD9-81ED-4DB2-BD59-A6C34878D82A}">
                    <a16:rowId xmlns:a16="http://schemas.microsoft.com/office/drawing/2014/main" val="10007"/>
                  </a:ext>
                </a:extLst>
              </a:tr>
              <a:tr h="0">
                <a:tc>
                  <a:txBody>
                    <a:bodyPr/>
                    <a:lstStyle/>
                    <a:p>
                      <a:pPr algn="r" fontAlgn="t">
                        <a:lnSpc>
                          <a:spcPct val="80000"/>
                        </a:lnSpc>
                      </a:pPr>
                      <a:r>
                        <a:rPr lang="en-US" sz="2400" u="none" strike="noStrike" dirty="0">
                          <a:effectLst/>
                        </a:rPr>
                        <a:t>All donor advised fund</a:t>
                      </a:r>
                      <a:endParaRPr lang="en-US" sz="2400" b="0" i="0" u="none" strike="noStrike" dirty="0">
                        <a:solidFill>
                          <a:srgbClr val="000000"/>
                        </a:solidFill>
                        <a:effectLst/>
                        <a:latin typeface="Calibri"/>
                      </a:endParaRPr>
                    </a:p>
                  </a:txBody>
                  <a:tcPr marL="5082" marR="5082" marT="5082" marB="0" anchor="b"/>
                </a:tc>
                <a:tc>
                  <a:txBody>
                    <a:bodyPr/>
                    <a:lstStyle/>
                    <a:p>
                      <a:pPr algn="ctr" fontAlgn="b">
                        <a:lnSpc>
                          <a:spcPct val="80000"/>
                        </a:lnSpc>
                      </a:pPr>
                      <a:r>
                        <a:rPr lang="en-US" sz="2800" u="none" strike="noStrike" dirty="0">
                          <a:effectLst/>
                        </a:rPr>
                        <a:t>+13.9%</a:t>
                      </a:r>
                      <a:endParaRPr lang="en-US" sz="2800" b="1" i="0" u="none" strike="noStrike" dirty="0">
                        <a:solidFill>
                          <a:srgbClr val="000000"/>
                        </a:solidFill>
                        <a:effectLst/>
                        <a:latin typeface="Calibri"/>
                      </a:endParaRPr>
                    </a:p>
                  </a:txBody>
                  <a:tcPr marL="7620" marR="7620" marT="7620" marB="0" anchor="b"/>
                </a:tc>
                <a:tc>
                  <a:txBody>
                    <a:bodyPr/>
                    <a:lstStyle/>
                    <a:p>
                      <a:pPr algn="ctr" fontAlgn="b">
                        <a:lnSpc>
                          <a:spcPct val="80000"/>
                        </a:lnSpc>
                      </a:pPr>
                      <a:r>
                        <a:rPr lang="en-US" sz="2800" u="none" strike="noStrike" dirty="0">
                          <a:effectLst/>
                        </a:rPr>
                        <a:t> -0.2%</a:t>
                      </a:r>
                      <a:endParaRPr lang="en-US" sz="2800" b="1" i="0" u="none" strike="noStrike" dirty="0">
                        <a:solidFill>
                          <a:schemeClr val="tx1"/>
                        </a:solidFill>
                        <a:effectLst/>
                        <a:latin typeface="Calibri"/>
                      </a:endParaRPr>
                    </a:p>
                  </a:txBody>
                  <a:tcPr marL="7620" marR="7620" marT="7620" marB="0" anchor="b"/>
                </a:tc>
                <a:extLst>
                  <a:ext uri="{0D108BD9-81ED-4DB2-BD59-A6C34878D82A}">
                    <a16:rowId xmlns:a16="http://schemas.microsoft.com/office/drawing/2014/main" val="10008"/>
                  </a:ext>
                </a:extLst>
              </a:tr>
              <a:tr h="0">
                <a:tc>
                  <a:txBody>
                    <a:bodyPr/>
                    <a:lstStyle/>
                    <a:p>
                      <a:pPr algn="r" fontAlgn="t">
                        <a:lnSpc>
                          <a:spcPct val="80000"/>
                        </a:lnSpc>
                      </a:pPr>
                      <a:r>
                        <a:rPr lang="en-US" sz="2400" u="none" strike="noStrike" dirty="0">
                          <a:effectLst/>
                        </a:rPr>
                        <a:t>All gift</a:t>
                      </a:r>
                      <a:r>
                        <a:rPr lang="en-US" sz="2400" u="none" strike="noStrike" baseline="0" dirty="0">
                          <a:effectLst/>
                        </a:rPr>
                        <a:t> of stocks/bonds</a:t>
                      </a:r>
                      <a:endParaRPr lang="en-US" sz="2400" b="0" i="0" u="none" strike="noStrike" dirty="0">
                        <a:solidFill>
                          <a:srgbClr val="000000"/>
                        </a:solidFill>
                        <a:effectLst/>
                        <a:latin typeface="Calibri"/>
                      </a:endParaRPr>
                    </a:p>
                  </a:txBody>
                  <a:tcPr marL="5082" marR="5082" marT="5082" marB="0" anchor="b"/>
                </a:tc>
                <a:tc>
                  <a:txBody>
                    <a:bodyPr/>
                    <a:lstStyle/>
                    <a:p>
                      <a:pPr algn="ctr" fontAlgn="b">
                        <a:lnSpc>
                          <a:spcPct val="80000"/>
                        </a:lnSpc>
                      </a:pPr>
                      <a:r>
                        <a:rPr lang="en-US" sz="2800" u="none" strike="noStrike" dirty="0">
                          <a:effectLst/>
                        </a:rPr>
                        <a:t>+14.3%</a:t>
                      </a:r>
                      <a:endParaRPr lang="en-US" sz="2800" b="1" i="0" u="none" strike="noStrike" dirty="0">
                        <a:solidFill>
                          <a:srgbClr val="000000"/>
                        </a:solidFill>
                        <a:effectLst/>
                        <a:latin typeface="Calibri"/>
                      </a:endParaRPr>
                    </a:p>
                  </a:txBody>
                  <a:tcPr marL="7620" marR="7620" marT="7620" marB="0" anchor="b"/>
                </a:tc>
                <a:tc>
                  <a:txBody>
                    <a:bodyPr/>
                    <a:lstStyle/>
                    <a:p>
                      <a:pPr algn="ctr" fontAlgn="b">
                        <a:lnSpc>
                          <a:spcPct val="80000"/>
                        </a:lnSpc>
                      </a:pPr>
                      <a:r>
                        <a:rPr lang="en-US" sz="2800" u="none" strike="noStrike" dirty="0">
                          <a:effectLst/>
                        </a:rPr>
                        <a:t>+0.0%</a:t>
                      </a:r>
                      <a:endParaRPr lang="en-US" sz="2800" b="1" i="0" u="none" strike="noStrike" dirty="0">
                        <a:solidFill>
                          <a:schemeClr val="tx1"/>
                        </a:solidFill>
                        <a:effectLst/>
                        <a:latin typeface="Calibri"/>
                      </a:endParaRPr>
                    </a:p>
                  </a:txBody>
                  <a:tcPr marL="7620" marR="7620" marT="7620" marB="0" anchor="b"/>
                </a:tc>
                <a:extLst>
                  <a:ext uri="{0D108BD9-81ED-4DB2-BD59-A6C34878D82A}">
                    <a16:rowId xmlns:a16="http://schemas.microsoft.com/office/drawing/2014/main" val="10009"/>
                  </a:ext>
                </a:extLst>
              </a:tr>
              <a:tr h="0">
                <a:tc>
                  <a:txBody>
                    <a:bodyPr/>
                    <a:lstStyle/>
                    <a:p>
                      <a:pPr algn="r" fontAlgn="b">
                        <a:lnSpc>
                          <a:spcPct val="80000"/>
                        </a:lnSpc>
                      </a:pPr>
                      <a:r>
                        <a:rPr lang="en-US" sz="2400" u="none" strike="noStrike" dirty="0">
                          <a:effectLst/>
                        </a:rPr>
                        <a:t>All retained life estate</a:t>
                      </a:r>
                      <a:endParaRPr lang="en-US" sz="2400" b="0" i="0" u="none" strike="noStrike" dirty="0">
                        <a:solidFill>
                          <a:srgbClr val="000000"/>
                        </a:solidFill>
                        <a:effectLst/>
                        <a:latin typeface="Calibri"/>
                      </a:endParaRPr>
                    </a:p>
                  </a:txBody>
                  <a:tcPr marL="5082" marR="5082" marT="5082" marB="0" anchor="b"/>
                </a:tc>
                <a:tc>
                  <a:txBody>
                    <a:bodyPr/>
                    <a:lstStyle/>
                    <a:p>
                      <a:pPr algn="ctr" fontAlgn="b">
                        <a:lnSpc>
                          <a:spcPct val="80000"/>
                        </a:lnSpc>
                      </a:pPr>
                      <a:r>
                        <a:rPr lang="en-US" sz="2800" u="none" strike="noStrike" dirty="0">
                          <a:effectLst/>
                        </a:rPr>
                        <a:t>+15.9%</a:t>
                      </a:r>
                      <a:endParaRPr lang="en-US" sz="2800" b="1" i="0" u="none" strike="noStrike" dirty="0">
                        <a:solidFill>
                          <a:srgbClr val="000000"/>
                        </a:solidFill>
                        <a:effectLst/>
                        <a:latin typeface="Calibri"/>
                      </a:endParaRPr>
                    </a:p>
                  </a:txBody>
                  <a:tcPr marL="7620" marR="7620" marT="7620" marB="0" anchor="b"/>
                </a:tc>
                <a:tc>
                  <a:txBody>
                    <a:bodyPr/>
                    <a:lstStyle/>
                    <a:p>
                      <a:pPr algn="ctr" fontAlgn="b">
                        <a:lnSpc>
                          <a:spcPct val="80000"/>
                        </a:lnSpc>
                      </a:pPr>
                      <a:r>
                        <a:rPr lang="en-US" sz="2800" u="none" strike="noStrike" dirty="0">
                          <a:effectLst/>
                        </a:rPr>
                        <a:t> -0.9%</a:t>
                      </a:r>
                      <a:endParaRPr lang="en-US" sz="2800" b="1" i="0" u="none" strike="noStrike" dirty="0">
                        <a:solidFill>
                          <a:schemeClr val="tx1"/>
                        </a:solidFill>
                        <a:effectLst/>
                        <a:latin typeface="Calibri"/>
                      </a:endParaRPr>
                    </a:p>
                  </a:txBody>
                  <a:tcPr marL="7620" marR="7620" marT="7620" marB="0" anchor="b"/>
                </a:tc>
                <a:extLst>
                  <a:ext uri="{0D108BD9-81ED-4DB2-BD59-A6C34878D82A}">
                    <a16:rowId xmlns:a16="http://schemas.microsoft.com/office/drawing/2014/main" val="10010"/>
                  </a:ext>
                </a:extLst>
              </a:tr>
              <a:tr h="0">
                <a:tc>
                  <a:txBody>
                    <a:bodyPr/>
                    <a:lstStyle/>
                    <a:p>
                      <a:pPr algn="r" fontAlgn="t">
                        <a:lnSpc>
                          <a:spcPct val="80000"/>
                        </a:lnSpc>
                      </a:pPr>
                      <a:r>
                        <a:rPr lang="en-US" sz="2400" u="none" strike="noStrike" dirty="0">
                          <a:effectLst/>
                        </a:rPr>
                        <a:t>All CGA</a:t>
                      </a:r>
                      <a:endParaRPr lang="en-US" sz="2400" b="0" i="0" u="none" strike="noStrike" dirty="0">
                        <a:solidFill>
                          <a:srgbClr val="000000"/>
                        </a:solidFill>
                        <a:effectLst/>
                        <a:latin typeface="Calibri"/>
                      </a:endParaRPr>
                    </a:p>
                  </a:txBody>
                  <a:tcPr marL="5082" marR="5082" marT="5082" marB="0" anchor="b"/>
                </a:tc>
                <a:tc>
                  <a:txBody>
                    <a:bodyPr/>
                    <a:lstStyle/>
                    <a:p>
                      <a:pPr algn="ctr" fontAlgn="b">
                        <a:lnSpc>
                          <a:spcPct val="80000"/>
                        </a:lnSpc>
                      </a:pPr>
                      <a:r>
                        <a:rPr lang="en-US" sz="2800" u="none" strike="noStrike" dirty="0">
                          <a:effectLst/>
                        </a:rPr>
                        <a:t>+16.8%</a:t>
                      </a:r>
                      <a:endParaRPr lang="en-US" sz="2800" b="1" i="0" u="none" strike="noStrike" dirty="0">
                        <a:solidFill>
                          <a:srgbClr val="000000"/>
                        </a:solidFill>
                        <a:effectLst/>
                        <a:latin typeface="Calibri"/>
                      </a:endParaRPr>
                    </a:p>
                  </a:txBody>
                  <a:tcPr marL="7620" marR="7620" marT="7620" marB="0" anchor="b"/>
                </a:tc>
                <a:tc>
                  <a:txBody>
                    <a:bodyPr/>
                    <a:lstStyle/>
                    <a:p>
                      <a:pPr algn="ctr" fontAlgn="b">
                        <a:lnSpc>
                          <a:spcPct val="80000"/>
                        </a:lnSpc>
                      </a:pPr>
                      <a:r>
                        <a:rPr lang="en-US" sz="2800" u="none" strike="noStrike" dirty="0">
                          <a:effectLst/>
                        </a:rPr>
                        <a:t> -2.3%</a:t>
                      </a:r>
                      <a:endParaRPr lang="en-US" sz="2800" b="1" i="0" u="none" strike="noStrike" dirty="0">
                        <a:solidFill>
                          <a:schemeClr val="tx1"/>
                        </a:solidFill>
                        <a:effectLst/>
                        <a:latin typeface="Calibri"/>
                      </a:endParaRPr>
                    </a:p>
                  </a:txBody>
                  <a:tcPr marL="7620" marR="7620" marT="7620" marB="0" anchor="b"/>
                </a:tc>
                <a:extLst>
                  <a:ext uri="{0D108BD9-81ED-4DB2-BD59-A6C34878D82A}">
                    <a16:rowId xmlns:a16="http://schemas.microsoft.com/office/drawing/2014/main" val="10011"/>
                  </a:ext>
                </a:extLst>
              </a:tr>
              <a:tr h="0">
                <a:tc>
                  <a:txBody>
                    <a:bodyPr/>
                    <a:lstStyle/>
                    <a:p>
                      <a:pPr algn="r" fontAlgn="t">
                        <a:lnSpc>
                          <a:spcPct val="80000"/>
                        </a:lnSpc>
                      </a:pPr>
                      <a:r>
                        <a:rPr lang="en-US" sz="2400" u="none" strike="noStrike" dirty="0">
                          <a:effectLst/>
                        </a:rPr>
                        <a:t>All CRT</a:t>
                      </a:r>
                      <a:endParaRPr lang="en-US" sz="2400" b="0" i="0" u="none" strike="noStrike" dirty="0">
                        <a:solidFill>
                          <a:srgbClr val="000000"/>
                        </a:solidFill>
                        <a:effectLst/>
                        <a:latin typeface="Calibri"/>
                      </a:endParaRPr>
                    </a:p>
                  </a:txBody>
                  <a:tcPr marL="5082" marR="5082" marT="5082" marB="0" anchor="b"/>
                </a:tc>
                <a:tc>
                  <a:txBody>
                    <a:bodyPr/>
                    <a:lstStyle/>
                    <a:p>
                      <a:pPr algn="ctr" fontAlgn="b">
                        <a:lnSpc>
                          <a:spcPct val="80000"/>
                        </a:lnSpc>
                      </a:pPr>
                      <a:r>
                        <a:rPr lang="en-US" sz="2800" u="none" strike="noStrike" dirty="0">
                          <a:effectLst/>
                        </a:rPr>
                        <a:t>+25.2%</a:t>
                      </a:r>
                      <a:endParaRPr lang="en-US" sz="2800" b="1" i="0" u="none" strike="noStrike" dirty="0">
                        <a:solidFill>
                          <a:srgbClr val="000000"/>
                        </a:solidFill>
                        <a:effectLst/>
                        <a:latin typeface="Calibri"/>
                      </a:endParaRPr>
                    </a:p>
                  </a:txBody>
                  <a:tcPr marL="7620" marR="7620" marT="7620" marB="0" anchor="b"/>
                </a:tc>
                <a:tc>
                  <a:txBody>
                    <a:bodyPr/>
                    <a:lstStyle/>
                    <a:p>
                      <a:pPr algn="ctr" fontAlgn="b">
                        <a:lnSpc>
                          <a:spcPct val="80000"/>
                        </a:lnSpc>
                      </a:pPr>
                      <a:r>
                        <a:rPr lang="en-US" sz="2800" u="none" strike="noStrike" dirty="0">
                          <a:effectLst/>
                        </a:rPr>
                        <a:t> -1.9%</a:t>
                      </a:r>
                      <a:endParaRPr lang="en-US" sz="2800" b="1" i="0" u="none" strike="noStrike" dirty="0">
                        <a:solidFill>
                          <a:schemeClr val="tx1"/>
                        </a:solidFill>
                        <a:effectLst/>
                        <a:latin typeface="Calibri"/>
                      </a:endParaRPr>
                    </a:p>
                  </a:txBody>
                  <a:tcPr marL="7620" marR="7620" marT="7620" marB="0" anchor="b"/>
                </a:tc>
                <a:extLst>
                  <a:ext uri="{0D108BD9-81ED-4DB2-BD59-A6C34878D82A}">
                    <a16:rowId xmlns:a16="http://schemas.microsoft.com/office/drawing/2014/main" val="10012"/>
                  </a:ext>
                </a:extLst>
              </a:tr>
            </a:tbl>
          </a:graphicData>
        </a:graphic>
      </p:graphicFrame>
      <p:sp>
        <p:nvSpPr>
          <p:cNvPr id="4" name="Rectangle 3"/>
          <p:cNvSpPr/>
          <p:nvPr/>
        </p:nvSpPr>
        <p:spPr>
          <a:xfrm>
            <a:off x="-14289" y="0"/>
            <a:ext cx="6796089" cy="1433021"/>
          </a:xfrm>
          <a:prstGeom prst="rect">
            <a:avLst/>
          </a:prstGeom>
        </p:spPr>
        <p:txBody>
          <a:bodyPr wrap="square">
            <a:spAutoFit/>
          </a:bodyPr>
          <a:lstStyle/>
          <a:p>
            <a:pPr algn="ctr">
              <a:lnSpc>
                <a:spcPct val="80000"/>
              </a:lnSpc>
            </a:pPr>
            <a:r>
              <a:rPr lang="en-US" sz="3600" dirty="0"/>
              <a:t>A larger share of older adults are decidedly resistant to bequest giving and planned giving</a:t>
            </a:r>
          </a:p>
        </p:txBody>
      </p:sp>
    </p:spTree>
    <p:extLst>
      <p:ext uri="{BB962C8B-B14F-4D97-AF65-F5344CB8AC3E}">
        <p14:creationId xmlns:p14="http://schemas.microsoft.com/office/powerpoint/2010/main" val="347670114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 b="9878"/>
          <a:stretch/>
        </p:blipFill>
        <p:spPr>
          <a:xfrm>
            <a:off x="0" y="1371600"/>
            <a:ext cx="9136896" cy="5486400"/>
          </a:xfrm>
          <a:prstGeom prst="rect">
            <a:avLst/>
          </a:prstGeom>
        </p:spPr>
      </p:pic>
      <p:sp>
        <p:nvSpPr>
          <p:cNvPr id="2" name="Rectangle 1"/>
          <p:cNvSpPr/>
          <p:nvPr/>
        </p:nvSpPr>
        <p:spPr>
          <a:xfrm>
            <a:off x="0" y="17046"/>
            <a:ext cx="9144000" cy="1453026"/>
          </a:xfrm>
          <a:prstGeom prst="rect">
            <a:avLst/>
          </a:prstGeom>
          <a:noFill/>
        </p:spPr>
        <p:txBody>
          <a:bodyPr wrap="square">
            <a:spAutoFit/>
          </a:bodyPr>
          <a:lstStyle/>
          <a:p>
            <a:pPr algn="ctr">
              <a:lnSpc>
                <a:spcPct val="70000"/>
              </a:lnSpc>
            </a:pPr>
            <a:r>
              <a:rPr lang="en-US" sz="3600" dirty="0">
                <a:solidFill>
                  <a:schemeClr val="bg1"/>
                </a:solidFill>
              </a:rPr>
              <a:t>Older adults are initially more </a:t>
            </a:r>
            <a:r>
              <a:rPr lang="en-US" sz="4400" b="1" dirty="0">
                <a:solidFill>
                  <a:schemeClr val="bg1"/>
                </a:solidFill>
              </a:rPr>
              <a:t>resistant</a:t>
            </a:r>
            <a:r>
              <a:rPr lang="en-US" sz="4400" dirty="0">
                <a:solidFill>
                  <a:schemeClr val="bg1"/>
                </a:solidFill>
              </a:rPr>
              <a:t> </a:t>
            </a:r>
            <a:r>
              <a:rPr lang="en-US" sz="3600" dirty="0">
                <a:solidFill>
                  <a:schemeClr val="bg1"/>
                </a:solidFill>
              </a:rPr>
              <a:t>to bequest giving but more </a:t>
            </a:r>
            <a:r>
              <a:rPr lang="en-US" sz="4400" b="1" dirty="0">
                <a:solidFill>
                  <a:schemeClr val="bg1"/>
                </a:solidFill>
              </a:rPr>
              <a:t>responsive</a:t>
            </a:r>
            <a:r>
              <a:rPr lang="en-US" sz="4400" dirty="0">
                <a:solidFill>
                  <a:schemeClr val="bg1"/>
                </a:solidFill>
              </a:rPr>
              <a:t> </a:t>
            </a:r>
            <a:r>
              <a:rPr lang="en-US" sz="3600" dirty="0">
                <a:solidFill>
                  <a:schemeClr val="bg1"/>
                </a:solidFill>
              </a:rPr>
              <a:t>to bequest marketing</a:t>
            </a:r>
          </a:p>
        </p:txBody>
      </p:sp>
    </p:spTree>
    <p:extLst>
      <p:ext uri="{BB962C8B-B14F-4D97-AF65-F5344CB8AC3E}">
        <p14:creationId xmlns:p14="http://schemas.microsoft.com/office/powerpoint/2010/main" val="14952435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5815316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419600" y="17046"/>
            <a:ext cx="4724400" cy="2010422"/>
          </a:xfrm>
          <a:prstGeom prst="rect">
            <a:avLst/>
          </a:prstGeom>
          <a:solidFill>
            <a:schemeClr val="bg1"/>
          </a:solidFill>
        </p:spPr>
        <p:txBody>
          <a:bodyPr wrap="square">
            <a:spAutoFit/>
          </a:bodyPr>
          <a:lstStyle/>
          <a:p>
            <a:pPr algn="ctr">
              <a:lnSpc>
                <a:spcPct val="70000"/>
              </a:lnSpc>
            </a:pPr>
            <a:r>
              <a:rPr lang="en-US" sz="3200" dirty="0"/>
              <a:t>Older adults are initially more </a:t>
            </a:r>
            <a:r>
              <a:rPr lang="en-US" sz="4000" b="1" dirty="0"/>
              <a:t>resistant</a:t>
            </a:r>
            <a:r>
              <a:rPr lang="en-US" sz="4000" dirty="0"/>
              <a:t> </a:t>
            </a:r>
            <a:r>
              <a:rPr lang="en-US" sz="3200" dirty="0"/>
              <a:t>to bequest giving but are more </a:t>
            </a:r>
            <a:r>
              <a:rPr lang="en-US" sz="4000" b="1" dirty="0"/>
              <a:t>responsive</a:t>
            </a:r>
            <a:r>
              <a:rPr lang="en-US" sz="4000" dirty="0"/>
              <a:t> </a:t>
            </a:r>
            <a:r>
              <a:rPr lang="en-US" sz="3200" dirty="0"/>
              <a:t>to bequest giving marketing</a:t>
            </a:r>
          </a:p>
        </p:txBody>
      </p:sp>
      <p:sp>
        <p:nvSpPr>
          <p:cNvPr id="5" name="TextBox 4"/>
          <p:cNvSpPr txBox="1"/>
          <p:nvPr/>
        </p:nvSpPr>
        <p:spPr>
          <a:xfrm>
            <a:off x="914400" y="-185648"/>
            <a:ext cx="533400" cy="1862048"/>
          </a:xfrm>
          <a:prstGeom prst="rect">
            <a:avLst/>
          </a:prstGeom>
          <a:noFill/>
        </p:spPr>
        <p:txBody>
          <a:bodyPr wrap="square" rtlCol="0">
            <a:spAutoFit/>
          </a:bodyPr>
          <a:lstStyle/>
          <a:p>
            <a:r>
              <a:rPr lang="en-US" sz="11500" dirty="0">
                <a:solidFill>
                  <a:srgbClr val="0070C0"/>
                </a:solidFill>
              </a:rPr>
              <a:t>{</a:t>
            </a:r>
          </a:p>
        </p:txBody>
      </p:sp>
      <p:sp>
        <p:nvSpPr>
          <p:cNvPr id="6" name="TextBox 5"/>
          <p:cNvSpPr txBox="1"/>
          <p:nvPr/>
        </p:nvSpPr>
        <p:spPr>
          <a:xfrm>
            <a:off x="1828800" y="813137"/>
            <a:ext cx="533400" cy="1015663"/>
          </a:xfrm>
          <a:prstGeom prst="rect">
            <a:avLst/>
          </a:prstGeom>
          <a:noFill/>
        </p:spPr>
        <p:txBody>
          <a:bodyPr wrap="square" rtlCol="0">
            <a:spAutoFit/>
          </a:bodyPr>
          <a:lstStyle/>
          <a:p>
            <a:r>
              <a:rPr lang="en-US" sz="6000" dirty="0">
                <a:solidFill>
                  <a:srgbClr val="0070C0"/>
                </a:solidFill>
              </a:rPr>
              <a:t>{</a:t>
            </a:r>
          </a:p>
        </p:txBody>
      </p:sp>
      <p:sp>
        <p:nvSpPr>
          <p:cNvPr id="7" name="TextBox 6"/>
          <p:cNvSpPr txBox="1"/>
          <p:nvPr/>
        </p:nvSpPr>
        <p:spPr>
          <a:xfrm>
            <a:off x="2514600" y="609600"/>
            <a:ext cx="533400" cy="1446550"/>
          </a:xfrm>
          <a:prstGeom prst="rect">
            <a:avLst/>
          </a:prstGeom>
          <a:noFill/>
        </p:spPr>
        <p:txBody>
          <a:bodyPr wrap="square" rtlCol="0">
            <a:spAutoFit/>
          </a:bodyPr>
          <a:lstStyle/>
          <a:p>
            <a:r>
              <a:rPr lang="en-US" sz="8800" dirty="0">
                <a:solidFill>
                  <a:srgbClr val="0070C0"/>
                </a:solidFill>
              </a:rPr>
              <a:t>{</a:t>
            </a:r>
          </a:p>
        </p:txBody>
      </p:sp>
      <p:sp>
        <p:nvSpPr>
          <p:cNvPr id="8" name="TextBox 7"/>
          <p:cNvSpPr txBox="1"/>
          <p:nvPr/>
        </p:nvSpPr>
        <p:spPr>
          <a:xfrm>
            <a:off x="3352800" y="1178004"/>
            <a:ext cx="533400" cy="1107996"/>
          </a:xfrm>
          <a:prstGeom prst="rect">
            <a:avLst/>
          </a:prstGeom>
          <a:noFill/>
        </p:spPr>
        <p:txBody>
          <a:bodyPr wrap="square" rtlCol="0">
            <a:spAutoFit/>
          </a:bodyPr>
          <a:lstStyle/>
          <a:p>
            <a:r>
              <a:rPr lang="en-US" sz="6600" dirty="0">
                <a:solidFill>
                  <a:srgbClr val="0070C0"/>
                </a:solidFill>
              </a:rPr>
              <a:t>{</a:t>
            </a:r>
          </a:p>
        </p:txBody>
      </p:sp>
      <p:sp>
        <p:nvSpPr>
          <p:cNvPr id="9" name="TextBox 8"/>
          <p:cNvSpPr txBox="1"/>
          <p:nvPr/>
        </p:nvSpPr>
        <p:spPr>
          <a:xfrm>
            <a:off x="4267200" y="2190690"/>
            <a:ext cx="533400" cy="400110"/>
          </a:xfrm>
          <a:prstGeom prst="rect">
            <a:avLst/>
          </a:prstGeom>
          <a:noFill/>
        </p:spPr>
        <p:txBody>
          <a:bodyPr wrap="square" rtlCol="0">
            <a:spAutoFit/>
          </a:bodyPr>
          <a:lstStyle/>
          <a:p>
            <a:r>
              <a:rPr lang="en-US" sz="2000" dirty="0">
                <a:solidFill>
                  <a:srgbClr val="0070C0"/>
                </a:solidFill>
              </a:rPr>
              <a:t>{</a:t>
            </a:r>
          </a:p>
        </p:txBody>
      </p:sp>
      <p:sp>
        <p:nvSpPr>
          <p:cNvPr id="10" name="TextBox 9"/>
          <p:cNvSpPr txBox="1"/>
          <p:nvPr/>
        </p:nvSpPr>
        <p:spPr>
          <a:xfrm>
            <a:off x="5029200" y="2133600"/>
            <a:ext cx="533400" cy="523220"/>
          </a:xfrm>
          <a:prstGeom prst="rect">
            <a:avLst/>
          </a:prstGeom>
          <a:noFill/>
        </p:spPr>
        <p:txBody>
          <a:bodyPr wrap="square" rtlCol="0">
            <a:spAutoFit/>
          </a:bodyPr>
          <a:lstStyle/>
          <a:p>
            <a:r>
              <a:rPr lang="en-US" sz="2800" dirty="0">
                <a:solidFill>
                  <a:srgbClr val="0070C0"/>
                </a:solidFill>
              </a:rPr>
              <a:t>{</a:t>
            </a:r>
          </a:p>
        </p:txBody>
      </p:sp>
      <p:sp>
        <p:nvSpPr>
          <p:cNvPr id="11" name="TextBox 10"/>
          <p:cNvSpPr txBox="1"/>
          <p:nvPr/>
        </p:nvSpPr>
        <p:spPr>
          <a:xfrm>
            <a:off x="5791200" y="2231136"/>
            <a:ext cx="533400" cy="646331"/>
          </a:xfrm>
          <a:prstGeom prst="rect">
            <a:avLst/>
          </a:prstGeom>
          <a:noFill/>
        </p:spPr>
        <p:txBody>
          <a:bodyPr wrap="square" rtlCol="0">
            <a:spAutoFit/>
          </a:bodyPr>
          <a:lstStyle/>
          <a:p>
            <a:r>
              <a:rPr lang="en-US" sz="3600" dirty="0">
                <a:solidFill>
                  <a:srgbClr val="0070C0"/>
                </a:solidFill>
              </a:rPr>
              <a:t>{</a:t>
            </a:r>
          </a:p>
        </p:txBody>
      </p:sp>
      <p:sp>
        <p:nvSpPr>
          <p:cNvPr id="12" name="TextBox 11"/>
          <p:cNvSpPr txBox="1"/>
          <p:nvPr/>
        </p:nvSpPr>
        <p:spPr>
          <a:xfrm>
            <a:off x="6574536" y="2734056"/>
            <a:ext cx="533400" cy="523220"/>
          </a:xfrm>
          <a:prstGeom prst="rect">
            <a:avLst/>
          </a:prstGeom>
          <a:noFill/>
        </p:spPr>
        <p:txBody>
          <a:bodyPr wrap="square" rtlCol="0">
            <a:spAutoFit/>
          </a:bodyPr>
          <a:lstStyle/>
          <a:p>
            <a:r>
              <a:rPr lang="en-US" sz="2700" dirty="0">
                <a:solidFill>
                  <a:srgbClr val="0070C0"/>
                </a:solidFill>
              </a:rPr>
              <a:t>{</a:t>
            </a:r>
          </a:p>
        </p:txBody>
      </p:sp>
      <p:sp>
        <p:nvSpPr>
          <p:cNvPr id="13" name="TextBox 12"/>
          <p:cNvSpPr txBox="1"/>
          <p:nvPr/>
        </p:nvSpPr>
        <p:spPr>
          <a:xfrm>
            <a:off x="7315200" y="3200400"/>
            <a:ext cx="685800" cy="800219"/>
          </a:xfrm>
          <a:prstGeom prst="rect">
            <a:avLst/>
          </a:prstGeom>
          <a:noFill/>
        </p:spPr>
        <p:txBody>
          <a:bodyPr wrap="square" rtlCol="0">
            <a:spAutoFit/>
          </a:bodyPr>
          <a:lstStyle/>
          <a:p>
            <a:r>
              <a:rPr lang="en-US" sz="4400" dirty="0">
                <a:solidFill>
                  <a:srgbClr val="FF0000"/>
                </a:solidFill>
              </a:rPr>
              <a:t> </a:t>
            </a:r>
            <a:r>
              <a:rPr lang="en-US" sz="4600" dirty="0">
                <a:solidFill>
                  <a:srgbClr val="FF0000"/>
                </a:solidFill>
              </a:rPr>
              <a:t>}</a:t>
            </a:r>
          </a:p>
        </p:txBody>
      </p:sp>
    </p:spTree>
    <p:extLst>
      <p:ext uri="{BB962C8B-B14F-4D97-AF65-F5344CB8AC3E}">
        <p14:creationId xmlns:p14="http://schemas.microsoft.com/office/powerpoint/2010/main" val="37651762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4114800" cy="502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Table 23"/>
          <p:cNvGraphicFramePr>
            <a:graphicFrameLocks noGrp="1"/>
          </p:cNvGraphicFramePr>
          <p:nvPr>
            <p:extLst>
              <p:ext uri="{D42A27DB-BD31-4B8C-83A1-F6EECF244321}">
                <p14:modId xmlns:p14="http://schemas.microsoft.com/office/powerpoint/2010/main" val="4261401529"/>
              </p:ext>
            </p:extLst>
          </p:nvPr>
        </p:nvGraphicFramePr>
        <p:xfrm>
          <a:off x="4109720" y="4344353"/>
          <a:ext cx="4876801" cy="2513647"/>
        </p:xfrm>
        <a:graphic>
          <a:graphicData uri="http://schemas.openxmlformats.org/drawingml/2006/table">
            <a:tbl>
              <a:tblPr>
                <a:tableStyleId>{5C22544A-7EE6-4342-B048-85BDC9FD1C3A}</a:tableStyleId>
              </a:tblPr>
              <a:tblGrid>
                <a:gridCol w="1625601">
                  <a:extLst>
                    <a:ext uri="{9D8B030D-6E8A-4147-A177-3AD203B41FA5}">
                      <a16:colId xmlns:a16="http://schemas.microsoft.com/office/drawing/2014/main" val="20000"/>
                    </a:ext>
                  </a:extLst>
                </a:gridCol>
                <a:gridCol w="1706880">
                  <a:extLst>
                    <a:ext uri="{9D8B030D-6E8A-4147-A177-3AD203B41FA5}">
                      <a16:colId xmlns:a16="http://schemas.microsoft.com/office/drawing/2014/main" val="20001"/>
                    </a:ext>
                  </a:extLst>
                </a:gridCol>
                <a:gridCol w="1544320">
                  <a:extLst>
                    <a:ext uri="{9D8B030D-6E8A-4147-A177-3AD203B41FA5}">
                      <a16:colId xmlns:a16="http://schemas.microsoft.com/office/drawing/2014/main" val="20002"/>
                    </a:ext>
                  </a:extLst>
                </a:gridCol>
              </a:tblGrid>
              <a:tr h="399859">
                <a:tc gridSpan="3">
                  <a:txBody>
                    <a:bodyPr/>
                    <a:lstStyle/>
                    <a:p>
                      <a:pPr marL="0" marR="0" indent="0" algn="ctr" defTabSz="914400" rtl="0" eaLnBrk="1" fontAlgn="b" latinLnBrk="0" hangingPunct="1">
                        <a:lnSpc>
                          <a:spcPct val="70000"/>
                        </a:lnSpc>
                        <a:spcBef>
                          <a:spcPts val="0"/>
                        </a:spcBef>
                        <a:spcAft>
                          <a:spcPts val="0"/>
                        </a:spcAft>
                        <a:buClrTx/>
                        <a:buSzTx/>
                        <a:buFontTx/>
                        <a:buNone/>
                        <a:tabLst/>
                        <a:defRPr/>
                      </a:pPr>
                      <a:r>
                        <a:rPr lang="en-US" sz="2800" b="0" dirty="0"/>
                        <a:t>Change in charitable bequest intention for those with family/friend connection</a:t>
                      </a:r>
                      <a:endParaRPr lang="en-US" sz="1000" b="0" dirty="0"/>
                    </a:p>
                  </a:txBody>
                  <a:tcPr marL="7620" marR="7620" marT="7620" marB="0" anchor="b">
                    <a:noFill/>
                  </a:tcPr>
                </a:tc>
                <a:tc hMerge="1">
                  <a:txBody>
                    <a:bodyPr/>
                    <a:lstStyle/>
                    <a:p>
                      <a:pPr marL="0" marR="0" indent="0" algn="ctr" defTabSz="914400" rtl="0" eaLnBrk="1" fontAlgn="b" latinLnBrk="0" hangingPunct="1">
                        <a:lnSpc>
                          <a:spcPct val="70000"/>
                        </a:lnSpc>
                        <a:spcBef>
                          <a:spcPts val="0"/>
                        </a:spcBef>
                        <a:spcAft>
                          <a:spcPts val="0"/>
                        </a:spcAft>
                        <a:buClrTx/>
                        <a:buSzTx/>
                        <a:buFontTx/>
                        <a:buNone/>
                        <a:tabLst/>
                        <a:defRPr/>
                      </a:pPr>
                      <a:endParaRPr lang="en-US" sz="1000" b="0" dirty="0"/>
                    </a:p>
                  </a:txBody>
                  <a:tcPr marL="7620" marR="7620" marT="7620" marB="0" anchor="b">
                    <a:noFill/>
                  </a:tcPr>
                </a:tc>
                <a:tc hMerge="1">
                  <a:txBody>
                    <a:bodyPr/>
                    <a:lstStyle/>
                    <a:p>
                      <a:pPr algn="ctr" fontAlgn="b">
                        <a:lnSpc>
                          <a:spcPct val="80000"/>
                        </a:lnSpc>
                      </a:pPr>
                      <a:endParaRPr lang="en-US" sz="2800" b="0" i="0" u="none" strike="noStrike" dirty="0">
                        <a:solidFill>
                          <a:srgbClr val="FF0000"/>
                        </a:solidFill>
                        <a:effectLst/>
                        <a:latin typeface="Calibri"/>
                      </a:endParaRPr>
                    </a:p>
                  </a:txBody>
                  <a:tcPr marL="7620" marR="7620" marT="7620" marB="0" anchor="b">
                    <a:noFill/>
                  </a:tcPr>
                </a:tc>
                <a:extLst>
                  <a:ext uri="{0D108BD9-81ED-4DB2-BD59-A6C34878D82A}">
                    <a16:rowId xmlns:a16="http://schemas.microsoft.com/office/drawing/2014/main" val="10000"/>
                  </a:ext>
                </a:extLst>
              </a:tr>
              <a:tr h="399859">
                <a:tc>
                  <a:txBody>
                    <a:bodyPr/>
                    <a:lstStyle/>
                    <a:p>
                      <a:pPr algn="ctr" fontAlgn="b">
                        <a:lnSpc>
                          <a:spcPct val="70000"/>
                        </a:lnSpc>
                      </a:pPr>
                      <a:r>
                        <a:rPr lang="en-US" sz="2800" u="none" strike="noStrike" baseline="0" dirty="0">
                          <a:effectLst/>
                          <a:latin typeface="Arial"/>
                          <a:cs typeface="Arial"/>
                        </a:rPr>
                        <a:t> </a:t>
                      </a:r>
                      <a:endParaRPr lang="en-US" sz="2800" b="1" i="0" u="none" strike="noStrike" dirty="0">
                        <a:solidFill>
                          <a:srgbClr val="000000"/>
                        </a:solidFill>
                        <a:effectLst/>
                        <a:latin typeface="Calibri"/>
                      </a:endParaRPr>
                    </a:p>
                  </a:txBody>
                  <a:tcPr marL="7620" marR="7620" marT="7620" marB="0" anchor="b">
                    <a:noFill/>
                  </a:tcPr>
                </a:tc>
                <a:tc>
                  <a:txBody>
                    <a:bodyPr/>
                    <a:lstStyle/>
                    <a:p>
                      <a:pPr algn="ctr" fontAlgn="b">
                        <a:lnSpc>
                          <a:spcPct val="70000"/>
                        </a:lnSpc>
                      </a:pPr>
                      <a:r>
                        <a:rPr lang="en-US" sz="2800" b="0" u="none" strike="noStrike" dirty="0">
                          <a:effectLst/>
                        </a:rPr>
                        <a:t>Total</a:t>
                      </a:r>
                      <a:endParaRPr lang="en-US" sz="2800" b="0" i="0" u="none" strike="noStrike" dirty="0">
                        <a:solidFill>
                          <a:srgbClr val="000000"/>
                        </a:solidFill>
                        <a:effectLst/>
                        <a:latin typeface="Calibri"/>
                      </a:endParaRPr>
                    </a:p>
                  </a:txBody>
                  <a:tcPr marL="7620" marR="7620" marT="7620" marB="0" anchor="b">
                    <a:noFill/>
                  </a:tcPr>
                </a:tc>
                <a:tc>
                  <a:txBody>
                    <a:bodyPr/>
                    <a:lstStyle/>
                    <a:p>
                      <a:pPr algn="ctr" fontAlgn="b">
                        <a:lnSpc>
                          <a:spcPct val="70000"/>
                        </a:lnSpc>
                      </a:pPr>
                      <a:r>
                        <a:rPr lang="en-US" sz="2800" b="0" u="none" strike="noStrike" dirty="0">
                          <a:solidFill>
                            <a:srgbClr val="FF0000"/>
                          </a:solidFill>
                          <a:effectLst/>
                        </a:rPr>
                        <a:t>Age 50+</a:t>
                      </a:r>
                      <a:endParaRPr lang="en-US" sz="2800" b="0" i="0" u="none" strike="noStrike" dirty="0">
                        <a:solidFill>
                          <a:srgbClr val="FF0000"/>
                        </a:solidFill>
                        <a:effectLst/>
                        <a:latin typeface="Calibri"/>
                      </a:endParaRPr>
                    </a:p>
                  </a:txBody>
                  <a:tcPr marL="7620" marR="7620" marT="7620" marB="0" anchor="b">
                    <a:noFill/>
                  </a:tcPr>
                </a:tc>
                <a:extLst>
                  <a:ext uri="{0D108BD9-81ED-4DB2-BD59-A6C34878D82A}">
                    <a16:rowId xmlns:a16="http://schemas.microsoft.com/office/drawing/2014/main" val="10001"/>
                  </a:ext>
                </a:extLst>
              </a:tr>
              <a:tr h="390529">
                <a:tc>
                  <a:txBody>
                    <a:bodyPr/>
                    <a:lstStyle/>
                    <a:p>
                      <a:pPr algn="l" fontAlgn="b">
                        <a:lnSpc>
                          <a:spcPct val="70000"/>
                        </a:lnSpc>
                      </a:pPr>
                      <a:r>
                        <a:rPr lang="en-US" sz="2800" u="none" strike="noStrike" dirty="0">
                          <a:effectLst/>
                        </a:rPr>
                        <a:t>Memorial reminder </a:t>
                      </a:r>
                      <a:endParaRPr lang="en-US" sz="2800" b="0" i="0" u="none" strike="noStrike" dirty="0">
                        <a:solidFill>
                          <a:srgbClr val="000000"/>
                        </a:solidFill>
                        <a:effectLst/>
                        <a:latin typeface="Calibri"/>
                      </a:endParaRPr>
                    </a:p>
                  </a:txBody>
                  <a:tcPr marL="7620" marR="7620" marT="7620" marB="0" anchor="b">
                    <a:noFill/>
                  </a:tcPr>
                </a:tc>
                <a:tc>
                  <a:txBody>
                    <a:bodyPr/>
                    <a:lstStyle/>
                    <a:p>
                      <a:pPr algn="ctr" fontAlgn="b">
                        <a:lnSpc>
                          <a:spcPct val="70000"/>
                        </a:lnSpc>
                      </a:pPr>
                      <a:r>
                        <a:rPr lang="en-US" sz="2800" b="1" i="0" u="none" strike="noStrike" dirty="0">
                          <a:solidFill>
                            <a:srgbClr val="000000"/>
                          </a:solidFill>
                          <a:effectLst/>
                          <a:latin typeface="Calibri"/>
                        </a:rPr>
                        <a:t>+13.97</a:t>
                      </a:r>
                    </a:p>
                  </a:txBody>
                  <a:tcPr marL="7620" marR="7620" marT="7620" marB="0" anchor="b"/>
                </a:tc>
                <a:tc>
                  <a:txBody>
                    <a:bodyPr/>
                    <a:lstStyle/>
                    <a:p>
                      <a:pPr algn="ctr" fontAlgn="b">
                        <a:lnSpc>
                          <a:spcPct val="70000"/>
                        </a:lnSpc>
                      </a:pPr>
                      <a:r>
                        <a:rPr lang="en-US" sz="2800" b="1" i="0" u="none" strike="noStrike" dirty="0">
                          <a:solidFill>
                            <a:srgbClr val="FF0000"/>
                          </a:solidFill>
                          <a:effectLst/>
                          <a:latin typeface="Calibri"/>
                        </a:rPr>
                        <a:t>+13.96</a:t>
                      </a:r>
                    </a:p>
                  </a:txBody>
                  <a:tcPr marL="7620" marR="7620" marT="7620" marB="0" anchor="b"/>
                </a:tc>
                <a:extLst>
                  <a:ext uri="{0D108BD9-81ED-4DB2-BD59-A6C34878D82A}">
                    <a16:rowId xmlns:a16="http://schemas.microsoft.com/office/drawing/2014/main" val="10002"/>
                  </a:ext>
                </a:extLst>
              </a:tr>
              <a:tr h="390529">
                <a:tc>
                  <a:txBody>
                    <a:bodyPr/>
                    <a:lstStyle/>
                    <a:p>
                      <a:pPr algn="l" fontAlgn="b">
                        <a:lnSpc>
                          <a:spcPct val="70000"/>
                        </a:lnSpc>
                      </a:pPr>
                      <a:r>
                        <a:rPr lang="en-US" sz="2800" u="none" strike="noStrike" dirty="0">
                          <a:effectLst/>
                        </a:rPr>
                        <a:t>Living reminder</a:t>
                      </a:r>
                      <a:endParaRPr lang="en-US" sz="2800" b="0" i="0" u="none" strike="noStrike" dirty="0">
                        <a:solidFill>
                          <a:srgbClr val="000000"/>
                        </a:solidFill>
                        <a:effectLst/>
                        <a:latin typeface="Calibri"/>
                      </a:endParaRPr>
                    </a:p>
                  </a:txBody>
                  <a:tcPr marL="7620" marR="7620" marT="7620" marB="0" anchor="b">
                    <a:noFill/>
                  </a:tcPr>
                </a:tc>
                <a:tc>
                  <a:txBody>
                    <a:bodyPr/>
                    <a:lstStyle/>
                    <a:p>
                      <a:pPr algn="ctr" fontAlgn="b">
                        <a:lnSpc>
                          <a:spcPct val="70000"/>
                        </a:lnSpc>
                      </a:pPr>
                      <a:r>
                        <a:rPr lang="en-US" sz="2800" b="1" i="0" u="none" strike="noStrike" dirty="0">
                          <a:solidFill>
                            <a:srgbClr val="000000"/>
                          </a:solidFill>
                          <a:effectLst/>
                          <a:latin typeface="Calibri"/>
                        </a:rPr>
                        <a:t>+9.22</a:t>
                      </a:r>
                    </a:p>
                  </a:txBody>
                  <a:tcPr marL="7620" marR="7620" marT="7620" marB="0" anchor="b"/>
                </a:tc>
                <a:tc>
                  <a:txBody>
                    <a:bodyPr/>
                    <a:lstStyle/>
                    <a:p>
                      <a:pPr algn="ctr" fontAlgn="b">
                        <a:lnSpc>
                          <a:spcPct val="70000"/>
                        </a:lnSpc>
                      </a:pPr>
                      <a:r>
                        <a:rPr lang="en-US" sz="2800" b="1" i="0" u="none" strike="noStrike" dirty="0">
                          <a:solidFill>
                            <a:srgbClr val="FF0000"/>
                          </a:solidFill>
                          <a:effectLst/>
                          <a:latin typeface="Calibri"/>
                        </a:rPr>
                        <a:t>+9.33</a:t>
                      </a:r>
                    </a:p>
                  </a:txBody>
                  <a:tcPr marL="7620" marR="7620" marT="7620" marB="0" anchor="b"/>
                </a:tc>
                <a:extLst>
                  <a:ext uri="{0D108BD9-81ED-4DB2-BD59-A6C34878D82A}">
                    <a16:rowId xmlns:a16="http://schemas.microsoft.com/office/drawing/2014/main" val="10003"/>
                  </a:ext>
                </a:extLst>
              </a:tr>
            </a:tbl>
          </a:graphicData>
        </a:graphic>
      </p:graphicFrame>
      <p:sp>
        <p:nvSpPr>
          <p:cNvPr id="3" name="Rectangle 2"/>
          <p:cNvSpPr/>
          <p:nvPr/>
        </p:nvSpPr>
        <p:spPr>
          <a:xfrm>
            <a:off x="0" y="0"/>
            <a:ext cx="9144001" cy="1569660"/>
          </a:xfrm>
          <a:prstGeom prst="rect">
            <a:avLst/>
          </a:prstGeom>
        </p:spPr>
        <p:txBody>
          <a:bodyPr wrap="square">
            <a:spAutoFit/>
          </a:bodyPr>
          <a:lstStyle/>
          <a:p>
            <a:pPr algn="ctr" fontAlgn="b">
              <a:lnSpc>
                <a:spcPct val="80000"/>
              </a:lnSpc>
              <a:defRPr/>
            </a:pPr>
            <a:r>
              <a:rPr lang="en-US" sz="4000" b="1" dirty="0"/>
              <a:t>Older adults initially more resistant to tribute bequest concept </a:t>
            </a:r>
            <a:r>
              <a:rPr lang="en-US" sz="2000" dirty="0"/>
              <a:t>(survey #1)</a:t>
            </a:r>
            <a:r>
              <a:rPr lang="en-US" sz="3600" dirty="0"/>
              <a:t> </a:t>
            </a:r>
            <a:r>
              <a:rPr lang="en-US" sz="4000" b="1" dirty="0"/>
              <a:t>but more responsive to tribute bequest reminder </a:t>
            </a:r>
            <a:r>
              <a:rPr lang="en-US" sz="2000" dirty="0"/>
              <a:t>(#2)</a:t>
            </a:r>
            <a:endParaRPr lang="en-US" sz="3600" dirty="0">
              <a:solidFill>
                <a:srgbClr val="000000"/>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594220826"/>
              </p:ext>
            </p:extLst>
          </p:nvPr>
        </p:nvGraphicFramePr>
        <p:xfrm>
          <a:off x="4267200" y="1823657"/>
          <a:ext cx="4800602" cy="2214943"/>
        </p:xfrm>
        <a:graphic>
          <a:graphicData uri="http://schemas.openxmlformats.org/drawingml/2006/table">
            <a:tbl>
              <a:tblPr>
                <a:tableStyleId>{5C22544A-7EE6-4342-B048-85BDC9FD1C3A}</a:tableStyleId>
              </a:tblPr>
              <a:tblGrid>
                <a:gridCol w="1800226">
                  <a:extLst>
                    <a:ext uri="{9D8B030D-6E8A-4147-A177-3AD203B41FA5}">
                      <a16:colId xmlns:a16="http://schemas.microsoft.com/office/drawing/2014/main" val="20000"/>
                    </a:ext>
                  </a:extLst>
                </a:gridCol>
                <a:gridCol w="1480186">
                  <a:extLst>
                    <a:ext uri="{9D8B030D-6E8A-4147-A177-3AD203B41FA5}">
                      <a16:colId xmlns:a16="http://schemas.microsoft.com/office/drawing/2014/main" val="20001"/>
                    </a:ext>
                  </a:extLst>
                </a:gridCol>
                <a:gridCol w="1520190">
                  <a:extLst>
                    <a:ext uri="{9D8B030D-6E8A-4147-A177-3AD203B41FA5}">
                      <a16:colId xmlns:a16="http://schemas.microsoft.com/office/drawing/2014/main" val="20002"/>
                    </a:ext>
                  </a:extLst>
                </a:gridCol>
              </a:tblGrid>
              <a:tr h="399859">
                <a:tc gridSpan="3">
                  <a:txBody>
                    <a:bodyPr/>
                    <a:lstStyle/>
                    <a:p>
                      <a:pPr marL="0" marR="0" indent="0" algn="ctr" defTabSz="914400" rtl="0" eaLnBrk="1" fontAlgn="b" latinLnBrk="0" hangingPunct="1">
                        <a:lnSpc>
                          <a:spcPct val="70000"/>
                        </a:lnSpc>
                        <a:spcBef>
                          <a:spcPts val="0"/>
                        </a:spcBef>
                        <a:spcAft>
                          <a:spcPts val="0"/>
                        </a:spcAft>
                        <a:buClrTx/>
                        <a:buSzTx/>
                        <a:buFontTx/>
                        <a:buNone/>
                        <a:tabLst/>
                        <a:defRPr/>
                      </a:pPr>
                      <a:r>
                        <a:rPr lang="en-US" sz="2800" b="0" i="0" u="none" strike="noStrike" dirty="0">
                          <a:solidFill>
                            <a:srgbClr val="000000"/>
                          </a:solidFill>
                          <a:effectLst/>
                          <a:latin typeface="+mn-lt"/>
                        </a:rPr>
                        <a:t>Average</a:t>
                      </a:r>
                      <a:r>
                        <a:rPr lang="en-US" sz="2800" b="0" i="0" u="none" strike="noStrike" baseline="0" dirty="0">
                          <a:solidFill>
                            <a:srgbClr val="000000"/>
                          </a:solidFill>
                          <a:effectLst/>
                          <a:latin typeface="+mn-lt"/>
                        </a:rPr>
                        <a:t> share with family/friend connections to each cause</a:t>
                      </a:r>
                      <a:r>
                        <a:rPr lang="en-US" sz="1000" b="0" i="0" u="none" strike="noStrike" dirty="0">
                          <a:solidFill>
                            <a:srgbClr val="000000"/>
                          </a:solidFill>
                          <a:effectLst/>
                          <a:latin typeface="+mn-lt"/>
                        </a:rPr>
                        <a:t>    </a:t>
                      </a:r>
                    </a:p>
                  </a:txBody>
                  <a:tcPr marL="7620" marR="7620" marT="7620" marB="0" anchor="b">
                    <a:noFill/>
                  </a:tcPr>
                </a:tc>
                <a:tc hMerge="1">
                  <a:txBody>
                    <a:bodyPr/>
                    <a:lstStyle/>
                    <a:p>
                      <a:pPr marL="0" marR="0" indent="0" algn="ctr" defTabSz="914400" rtl="0" eaLnBrk="1" fontAlgn="b" latinLnBrk="0" hangingPunct="1">
                        <a:lnSpc>
                          <a:spcPct val="70000"/>
                        </a:lnSpc>
                        <a:spcBef>
                          <a:spcPts val="0"/>
                        </a:spcBef>
                        <a:spcAft>
                          <a:spcPts val="0"/>
                        </a:spcAft>
                        <a:buClrTx/>
                        <a:buSzTx/>
                        <a:buFontTx/>
                        <a:buNone/>
                        <a:tabLst/>
                        <a:defRPr/>
                      </a:pPr>
                      <a:endParaRPr lang="en-US" sz="1000" b="0" i="0" u="none" strike="noStrike" dirty="0">
                        <a:solidFill>
                          <a:srgbClr val="000000"/>
                        </a:solidFill>
                        <a:effectLst/>
                        <a:latin typeface="+mn-lt"/>
                      </a:endParaRPr>
                    </a:p>
                  </a:txBody>
                  <a:tcPr marL="7620" marR="7620" marT="7620" marB="0" anchor="b">
                    <a:noFill/>
                  </a:tcPr>
                </a:tc>
                <a:tc hMerge="1">
                  <a:txBody>
                    <a:bodyPr/>
                    <a:lstStyle/>
                    <a:p>
                      <a:pPr algn="ctr" fontAlgn="b">
                        <a:lnSpc>
                          <a:spcPct val="80000"/>
                        </a:lnSpc>
                      </a:pPr>
                      <a:endParaRPr lang="en-US" sz="2800" b="0" i="0" u="none" strike="noStrike" dirty="0">
                        <a:solidFill>
                          <a:srgbClr val="FF0000"/>
                        </a:solidFill>
                        <a:effectLst/>
                        <a:latin typeface="Calibri"/>
                      </a:endParaRPr>
                    </a:p>
                  </a:txBody>
                  <a:tcPr marL="7620" marR="7620" marT="7620" marB="0" anchor="b">
                    <a:noFill/>
                  </a:tcPr>
                </a:tc>
                <a:extLst>
                  <a:ext uri="{0D108BD9-81ED-4DB2-BD59-A6C34878D82A}">
                    <a16:rowId xmlns:a16="http://schemas.microsoft.com/office/drawing/2014/main" val="10000"/>
                  </a:ext>
                </a:extLst>
              </a:tr>
              <a:tr h="399859">
                <a:tc>
                  <a:txBody>
                    <a:bodyPr/>
                    <a:lstStyle/>
                    <a:p>
                      <a:pPr algn="ctr" fontAlgn="b">
                        <a:lnSpc>
                          <a:spcPct val="70000"/>
                        </a:lnSpc>
                      </a:pPr>
                      <a:r>
                        <a:rPr lang="en-US" sz="2800" u="none" strike="noStrike" baseline="0" dirty="0">
                          <a:effectLst/>
                          <a:latin typeface="Arial"/>
                          <a:cs typeface="Arial"/>
                        </a:rPr>
                        <a:t> </a:t>
                      </a:r>
                      <a:endParaRPr lang="en-US" sz="2800" b="1" i="0" u="none" strike="noStrike" dirty="0">
                        <a:solidFill>
                          <a:srgbClr val="000000"/>
                        </a:solidFill>
                        <a:effectLst/>
                        <a:latin typeface="Calibri"/>
                      </a:endParaRPr>
                    </a:p>
                  </a:txBody>
                  <a:tcPr marL="7620" marR="7620" marT="7620" marB="0" anchor="b">
                    <a:noFill/>
                  </a:tcPr>
                </a:tc>
                <a:tc>
                  <a:txBody>
                    <a:bodyPr/>
                    <a:lstStyle/>
                    <a:p>
                      <a:pPr algn="ctr" fontAlgn="b">
                        <a:lnSpc>
                          <a:spcPct val="70000"/>
                        </a:lnSpc>
                      </a:pPr>
                      <a:r>
                        <a:rPr lang="en-US" sz="2800" b="0" u="none" strike="noStrike" dirty="0">
                          <a:effectLst/>
                        </a:rPr>
                        <a:t>Total</a:t>
                      </a:r>
                      <a:endParaRPr lang="en-US" sz="2800" b="0" i="0" u="none" strike="noStrike" dirty="0">
                        <a:solidFill>
                          <a:srgbClr val="000000"/>
                        </a:solidFill>
                        <a:effectLst/>
                        <a:latin typeface="Calibri"/>
                      </a:endParaRPr>
                    </a:p>
                  </a:txBody>
                  <a:tcPr marL="7620" marR="7620" marT="7620" marB="0" anchor="b">
                    <a:noFill/>
                  </a:tcPr>
                </a:tc>
                <a:tc>
                  <a:txBody>
                    <a:bodyPr/>
                    <a:lstStyle/>
                    <a:p>
                      <a:pPr algn="ctr" fontAlgn="b">
                        <a:lnSpc>
                          <a:spcPct val="70000"/>
                        </a:lnSpc>
                      </a:pPr>
                      <a:r>
                        <a:rPr lang="en-US" sz="2800" b="0" u="none" strike="noStrike" dirty="0">
                          <a:solidFill>
                            <a:srgbClr val="FF0000"/>
                          </a:solidFill>
                          <a:effectLst/>
                        </a:rPr>
                        <a:t>Age 50+</a:t>
                      </a:r>
                      <a:endParaRPr lang="en-US" sz="2800" b="0" i="0" u="none" strike="noStrike" dirty="0">
                        <a:solidFill>
                          <a:srgbClr val="FF0000"/>
                        </a:solidFill>
                        <a:effectLst/>
                        <a:latin typeface="Calibri"/>
                      </a:endParaRPr>
                    </a:p>
                  </a:txBody>
                  <a:tcPr marL="7620" marR="7620" marT="7620" marB="0" anchor="b">
                    <a:noFill/>
                  </a:tcPr>
                </a:tc>
                <a:extLst>
                  <a:ext uri="{0D108BD9-81ED-4DB2-BD59-A6C34878D82A}">
                    <a16:rowId xmlns:a16="http://schemas.microsoft.com/office/drawing/2014/main" val="10001"/>
                  </a:ext>
                </a:extLst>
              </a:tr>
              <a:tr h="390529">
                <a:tc>
                  <a:txBody>
                    <a:bodyPr/>
                    <a:lstStyle/>
                    <a:p>
                      <a:pPr algn="l" fontAlgn="b">
                        <a:lnSpc>
                          <a:spcPct val="70000"/>
                        </a:lnSpc>
                      </a:pPr>
                      <a:r>
                        <a:rPr lang="en-US" sz="2800" u="none" strike="noStrike" dirty="0">
                          <a:effectLst/>
                        </a:rPr>
                        <a:t>Memorial reminder </a:t>
                      </a:r>
                      <a:endParaRPr lang="en-US" sz="2800" b="0" i="0" u="none" strike="noStrike" dirty="0">
                        <a:solidFill>
                          <a:srgbClr val="000000"/>
                        </a:solidFill>
                        <a:effectLst/>
                        <a:latin typeface="Calibri"/>
                      </a:endParaRPr>
                    </a:p>
                  </a:txBody>
                  <a:tcPr marL="7620" marR="7620" marT="7620" marB="0" anchor="b">
                    <a:noFill/>
                  </a:tcPr>
                </a:tc>
                <a:tc>
                  <a:txBody>
                    <a:bodyPr/>
                    <a:lstStyle/>
                    <a:p>
                      <a:pPr algn="ctr" fontAlgn="b">
                        <a:lnSpc>
                          <a:spcPct val="70000"/>
                        </a:lnSpc>
                      </a:pPr>
                      <a:r>
                        <a:rPr lang="en-US" sz="2800" b="1" i="0" u="none" strike="noStrike" dirty="0">
                          <a:solidFill>
                            <a:srgbClr val="000000"/>
                          </a:solidFill>
                          <a:effectLst/>
                          <a:latin typeface="Calibri"/>
                        </a:rPr>
                        <a:t>22.1%</a:t>
                      </a:r>
                    </a:p>
                  </a:txBody>
                  <a:tcPr marL="7620" marR="7620" marT="7620" marB="0" anchor="b"/>
                </a:tc>
                <a:tc>
                  <a:txBody>
                    <a:bodyPr/>
                    <a:lstStyle/>
                    <a:p>
                      <a:pPr algn="ctr" fontAlgn="b">
                        <a:lnSpc>
                          <a:spcPct val="70000"/>
                        </a:lnSpc>
                      </a:pPr>
                      <a:r>
                        <a:rPr lang="en-US" sz="2800" b="1" i="0" u="none" strike="noStrike" dirty="0">
                          <a:solidFill>
                            <a:srgbClr val="FF0000"/>
                          </a:solidFill>
                          <a:effectLst/>
                          <a:latin typeface="Calibri"/>
                        </a:rPr>
                        <a:t>27.1%</a:t>
                      </a:r>
                    </a:p>
                  </a:txBody>
                  <a:tcPr marL="7620" marR="7620" marT="7620" marB="0" anchor="b"/>
                </a:tc>
                <a:extLst>
                  <a:ext uri="{0D108BD9-81ED-4DB2-BD59-A6C34878D82A}">
                    <a16:rowId xmlns:a16="http://schemas.microsoft.com/office/drawing/2014/main" val="10002"/>
                  </a:ext>
                </a:extLst>
              </a:tr>
              <a:tr h="390529">
                <a:tc>
                  <a:txBody>
                    <a:bodyPr/>
                    <a:lstStyle/>
                    <a:p>
                      <a:pPr algn="l" fontAlgn="b">
                        <a:lnSpc>
                          <a:spcPct val="70000"/>
                        </a:lnSpc>
                      </a:pPr>
                      <a:r>
                        <a:rPr lang="en-US" sz="2800" u="none" strike="noStrike" dirty="0">
                          <a:effectLst/>
                        </a:rPr>
                        <a:t>Living reminder</a:t>
                      </a:r>
                      <a:endParaRPr lang="en-US" sz="2800" b="0" i="0" u="none" strike="noStrike" dirty="0">
                        <a:solidFill>
                          <a:srgbClr val="000000"/>
                        </a:solidFill>
                        <a:effectLst/>
                        <a:latin typeface="Calibri"/>
                      </a:endParaRPr>
                    </a:p>
                  </a:txBody>
                  <a:tcPr marL="7620" marR="7620" marT="7620" marB="0" anchor="b">
                    <a:noFill/>
                  </a:tcPr>
                </a:tc>
                <a:tc>
                  <a:txBody>
                    <a:bodyPr/>
                    <a:lstStyle/>
                    <a:p>
                      <a:pPr algn="ctr" fontAlgn="b">
                        <a:lnSpc>
                          <a:spcPct val="70000"/>
                        </a:lnSpc>
                      </a:pPr>
                      <a:r>
                        <a:rPr lang="en-US" sz="2800" b="1" i="0" u="none" strike="noStrike">
                          <a:solidFill>
                            <a:srgbClr val="000000"/>
                          </a:solidFill>
                          <a:effectLst/>
                          <a:latin typeface="Calibri"/>
                        </a:rPr>
                        <a:t>34.2%</a:t>
                      </a:r>
                    </a:p>
                  </a:txBody>
                  <a:tcPr marL="7620" marR="7620" marT="7620" marB="0" anchor="b"/>
                </a:tc>
                <a:tc>
                  <a:txBody>
                    <a:bodyPr/>
                    <a:lstStyle/>
                    <a:p>
                      <a:pPr algn="ctr" fontAlgn="b">
                        <a:lnSpc>
                          <a:spcPct val="70000"/>
                        </a:lnSpc>
                      </a:pPr>
                      <a:r>
                        <a:rPr lang="en-US" sz="2800" b="1" i="0" u="none" strike="noStrike" dirty="0">
                          <a:solidFill>
                            <a:srgbClr val="FF0000"/>
                          </a:solidFill>
                          <a:effectLst/>
                          <a:latin typeface="Calibri"/>
                        </a:rPr>
                        <a:t>36.1%</a:t>
                      </a:r>
                    </a:p>
                  </a:txBody>
                  <a:tcPr marL="7620" marR="7620" marT="7620" marB="0" anchor="b"/>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75095149"/>
              </p:ext>
            </p:extLst>
          </p:nvPr>
        </p:nvGraphicFramePr>
        <p:xfrm>
          <a:off x="25400" y="2819400"/>
          <a:ext cx="3937000" cy="1685499"/>
        </p:xfrm>
        <a:graphic>
          <a:graphicData uri="http://schemas.openxmlformats.org/drawingml/2006/table">
            <a:tbl>
              <a:tblPr/>
              <a:tblGrid>
                <a:gridCol w="1926616">
                  <a:extLst>
                    <a:ext uri="{9D8B030D-6E8A-4147-A177-3AD203B41FA5}">
                      <a16:colId xmlns:a16="http://schemas.microsoft.com/office/drawing/2014/main" val="20000"/>
                    </a:ext>
                  </a:extLst>
                </a:gridCol>
                <a:gridCol w="960517">
                  <a:extLst>
                    <a:ext uri="{9D8B030D-6E8A-4147-A177-3AD203B41FA5}">
                      <a16:colId xmlns:a16="http://schemas.microsoft.com/office/drawing/2014/main" val="20001"/>
                    </a:ext>
                  </a:extLst>
                </a:gridCol>
                <a:gridCol w="1049867">
                  <a:extLst>
                    <a:ext uri="{9D8B030D-6E8A-4147-A177-3AD203B41FA5}">
                      <a16:colId xmlns:a16="http://schemas.microsoft.com/office/drawing/2014/main" val="20002"/>
                    </a:ext>
                  </a:extLst>
                </a:gridCol>
              </a:tblGrid>
              <a:tr h="515744">
                <a:tc gridSpan="3">
                  <a:txBody>
                    <a:bodyPr/>
                    <a:lstStyle/>
                    <a:p>
                      <a:pPr algn="r" fontAlgn="b">
                        <a:lnSpc>
                          <a:spcPct val="70000"/>
                        </a:lnSpc>
                      </a:pPr>
                      <a:r>
                        <a:rPr lang="en-US" sz="2800" b="0" i="0" u="none" strike="noStrike" dirty="0">
                          <a:solidFill>
                            <a:schemeClr val="bg1"/>
                          </a:solidFill>
                          <a:effectLst/>
                          <a:latin typeface="Calibri"/>
                        </a:rPr>
                        <a:t>Will Never Be Interested</a:t>
                      </a:r>
                    </a:p>
                    <a:p>
                      <a:pPr algn="r" fontAlgn="b">
                        <a:lnSpc>
                          <a:spcPct val="70000"/>
                        </a:lnSpc>
                      </a:pPr>
                      <a:r>
                        <a:rPr lang="en-US" sz="900" b="0" i="0" u="none" strike="noStrike" dirty="0">
                          <a:solidFill>
                            <a:schemeClr val="bg1"/>
                          </a:solidFill>
                          <a:effectLst/>
                          <a:latin typeface="Calibri"/>
                        </a:rPr>
                        <a:t>     </a:t>
                      </a:r>
                    </a:p>
                  </a:txBody>
                  <a:tcPr marL="5082" marR="5082" marT="5082" marB="0" anchor="ctr">
                    <a:lnL>
                      <a:noFill/>
                    </a:lnL>
                    <a:lnR>
                      <a:noFill/>
                    </a:lnR>
                    <a:lnT>
                      <a:noFill/>
                    </a:lnT>
                    <a:lnB>
                      <a:noFill/>
                    </a:lnB>
                  </a:tcPr>
                </a:tc>
                <a:tc hMerge="1">
                  <a:txBody>
                    <a:bodyPr/>
                    <a:lstStyle/>
                    <a:p>
                      <a:pPr algn="ctr" fontAlgn="b">
                        <a:lnSpc>
                          <a:spcPct val="100000"/>
                        </a:lnSpc>
                      </a:pPr>
                      <a:endParaRPr lang="en-US" sz="2800" b="0" i="0" u="none" strike="noStrike" dirty="0">
                        <a:solidFill>
                          <a:srgbClr val="000000"/>
                        </a:solidFill>
                        <a:effectLst/>
                        <a:latin typeface="Calibri"/>
                      </a:endParaRPr>
                    </a:p>
                  </a:txBody>
                  <a:tcPr marL="5583" marR="5583" marT="5583"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392535">
                <a:tc>
                  <a:txBody>
                    <a:bodyPr/>
                    <a:lstStyle/>
                    <a:p>
                      <a:pPr algn="ctr" fontAlgn="b">
                        <a:lnSpc>
                          <a:spcPct val="70000"/>
                        </a:lnSpc>
                      </a:pPr>
                      <a:endParaRPr lang="en-US" sz="2800" b="0" i="0" u="none" strike="noStrike" dirty="0">
                        <a:solidFill>
                          <a:schemeClr val="bg1"/>
                        </a:solidFill>
                        <a:effectLst/>
                        <a:latin typeface="Calibri"/>
                      </a:endParaRPr>
                    </a:p>
                  </a:txBody>
                  <a:tcPr marL="5082" marR="5082" marT="5082" marB="0" anchor="ctr">
                    <a:lnL>
                      <a:noFill/>
                    </a:lnL>
                    <a:lnR>
                      <a:noFill/>
                    </a:lnR>
                    <a:lnT>
                      <a:noFill/>
                    </a:lnT>
                    <a:lnB>
                      <a:noFill/>
                    </a:lnB>
                  </a:tcPr>
                </a:tc>
                <a:tc>
                  <a:txBody>
                    <a:bodyPr/>
                    <a:lstStyle/>
                    <a:p>
                      <a:pPr algn="ctr" fontAlgn="b">
                        <a:lnSpc>
                          <a:spcPct val="70000"/>
                        </a:lnSpc>
                      </a:pPr>
                      <a:r>
                        <a:rPr lang="en-US" sz="2800" b="0" i="0" u="none" strike="noStrike" dirty="0">
                          <a:solidFill>
                            <a:schemeClr val="bg1"/>
                          </a:solidFill>
                          <a:effectLst/>
                          <a:latin typeface="Calibri"/>
                        </a:rPr>
                        <a:t>All</a:t>
                      </a:r>
                    </a:p>
                  </a:txBody>
                  <a:tcPr marL="5583" marR="5583" marT="5583"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fontAlgn="b">
                        <a:lnSpc>
                          <a:spcPct val="70000"/>
                        </a:lnSpc>
                      </a:pPr>
                      <a:r>
                        <a:rPr lang="en-US" sz="2800" b="0" i="0" u="none" strike="noStrike" dirty="0">
                          <a:solidFill>
                            <a:srgbClr val="FF0000"/>
                          </a:solidFill>
                          <a:effectLst/>
                          <a:latin typeface="Calibri"/>
                        </a:rPr>
                        <a:t>50+</a:t>
                      </a:r>
                    </a:p>
                  </a:txBody>
                  <a:tcPr marL="5583" marR="5583" marT="5583"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77220">
                <a:tc>
                  <a:txBody>
                    <a:bodyPr/>
                    <a:lstStyle/>
                    <a:p>
                      <a:pPr algn="ctr" fontAlgn="b">
                        <a:lnSpc>
                          <a:spcPct val="70000"/>
                        </a:lnSpc>
                      </a:pPr>
                      <a:r>
                        <a:rPr lang="en-US" sz="2800" b="0" i="0" u="none" strike="noStrike" dirty="0">
                          <a:solidFill>
                            <a:schemeClr val="bg1"/>
                          </a:solidFill>
                          <a:effectLst/>
                          <a:latin typeface="Calibri"/>
                        </a:rPr>
                        <a:t>All tribute bequest</a:t>
                      </a:r>
                    </a:p>
                  </a:txBody>
                  <a:tcPr marL="5082" marR="5082" marT="5082"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r" fontAlgn="b">
                        <a:lnSpc>
                          <a:spcPct val="70000"/>
                        </a:lnSpc>
                      </a:pPr>
                      <a:r>
                        <a:rPr lang="en-US" sz="2800" b="1" i="0" u="none" strike="noStrike" dirty="0">
                          <a:solidFill>
                            <a:schemeClr val="bg1"/>
                          </a:solidFill>
                          <a:effectLst/>
                          <a:latin typeface="Calibri"/>
                        </a:rPr>
                        <a:t>20.3%</a:t>
                      </a:r>
                    </a:p>
                  </a:txBody>
                  <a:tcPr marL="5583" marR="5583" marT="55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lnSpc>
                          <a:spcPct val="70000"/>
                        </a:lnSpc>
                      </a:pPr>
                      <a:r>
                        <a:rPr lang="en-US" sz="2800" b="1" i="0" u="none" strike="noStrike" dirty="0">
                          <a:solidFill>
                            <a:srgbClr val="FF0000"/>
                          </a:solidFill>
                          <a:effectLst/>
                          <a:latin typeface="Calibri"/>
                        </a:rPr>
                        <a:t>30.4%</a:t>
                      </a:r>
                    </a:p>
                  </a:txBody>
                  <a:tcPr marL="5583" marR="5583" marT="558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458043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011749834"/>
              </p:ext>
            </p:extLst>
          </p:nvPr>
        </p:nvGraphicFramePr>
        <p:xfrm>
          <a:off x="0" y="1363980"/>
          <a:ext cx="9144000" cy="549402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4289" y="0"/>
            <a:ext cx="9158289" cy="1581972"/>
          </a:xfrm>
          <a:prstGeom prst="rect">
            <a:avLst/>
          </a:prstGeom>
        </p:spPr>
        <p:txBody>
          <a:bodyPr wrap="square">
            <a:spAutoFit/>
          </a:bodyPr>
          <a:lstStyle/>
          <a:p>
            <a:pPr algn="ctr">
              <a:lnSpc>
                <a:spcPct val="80000"/>
              </a:lnSpc>
            </a:pPr>
            <a:r>
              <a:rPr lang="en-US" sz="4000" dirty="0"/>
              <a:t>Women have relatively higher interest in cash gifts, equal for bequest gifts, lower for other planned giving</a:t>
            </a:r>
          </a:p>
        </p:txBody>
      </p:sp>
    </p:spTree>
    <p:extLst>
      <p:ext uri="{BB962C8B-B14F-4D97-AF65-F5344CB8AC3E}">
        <p14:creationId xmlns:p14="http://schemas.microsoft.com/office/powerpoint/2010/main" val="4266258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66" r="88987" b="266"/>
          <a:stretch/>
        </p:blipFill>
        <p:spPr>
          <a:xfrm flipH="1">
            <a:off x="-1" y="-28448"/>
            <a:ext cx="1143000" cy="6886448"/>
          </a:xfrm>
          <a:prstGeom prst="rect">
            <a:avLst/>
          </a:prstGeom>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35" t="-266" r="21324" b="266"/>
          <a:stretch/>
        </p:blipFill>
        <p:spPr>
          <a:xfrm>
            <a:off x="1066800" y="-18288"/>
            <a:ext cx="8077200" cy="6876288"/>
          </a:xfrm>
          <a:prstGeom prst="rect">
            <a:avLst/>
          </a:prstGeom>
        </p:spPr>
      </p:pic>
      <p:sp>
        <p:nvSpPr>
          <p:cNvPr id="2" name="TextBox 1"/>
          <p:cNvSpPr txBox="1"/>
          <p:nvPr/>
        </p:nvSpPr>
        <p:spPr>
          <a:xfrm>
            <a:off x="76200" y="2438400"/>
            <a:ext cx="4953000" cy="4800600"/>
          </a:xfrm>
          <a:prstGeom prst="rect">
            <a:avLst/>
          </a:prstGeom>
          <a:noFill/>
        </p:spPr>
        <p:txBody>
          <a:bodyPr wrap="square" rtlCol="0">
            <a:noAutofit/>
          </a:bodyPr>
          <a:lstStyle/>
          <a:p>
            <a:pPr>
              <a:lnSpc>
                <a:spcPct val="70000"/>
              </a:lnSpc>
            </a:pPr>
            <a:r>
              <a:rPr lang="en-US" sz="6600" b="1" dirty="0">
                <a:solidFill>
                  <a:schemeClr val="bg1"/>
                </a:solidFill>
              </a:rPr>
              <a:t>	  </a:t>
            </a:r>
            <a:r>
              <a:rPr lang="en-US" sz="6600" dirty="0">
                <a:solidFill>
                  <a:srgbClr val="F8D7C5"/>
                </a:solidFill>
              </a:rPr>
              <a:t>What</a:t>
            </a:r>
          </a:p>
          <a:p>
            <a:pPr>
              <a:lnSpc>
                <a:spcPct val="70000"/>
              </a:lnSpc>
            </a:pPr>
            <a:r>
              <a:rPr lang="en-US" sz="6600" b="1" dirty="0">
                <a:solidFill>
                  <a:schemeClr val="bg1"/>
                </a:solidFill>
              </a:rPr>
              <a:t>    </a:t>
            </a:r>
            <a:r>
              <a:rPr lang="en-US" sz="7200" b="1" dirty="0">
                <a:solidFill>
                  <a:schemeClr val="bg1"/>
                </a:solidFill>
              </a:rPr>
              <a:t>job titles</a:t>
            </a:r>
            <a:endParaRPr lang="en-US" sz="6600" b="1" dirty="0">
              <a:solidFill>
                <a:schemeClr val="bg1"/>
              </a:solidFill>
            </a:endParaRPr>
          </a:p>
          <a:p>
            <a:pPr>
              <a:lnSpc>
                <a:spcPct val="70000"/>
              </a:lnSpc>
            </a:pPr>
            <a:r>
              <a:rPr lang="en-US" sz="6600" b="1" dirty="0">
                <a:solidFill>
                  <a:schemeClr val="bg1"/>
                </a:solidFill>
              </a:rPr>
              <a:t>  </a:t>
            </a:r>
            <a:r>
              <a:rPr lang="en-US" sz="6600" dirty="0">
                <a:solidFill>
                  <a:srgbClr val="F8D7C5"/>
                </a:solidFill>
              </a:rPr>
              <a:t>work best for donors?</a:t>
            </a:r>
            <a:endParaRPr lang="en-US" sz="4000" dirty="0">
              <a:solidFill>
                <a:srgbClr val="F8D7C5"/>
              </a:solidFill>
            </a:endParaRPr>
          </a:p>
        </p:txBody>
      </p:sp>
    </p:spTree>
    <p:extLst>
      <p:ext uri="{BB962C8B-B14F-4D97-AF65-F5344CB8AC3E}">
        <p14:creationId xmlns:p14="http://schemas.microsoft.com/office/powerpoint/2010/main" val="13946178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220" t="34496"/>
          <a:stretch/>
        </p:blipFill>
        <p:spPr>
          <a:xfrm>
            <a:off x="0" y="0"/>
            <a:ext cx="2263213" cy="28194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5226" r="24084"/>
          <a:stretch/>
        </p:blipFill>
        <p:spPr>
          <a:xfrm>
            <a:off x="6998083" y="1"/>
            <a:ext cx="2145918" cy="2743200"/>
          </a:xfrm>
          <a:prstGeom prst="rect">
            <a:avLst/>
          </a:prstGeom>
        </p:spPr>
      </p:pic>
      <p:sp>
        <p:nvSpPr>
          <p:cNvPr id="22" name="TextBox 21"/>
          <p:cNvSpPr txBox="1"/>
          <p:nvPr/>
        </p:nvSpPr>
        <p:spPr>
          <a:xfrm>
            <a:off x="-4812" y="0"/>
            <a:ext cx="9148812" cy="2514600"/>
          </a:xfrm>
          <a:prstGeom prst="rect">
            <a:avLst/>
          </a:prstGeom>
          <a:noFill/>
        </p:spPr>
        <p:txBody>
          <a:bodyPr wrap="square" rtlCol="0">
            <a:noAutofit/>
          </a:bodyPr>
          <a:lstStyle/>
          <a:p>
            <a:pPr algn="ctr">
              <a:lnSpc>
                <a:spcPct val="80000"/>
              </a:lnSpc>
            </a:pPr>
            <a:r>
              <a:rPr lang="en-US" sz="5400" b="1" dirty="0"/>
              <a:t>Family words </a:t>
            </a:r>
          </a:p>
          <a:p>
            <a:pPr algn="ctr">
              <a:lnSpc>
                <a:spcPct val="80000"/>
              </a:lnSpc>
            </a:pPr>
            <a:r>
              <a:rPr lang="en-US" sz="2800" dirty="0">
                <a:solidFill>
                  <a:srgbClr val="FF0000"/>
                </a:solidFill>
              </a:rPr>
              <a:t>(simple language and life stories) </a:t>
            </a:r>
          </a:p>
          <a:p>
            <a:pPr algn="ctr">
              <a:lnSpc>
                <a:spcPct val="80000"/>
              </a:lnSpc>
            </a:pPr>
            <a:r>
              <a:rPr lang="en-US" sz="5400" b="1" dirty="0"/>
              <a:t>outperform</a:t>
            </a:r>
          </a:p>
          <a:p>
            <a:pPr algn="ctr">
              <a:lnSpc>
                <a:spcPct val="80000"/>
              </a:lnSpc>
            </a:pPr>
            <a:r>
              <a:rPr lang="en-US" sz="5400" b="1" dirty="0"/>
              <a:t>formal words </a:t>
            </a:r>
          </a:p>
          <a:p>
            <a:pPr algn="ctr">
              <a:lnSpc>
                <a:spcPct val="80000"/>
              </a:lnSpc>
            </a:pPr>
            <a:r>
              <a:rPr lang="en-US" sz="2800" dirty="0">
                <a:solidFill>
                  <a:schemeClr val="tx2">
                    <a:lumMod val="60000"/>
                    <a:lumOff val="40000"/>
                  </a:schemeClr>
                </a:solidFill>
              </a:rPr>
              <a:t>(technical, contract, market terms)</a:t>
            </a:r>
            <a:endParaRPr lang="en-US" sz="2800" b="1" dirty="0">
              <a:solidFill>
                <a:schemeClr val="tx2">
                  <a:lumMod val="60000"/>
                  <a:lumOff val="40000"/>
                </a:schemeClr>
              </a:solidFill>
            </a:endParaRPr>
          </a:p>
        </p:txBody>
      </p:sp>
      <p:sp>
        <p:nvSpPr>
          <p:cNvPr id="23" name="TextBox 22"/>
          <p:cNvSpPr txBox="1"/>
          <p:nvPr/>
        </p:nvSpPr>
        <p:spPr>
          <a:xfrm>
            <a:off x="0" y="2743200"/>
            <a:ext cx="9144000" cy="1066800"/>
          </a:xfrm>
          <a:prstGeom prst="rect">
            <a:avLst/>
          </a:prstGeom>
          <a:solidFill>
            <a:schemeClr val="tx1"/>
          </a:solidFill>
        </p:spPr>
        <p:txBody>
          <a:bodyPr wrap="square" rtlCol="0">
            <a:noAutofit/>
          </a:bodyPr>
          <a:lstStyle/>
          <a:p>
            <a:pPr algn="ctr">
              <a:lnSpc>
                <a:spcPct val="80000"/>
              </a:lnSpc>
            </a:pPr>
            <a:r>
              <a:rPr lang="en-US" sz="4400" dirty="0">
                <a:solidFill>
                  <a:schemeClr val="bg1"/>
                </a:solidFill>
              </a:rPr>
              <a:t>Philanthropy is a </a:t>
            </a:r>
            <a:r>
              <a:rPr lang="en-US" sz="4400" b="1" dirty="0">
                <a:solidFill>
                  <a:schemeClr val="bg1"/>
                </a:solidFill>
              </a:rPr>
              <a:t>SOCIAL</a:t>
            </a:r>
            <a:r>
              <a:rPr lang="en-US" sz="4400" dirty="0">
                <a:solidFill>
                  <a:schemeClr val="bg1"/>
                </a:solidFill>
              </a:rPr>
              <a:t> act using the mechanisms of </a:t>
            </a:r>
            <a:r>
              <a:rPr lang="en-US" sz="4400" b="1" dirty="0">
                <a:solidFill>
                  <a:schemeClr val="bg1"/>
                </a:solidFill>
              </a:rPr>
              <a:t>FAMILY </a:t>
            </a:r>
            <a:r>
              <a:rPr lang="en-US" sz="4400" dirty="0">
                <a:solidFill>
                  <a:schemeClr val="bg1"/>
                </a:solidFill>
              </a:rPr>
              <a:t>bonding</a:t>
            </a:r>
          </a:p>
        </p:txBody>
      </p:sp>
    </p:spTree>
    <p:extLst>
      <p:ext uri="{BB962C8B-B14F-4D97-AF65-F5344CB8AC3E}">
        <p14:creationId xmlns:p14="http://schemas.microsoft.com/office/powerpoint/2010/main" val="24651495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6923"/>
          <a:stretch/>
        </p:blipFill>
        <p:spPr>
          <a:xfrm>
            <a:off x="5045726" y="535247"/>
            <a:ext cx="4098274" cy="6322753"/>
          </a:xfrm>
          <a:prstGeom prst="rect">
            <a:avLst/>
          </a:prstGeom>
        </p:spPr>
      </p:pic>
      <p:sp>
        <p:nvSpPr>
          <p:cNvPr id="3" name="Rectangle 2"/>
          <p:cNvSpPr/>
          <p:nvPr/>
        </p:nvSpPr>
        <p:spPr>
          <a:xfrm>
            <a:off x="-15240" y="0"/>
            <a:ext cx="9159240" cy="1003094"/>
          </a:xfrm>
          <a:prstGeom prst="rect">
            <a:avLst/>
          </a:prstGeom>
          <a:solidFill>
            <a:srgbClr val="6118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240" y="1048262"/>
            <a:ext cx="9108440" cy="4733604"/>
          </a:xfrm>
          <a:prstGeom prst="rect">
            <a:avLst/>
          </a:prstGeom>
        </p:spPr>
        <p:txBody>
          <a:bodyPr wrap="square">
            <a:spAutoFit/>
          </a:bodyPr>
          <a:lstStyle/>
          <a:p>
            <a:pPr>
              <a:lnSpc>
                <a:spcPct val="80000"/>
              </a:lnSpc>
            </a:pPr>
            <a:r>
              <a:rPr lang="en-US" sz="4400" b="1" dirty="0"/>
              <a:t>Who at the charity are you </a:t>
            </a:r>
          </a:p>
          <a:p>
            <a:pPr>
              <a:lnSpc>
                <a:spcPct val="80000"/>
              </a:lnSpc>
            </a:pPr>
            <a:r>
              <a:rPr lang="en-US" sz="4400" b="1" dirty="0"/>
              <a:t>more likely to contact?</a:t>
            </a:r>
            <a:endParaRPr lang="en-US" sz="2000" b="1" dirty="0"/>
          </a:p>
          <a:p>
            <a:pPr>
              <a:lnSpc>
                <a:spcPct val="80000"/>
              </a:lnSpc>
            </a:pPr>
            <a:endParaRPr lang="en-US" sz="2000" b="1" dirty="0"/>
          </a:p>
          <a:p>
            <a:pPr marL="342900" indent="-342900">
              <a:buFont typeface="Arial" panose="020B0604020202020204" pitchFamily="34" charset="0"/>
              <a:buChar char="•"/>
            </a:pPr>
            <a:r>
              <a:rPr lang="en-US" sz="4400" b="1" dirty="0"/>
              <a:t>Gift of stock</a:t>
            </a:r>
          </a:p>
          <a:p>
            <a:pPr marL="342900" indent="-342900">
              <a:buFont typeface="Arial" panose="020B0604020202020204" pitchFamily="34" charset="0"/>
              <a:buChar char="•"/>
            </a:pPr>
            <a:r>
              <a:rPr lang="en-US" sz="4400" b="1" dirty="0"/>
              <a:t>Real estate gift</a:t>
            </a:r>
          </a:p>
          <a:p>
            <a:pPr marL="342900" indent="-342900">
              <a:buFont typeface="Arial" panose="020B0604020202020204" pitchFamily="34" charset="0"/>
              <a:buChar char="•"/>
            </a:pPr>
            <a:r>
              <a:rPr lang="en-US" sz="4400" b="1" dirty="0"/>
              <a:t>Charitable gift annuity</a:t>
            </a:r>
          </a:p>
          <a:p>
            <a:pPr marL="342900" indent="-342900">
              <a:buFont typeface="Arial" panose="020B0604020202020204" pitchFamily="34" charset="0"/>
              <a:buChar char="•"/>
            </a:pPr>
            <a:r>
              <a:rPr lang="en-US" sz="4400" b="1" dirty="0"/>
              <a:t>Gift in a will</a:t>
            </a:r>
          </a:p>
          <a:p>
            <a:endParaRPr lang="en-US" dirty="0"/>
          </a:p>
          <a:p>
            <a:endParaRPr lang="en-US" dirty="0"/>
          </a:p>
        </p:txBody>
      </p:sp>
      <p:sp>
        <p:nvSpPr>
          <p:cNvPr id="4" name="Rectangle 3"/>
          <p:cNvSpPr/>
          <p:nvPr/>
        </p:nvSpPr>
        <p:spPr>
          <a:xfrm>
            <a:off x="8012921" y="16990"/>
            <a:ext cx="1131079" cy="986104"/>
          </a:xfrm>
          <a:prstGeom prst="rect">
            <a:avLst/>
          </a:prstGeom>
        </p:spPr>
        <p:txBody>
          <a:bodyPr wrap="none">
            <a:spAutoFit/>
          </a:bodyPr>
          <a:lstStyle/>
          <a:p>
            <a:pPr algn="ctr">
              <a:lnSpc>
                <a:spcPct val="80000"/>
              </a:lnSpc>
            </a:pPr>
            <a:r>
              <a:rPr lang="en-US" sz="2400" b="1" dirty="0">
                <a:solidFill>
                  <a:schemeClr val="bg1"/>
                </a:solidFill>
              </a:rPr>
              <a:t>Would </a:t>
            </a:r>
          </a:p>
          <a:p>
            <a:pPr algn="ctr">
              <a:lnSpc>
                <a:spcPct val="80000"/>
              </a:lnSpc>
            </a:pPr>
            <a:r>
              <a:rPr lang="en-US" sz="2400" b="1" dirty="0">
                <a:solidFill>
                  <a:schemeClr val="bg1"/>
                </a:solidFill>
              </a:rPr>
              <a:t>never </a:t>
            </a:r>
          </a:p>
          <a:p>
            <a:pPr algn="ctr">
              <a:lnSpc>
                <a:spcPct val="80000"/>
              </a:lnSpc>
            </a:pPr>
            <a:r>
              <a:rPr lang="en-US" sz="2400" b="1" dirty="0">
                <a:solidFill>
                  <a:schemeClr val="bg1"/>
                </a:solidFill>
              </a:rPr>
              <a:t>contact</a:t>
            </a:r>
          </a:p>
        </p:txBody>
      </p:sp>
      <p:sp>
        <p:nvSpPr>
          <p:cNvPr id="5" name="Rectangle 4"/>
          <p:cNvSpPr/>
          <p:nvPr/>
        </p:nvSpPr>
        <p:spPr>
          <a:xfrm>
            <a:off x="6460194" y="3"/>
            <a:ext cx="1469505" cy="978729"/>
          </a:xfrm>
          <a:prstGeom prst="rect">
            <a:avLst/>
          </a:prstGeom>
        </p:spPr>
        <p:txBody>
          <a:bodyPr wrap="none">
            <a:spAutoFit/>
          </a:bodyPr>
          <a:lstStyle/>
          <a:p>
            <a:pPr algn="ctr">
              <a:lnSpc>
                <a:spcPct val="80000"/>
              </a:lnSpc>
            </a:pPr>
            <a:r>
              <a:rPr lang="en-US" sz="2400" b="1" dirty="0">
                <a:solidFill>
                  <a:schemeClr val="bg1"/>
                </a:solidFill>
              </a:rPr>
              <a:t>Very </a:t>
            </a:r>
          </a:p>
          <a:p>
            <a:pPr algn="ctr">
              <a:lnSpc>
                <a:spcPct val="80000"/>
              </a:lnSpc>
            </a:pPr>
            <a:r>
              <a:rPr lang="en-US" sz="2400" b="1" dirty="0">
                <a:solidFill>
                  <a:schemeClr val="bg1"/>
                </a:solidFill>
              </a:rPr>
              <a:t>unlikely </a:t>
            </a:r>
          </a:p>
          <a:p>
            <a:pPr algn="ctr">
              <a:lnSpc>
                <a:spcPct val="80000"/>
              </a:lnSpc>
            </a:pPr>
            <a:r>
              <a:rPr lang="en-US" sz="2400" b="1" dirty="0">
                <a:solidFill>
                  <a:schemeClr val="bg1"/>
                </a:solidFill>
              </a:rPr>
              <a:t>to contact</a:t>
            </a:r>
          </a:p>
        </p:txBody>
      </p:sp>
      <p:sp>
        <p:nvSpPr>
          <p:cNvPr id="6" name="Rectangle 5"/>
          <p:cNvSpPr/>
          <p:nvPr/>
        </p:nvSpPr>
        <p:spPr>
          <a:xfrm>
            <a:off x="4836116" y="2"/>
            <a:ext cx="1550874" cy="978729"/>
          </a:xfrm>
          <a:prstGeom prst="rect">
            <a:avLst/>
          </a:prstGeom>
        </p:spPr>
        <p:txBody>
          <a:bodyPr wrap="none">
            <a:spAutoFit/>
          </a:bodyPr>
          <a:lstStyle/>
          <a:p>
            <a:pPr algn="ctr">
              <a:lnSpc>
                <a:spcPct val="80000"/>
              </a:lnSpc>
            </a:pPr>
            <a:r>
              <a:rPr lang="en-US" sz="2400" b="1" dirty="0">
                <a:solidFill>
                  <a:schemeClr val="bg1"/>
                </a:solidFill>
              </a:rPr>
              <a:t>Somewhat</a:t>
            </a:r>
          </a:p>
          <a:p>
            <a:pPr algn="ctr">
              <a:lnSpc>
                <a:spcPct val="80000"/>
              </a:lnSpc>
            </a:pPr>
            <a:r>
              <a:rPr lang="en-US" sz="2400" b="1" dirty="0">
                <a:solidFill>
                  <a:schemeClr val="bg1"/>
                </a:solidFill>
              </a:rPr>
              <a:t>unlikely </a:t>
            </a:r>
          </a:p>
          <a:p>
            <a:pPr algn="ctr">
              <a:lnSpc>
                <a:spcPct val="80000"/>
              </a:lnSpc>
            </a:pPr>
            <a:r>
              <a:rPr lang="en-US" sz="2400" b="1" dirty="0">
                <a:solidFill>
                  <a:schemeClr val="bg1"/>
                </a:solidFill>
              </a:rPr>
              <a:t>to contact</a:t>
            </a:r>
          </a:p>
        </p:txBody>
      </p:sp>
      <p:sp>
        <p:nvSpPr>
          <p:cNvPr id="7" name="Rectangle 6"/>
          <p:cNvSpPr/>
          <p:nvPr/>
        </p:nvSpPr>
        <p:spPr>
          <a:xfrm>
            <a:off x="3270002" y="1"/>
            <a:ext cx="1550874" cy="978729"/>
          </a:xfrm>
          <a:prstGeom prst="rect">
            <a:avLst/>
          </a:prstGeom>
        </p:spPr>
        <p:txBody>
          <a:bodyPr wrap="none">
            <a:spAutoFit/>
          </a:bodyPr>
          <a:lstStyle/>
          <a:p>
            <a:pPr algn="ctr">
              <a:lnSpc>
                <a:spcPct val="80000"/>
              </a:lnSpc>
            </a:pPr>
            <a:r>
              <a:rPr lang="en-US" sz="2400" b="1" dirty="0">
                <a:solidFill>
                  <a:schemeClr val="bg1"/>
                </a:solidFill>
              </a:rPr>
              <a:t>Somewhat</a:t>
            </a:r>
          </a:p>
          <a:p>
            <a:pPr algn="ctr">
              <a:lnSpc>
                <a:spcPct val="80000"/>
              </a:lnSpc>
            </a:pPr>
            <a:r>
              <a:rPr lang="en-US" sz="2400" b="1" dirty="0">
                <a:solidFill>
                  <a:schemeClr val="bg1"/>
                </a:solidFill>
              </a:rPr>
              <a:t>likely </a:t>
            </a:r>
          </a:p>
          <a:p>
            <a:pPr algn="ctr">
              <a:lnSpc>
                <a:spcPct val="80000"/>
              </a:lnSpc>
            </a:pPr>
            <a:r>
              <a:rPr lang="en-US" sz="2400" b="1" dirty="0">
                <a:solidFill>
                  <a:schemeClr val="bg1"/>
                </a:solidFill>
              </a:rPr>
              <a:t>to contact</a:t>
            </a:r>
          </a:p>
        </p:txBody>
      </p:sp>
      <p:sp>
        <p:nvSpPr>
          <p:cNvPr id="8" name="Rectangle 7"/>
          <p:cNvSpPr/>
          <p:nvPr/>
        </p:nvSpPr>
        <p:spPr>
          <a:xfrm>
            <a:off x="1724252" y="0"/>
            <a:ext cx="1469505" cy="978729"/>
          </a:xfrm>
          <a:prstGeom prst="rect">
            <a:avLst/>
          </a:prstGeom>
        </p:spPr>
        <p:txBody>
          <a:bodyPr wrap="none">
            <a:spAutoFit/>
          </a:bodyPr>
          <a:lstStyle/>
          <a:p>
            <a:pPr algn="ctr">
              <a:lnSpc>
                <a:spcPct val="80000"/>
              </a:lnSpc>
            </a:pPr>
            <a:r>
              <a:rPr lang="en-US" sz="2400" b="1" dirty="0">
                <a:solidFill>
                  <a:schemeClr val="bg1"/>
                </a:solidFill>
              </a:rPr>
              <a:t>Very</a:t>
            </a:r>
          </a:p>
          <a:p>
            <a:pPr algn="ctr">
              <a:lnSpc>
                <a:spcPct val="80000"/>
              </a:lnSpc>
            </a:pPr>
            <a:r>
              <a:rPr lang="en-US" sz="2400" b="1" dirty="0">
                <a:solidFill>
                  <a:schemeClr val="bg1"/>
                </a:solidFill>
              </a:rPr>
              <a:t>likely </a:t>
            </a:r>
          </a:p>
          <a:p>
            <a:pPr algn="ctr">
              <a:lnSpc>
                <a:spcPct val="80000"/>
              </a:lnSpc>
            </a:pPr>
            <a:r>
              <a:rPr lang="en-US" sz="2400" b="1" dirty="0">
                <a:solidFill>
                  <a:schemeClr val="bg1"/>
                </a:solidFill>
              </a:rPr>
              <a:t>to contact</a:t>
            </a:r>
          </a:p>
        </p:txBody>
      </p:sp>
      <p:sp>
        <p:nvSpPr>
          <p:cNvPr id="9" name="Rectangle 8"/>
          <p:cNvSpPr/>
          <p:nvPr/>
        </p:nvSpPr>
        <p:spPr>
          <a:xfrm>
            <a:off x="77239" y="676"/>
            <a:ext cx="1400575" cy="978729"/>
          </a:xfrm>
          <a:prstGeom prst="rect">
            <a:avLst/>
          </a:prstGeom>
        </p:spPr>
        <p:txBody>
          <a:bodyPr wrap="none">
            <a:spAutoFit/>
          </a:bodyPr>
          <a:lstStyle/>
          <a:p>
            <a:pPr algn="ctr">
              <a:lnSpc>
                <a:spcPct val="80000"/>
              </a:lnSpc>
            </a:pPr>
            <a:r>
              <a:rPr lang="en-US" sz="2400" b="1" dirty="0">
                <a:solidFill>
                  <a:schemeClr val="bg1"/>
                </a:solidFill>
              </a:rPr>
              <a:t>Would </a:t>
            </a:r>
          </a:p>
          <a:p>
            <a:pPr algn="ctr">
              <a:lnSpc>
                <a:spcPct val="80000"/>
              </a:lnSpc>
            </a:pPr>
            <a:r>
              <a:rPr lang="en-US" sz="2400" b="1" dirty="0">
                <a:solidFill>
                  <a:schemeClr val="bg1"/>
                </a:solidFill>
              </a:rPr>
              <a:t>definitely</a:t>
            </a:r>
          </a:p>
          <a:p>
            <a:pPr algn="ctr">
              <a:lnSpc>
                <a:spcPct val="80000"/>
              </a:lnSpc>
            </a:pPr>
            <a:r>
              <a:rPr lang="en-US" sz="2400" b="1" dirty="0">
                <a:solidFill>
                  <a:schemeClr val="bg1"/>
                </a:solidFill>
              </a:rPr>
              <a:t>contact</a:t>
            </a:r>
          </a:p>
        </p:txBody>
      </p:sp>
      <p:sp>
        <p:nvSpPr>
          <p:cNvPr id="10" name="Rectangle 9"/>
          <p:cNvSpPr/>
          <p:nvPr/>
        </p:nvSpPr>
        <p:spPr>
          <a:xfrm>
            <a:off x="914400" y="5222240"/>
            <a:ext cx="4450036" cy="1668149"/>
          </a:xfrm>
          <a:prstGeom prst="rect">
            <a:avLst/>
          </a:prstGeom>
        </p:spPr>
        <p:txBody>
          <a:bodyPr wrap="square">
            <a:spAutoFit/>
          </a:bodyPr>
          <a:lstStyle/>
          <a:p>
            <a:pPr algn="ctr">
              <a:lnSpc>
                <a:spcPct val="80000"/>
              </a:lnSpc>
            </a:pPr>
            <a:r>
              <a:rPr lang="en-US" sz="2800" b="1" dirty="0"/>
              <a:t>5,621 People Surveyed. </a:t>
            </a:r>
          </a:p>
          <a:p>
            <a:pPr algn="ctr">
              <a:lnSpc>
                <a:spcPct val="80000"/>
              </a:lnSpc>
            </a:pPr>
            <a:r>
              <a:rPr lang="en-US" sz="2000" dirty="0"/>
              <a:t>Each person chose from only 13 titles for each scenario. Scenarios and titles were rotated among ten different respondent groups balancing alphabetical and reverse alphabetical title order.</a:t>
            </a:r>
          </a:p>
        </p:txBody>
      </p:sp>
    </p:spTree>
    <p:extLst>
      <p:ext uri="{BB962C8B-B14F-4D97-AF65-F5344CB8AC3E}">
        <p14:creationId xmlns:p14="http://schemas.microsoft.com/office/powerpoint/2010/main" val="284565521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r="29546"/>
          <a:stretch/>
        </p:blipFill>
        <p:spPr>
          <a:xfrm flipH="1">
            <a:off x="0" y="339137"/>
            <a:ext cx="3060114" cy="6518863"/>
          </a:xfrm>
          <a:prstGeom prst="rect">
            <a:avLst/>
          </a:prstGeom>
        </p:spPr>
      </p:pic>
      <p:sp>
        <p:nvSpPr>
          <p:cNvPr id="5" name="Rectangle 4"/>
          <p:cNvSpPr/>
          <p:nvPr/>
        </p:nvSpPr>
        <p:spPr>
          <a:xfrm>
            <a:off x="2819400" y="-42993"/>
            <a:ext cx="6324600" cy="7281993"/>
          </a:xfrm>
          <a:prstGeom prst="rect">
            <a:avLst/>
          </a:prstGeom>
        </p:spPr>
        <p:txBody>
          <a:bodyPr wrap="square">
            <a:spAutoFit/>
          </a:bodyPr>
          <a:lstStyle/>
          <a:p>
            <a:pPr>
              <a:lnSpc>
                <a:spcPct val="80000"/>
              </a:lnSpc>
            </a:pPr>
            <a:r>
              <a:rPr lang="en-US" sz="3200" b="1" dirty="0"/>
              <a:t>Chief</a:t>
            </a:r>
            <a:r>
              <a:rPr lang="en-US" sz="3200" dirty="0"/>
              <a:t> </a:t>
            </a:r>
            <a:r>
              <a:rPr lang="en-US" sz="2800" u="sng" dirty="0"/>
              <a:t>Advancement </a:t>
            </a:r>
            <a:r>
              <a:rPr lang="en-US" sz="3200" b="1" dirty="0"/>
              <a:t>Officer</a:t>
            </a:r>
            <a:r>
              <a:rPr lang="en-US" sz="2000" dirty="0"/>
              <a:t>;  Advancement Development; Business Development; Campaign; Charitable Estate Planning; Development; Donor Development; Donations Consultant; Donor; Donor Assistant; Donor Counselor; Donor Ombudsman; Donor Relations; Estates; Executive; External Relations; Finance; Financial; Financial Advisor for Donors; Fundraising; Gift Planner; Gift Planning; Individual Giving; Institutional Advancement; Leadership Gifts; Legacy Planning; Major Gifts; Philanthropic Strategist; Planned Gifts; Planned Giving; Real Estate Gifting; Resource Development; Special Gifts; Stewardship </a:t>
            </a:r>
          </a:p>
          <a:p>
            <a:pPr>
              <a:lnSpc>
                <a:spcPct val="80000"/>
              </a:lnSpc>
            </a:pPr>
            <a:r>
              <a:rPr lang="en-US" sz="3200" b="1" dirty="0"/>
              <a:t>Director of </a:t>
            </a:r>
            <a:r>
              <a:rPr lang="en-US" sz="2800" u="sng" dirty="0"/>
              <a:t>Advancement</a:t>
            </a:r>
            <a:r>
              <a:rPr lang="en-US" sz="2800" dirty="0"/>
              <a:t>;</a:t>
            </a:r>
            <a:r>
              <a:rPr lang="en-US" sz="2000" dirty="0"/>
              <a:t> Advancement Development; Advancement/Planned Giving; Annual Giving; Charitable Estate Planning; Charitable Planning; Complex Gifts; Development; Development &amp; Marketing; Donor Advising; Donor Assistance; Donor Development; Donor Relations; Donor Guidance; Estate &amp; Gift Planning; Estates; Finance; Fundraising; Institutional Advancement &amp; Gift Planning; Institutional Advancement; Legacy Planning; Major Gifts; Major Gifts &amp; Legacy Planning; Personal Philanthropy; Philanthropic Opportunities; Philanthropy; Planned Gifts; Planned Gifts &amp; Grants; Planned Giving; Planned Giving &amp; Estate Administration; Planned Giving &amp; Finance; Planned Giving Development; Resource Development; Stewardship; Stewardship &amp; Development; Trusts &amp; Estates; Trusts, Estates &amp; Gift Planning</a:t>
            </a:r>
          </a:p>
        </p:txBody>
      </p:sp>
      <p:sp>
        <p:nvSpPr>
          <p:cNvPr id="2" name="TextBox 1"/>
          <p:cNvSpPr txBox="1"/>
          <p:nvPr/>
        </p:nvSpPr>
        <p:spPr>
          <a:xfrm>
            <a:off x="-20320" y="0"/>
            <a:ext cx="2001520" cy="1077218"/>
          </a:xfrm>
          <a:prstGeom prst="rect">
            <a:avLst/>
          </a:prstGeom>
          <a:noFill/>
        </p:spPr>
        <p:txBody>
          <a:bodyPr wrap="square" rtlCol="0">
            <a:spAutoFit/>
          </a:bodyPr>
          <a:lstStyle/>
          <a:p>
            <a:pPr algn="ctr">
              <a:lnSpc>
                <a:spcPct val="80000"/>
              </a:lnSpc>
            </a:pPr>
            <a:r>
              <a:rPr lang="en-US" sz="4000" b="1" dirty="0"/>
              <a:t>Tested 71 Titles</a:t>
            </a:r>
          </a:p>
        </p:txBody>
      </p:sp>
    </p:spTree>
    <p:extLst>
      <p:ext uri="{BB962C8B-B14F-4D97-AF65-F5344CB8AC3E}">
        <p14:creationId xmlns:p14="http://schemas.microsoft.com/office/powerpoint/2010/main" val="39743704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856" t="25768" r="6218" b="9927"/>
          <a:stretch/>
        </p:blipFill>
        <p:spPr>
          <a:xfrm>
            <a:off x="0" y="2689"/>
            <a:ext cx="8940800" cy="6855311"/>
          </a:xfrm>
          <a:prstGeom prst="rect">
            <a:avLst/>
          </a:prstGeom>
        </p:spPr>
      </p:pic>
      <p:sp>
        <p:nvSpPr>
          <p:cNvPr id="2" name="Rectangle 1"/>
          <p:cNvSpPr/>
          <p:nvPr/>
        </p:nvSpPr>
        <p:spPr>
          <a:xfrm>
            <a:off x="-15240" y="2689"/>
            <a:ext cx="9108440" cy="2751522"/>
          </a:xfrm>
          <a:prstGeom prst="rect">
            <a:avLst/>
          </a:prstGeom>
        </p:spPr>
        <p:txBody>
          <a:bodyPr wrap="square">
            <a:spAutoFit/>
          </a:bodyPr>
          <a:lstStyle/>
          <a:p>
            <a:pPr algn="ctr">
              <a:lnSpc>
                <a:spcPct val="80000"/>
              </a:lnSpc>
            </a:pPr>
            <a:r>
              <a:rPr lang="en-US" sz="3600" b="1" spc="-150" dirty="0"/>
              <a:t>Suppose you receive $100,000 in corporate stock from a relative.  You are considering gifting some of these shares to a large charity, but you want to do it in a way that saves the most taxes.  </a:t>
            </a:r>
          </a:p>
          <a:p>
            <a:pPr algn="ctr">
              <a:lnSpc>
                <a:spcPct val="80000"/>
              </a:lnSpc>
            </a:pPr>
            <a:r>
              <a:rPr lang="en-US" sz="3600" b="1" spc="-150" dirty="0"/>
              <a:t>Who at the charity are you more </a:t>
            </a:r>
          </a:p>
          <a:p>
            <a:pPr algn="ctr">
              <a:lnSpc>
                <a:spcPct val="80000"/>
              </a:lnSpc>
            </a:pPr>
            <a:r>
              <a:rPr lang="en-US" sz="3600" b="1" spc="-150" dirty="0"/>
              <a:t>likely to contact?</a:t>
            </a:r>
          </a:p>
        </p:txBody>
      </p:sp>
    </p:spTree>
    <p:extLst>
      <p:ext uri="{BB962C8B-B14F-4D97-AF65-F5344CB8AC3E}">
        <p14:creationId xmlns:p14="http://schemas.microsoft.com/office/powerpoint/2010/main" val="410099038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49140" y="689904"/>
            <a:ext cx="4605020" cy="616809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689903"/>
            <a:ext cx="4538980" cy="616809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160" y="764127"/>
            <a:ext cx="4549140" cy="6163226"/>
          </a:xfrm>
          <a:prstGeom prst="rect">
            <a:avLst/>
          </a:prstGeom>
        </p:spPr>
        <p:txBody>
          <a:bodyPr wrap="square">
            <a:spAutoFit/>
          </a:bodyPr>
          <a:lstStyle/>
          <a:p>
            <a:pPr>
              <a:lnSpc>
                <a:spcPct val="75000"/>
              </a:lnSpc>
            </a:pPr>
            <a:r>
              <a:rPr lang="en-US" sz="3200" b="1" dirty="0"/>
              <a:t>Best 10 Titles </a:t>
            </a:r>
            <a:r>
              <a:rPr lang="en-US" sz="2800" b="1" dirty="0"/>
              <a:t>(of 66 tested)</a:t>
            </a:r>
          </a:p>
          <a:p>
            <a:pPr>
              <a:lnSpc>
                <a:spcPct val="75000"/>
              </a:lnSpc>
            </a:pPr>
            <a:endParaRPr lang="en-US" sz="1400" b="1" dirty="0"/>
          </a:p>
          <a:p>
            <a:pPr marL="457200" indent="-457200">
              <a:lnSpc>
                <a:spcPct val="75000"/>
              </a:lnSpc>
              <a:buFont typeface="+mj-lt"/>
              <a:buAutoNum type="arabicPeriod"/>
            </a:pPr>
            <a:r>
              <a:rPr lang="en-US" sz="2400" b="1" spc="-150" dirty="0"/>
              <a:t>(do) </a:t>
            </a:r>
            <a:r>
              <a:rPr lang="en-US" sz="3200" b="1" spc="-150" dirty="0"/>
              <a:t>Planned Giving &amp; Finance</a:t>
            </a:r>
          </a:p>
          <a:p>
            <a:pPr marL="457200" indent="-457200">
              <a:lnSpc>
                <a:spcPct val="75000"/>
              </a:lnSpc>
              <a:buFont typeface="+mj-lt"/>
              <a:buAutoNum type="arabicPeriod"/>
            </a:pPr>
            <a:r>
              <a:rPr lang="en-US" sz="2400" b="1" spc="-150" dirty="0"/>
              <a:t>(co) </a:t>
            </a:r>
            <a:r>
              <a:rPr lang="en-US" sz="3200" b="1" spc="-150" dirty="0"/>
              <a:t>Financial Advisor for Donors</a:t>
            </a:r>
          </a:p>
          <a:p>
            <a:pPr marL="457200" indent="-457200">
              <a:lnSpc>
                <a:spcPct val="75000"/>
              </a:lnSpc>
              <a:buFont typeface="+mj-lt"/>
              <a:buAutoNum type="arabicPeriod"/>
            </a:pPr>
            <a:r>
              <a:rPr lang="en-US" sz="2400" b="1" spc="-150" dirty="0"/>
              <a:t>(do) </a:t>
            </a:r>
            <a:r>
              <a:rPr lang="en-US" sz="3200" b="1" spc="-150" dirty="0"/>
              <a:t>Donor Advising</a:t>
            </a:r>
          </a:p>
          <a:p>
            <a:pPr marL="457200" indent="-457200">
              <a:lnSpc>
                <a:spcPct val="75000"/>
              </a:lnSpc>
              <a:buFont typeface="+mj-lt"/>
              <a:buAutoNum type="arabicPeriod"/>
            </a:pPr>
            <a:r>
              <a:rPr lang="en-US" sz="2400" b="1" spc="-150" dirty="0"/>
              <a:t>(do) </a:t>
            </a:r>
            <a:r>
              <a:rPr lang="en-US" sz="3200" b="1" spc="-150" dirty="0"/>
              <a:t>Institutional Advancement &amp; Gift Planning</a:t>
            </a:r>
          </a:p>
          <a:p>
            <a:pPr marL="457200" indent="-457200">
              <a:lnSpc>
                <a:spcPct val="75000"/>
              </a:lnSpc>
              <a:buFont typeface="+mj-lt"/>
              <a:buAutoNum type="arabicPeriod"/>
            </a:pPr>
            <a:r>
              <a:rPr lang="en-US" sz="2400" b="1" spc="-150" dirty="0"/>
              <a:t>(do) </a:t>
            </a:r>
            <a:r>
              <a:rPr lang="en-US" sz="3200" b="1" spc="-150" dirty="0"/>
              <a:t>Trusts, Estates &amp; Gift Planning </a:t>
            </a:r>
          </a:p>
          <a:p>
            <a:pPr marL="457200" indent="-457200">
              <a:lnSpc>
                <a:spcPct val="75000"/>
              </a:lnSpc>
              <a:buFont typeface="+mj-lt"/>
              <a:buAutoNum type="arabicPeriod"/>
            </a:pPr>
            <a:r>
              <a:rPr lang="en-US" sz="2400" b="1" spc="-150" dirty="0"/>
              <a:t>(co) </a:t>
            </a:r>
            <a:r>
              <a:rPr lang="en-US" sz="3200" b="1" spc="-150" dirty="0"/>
              <a:t>Donor Relations </a:t>
            </a:r>
          </a:p>
          <a:p>
            <a:pPr marL="457200" indent="-457200">
              <a:lnSpc>
                <a:spcPct val="75000"/>
              </a:lnSpc>
              <a:buFont typeface="+mj-lt"/>
              <a:buAutoNum type="arabicPeriod"/>
            </a:pPr>
            <a:r>
              <a:rPr lang="en-US" sz="2400" b="1" spc="-150" dirty="0"/>
              <a:t>(do) </a:t>
            </a:r>
            <a:r>
              <a:rPr lang="en-US" sz="3200" b="1" spc="-150" dirty="0"/>
              <a:t>Estate &amp; Gift Planning </a:t>
            </a:r>
          </a:p>
          <a:p>
            <a:pPr marL="457200" indent="-457200">
              <a:lnSpc>
                <a:spcPct val="75000"/>
              </a:lnSpc>
              <a:buFont typeface="+mj-lt"/>
              <a:buAutoNum type="arabicPeriod"/>
            </a:pPr>
            <a:r>
              <a:rPr lang="en-US" sz="2400" b="1" spc="-150" dirty="0"/>
              <a:t>(co) </a:t>
            </a:r>
            <a:r>
              <a:rPr lang="en-US" sz="3200" b="1" spc="-150" dirty="0"/>
              <a:t>Donor Officer</a:t>
            </a:r>
          </a:p>
          <a:p>
            <a:pPr marL="457200" indent="-457200">
              <a:lnSpc>
                <a:spcPct val="75000"/>
              </a:lnSpc>
              <a:buFont typeface="+mj-lt"/>
              <a:buAutoNum type="arabicPeriod"/>
            </a:pPr>
            <a:r>
              <a:rPr lang="en-US" sz="2400" b="1" spc="-150" dirty="0"/>
              <a:t>(do) </a:t>
            </a:r>
            <a:r>
              <a:rPr lang="en-US" sz="3200" b="1" spc="-150" dirty="0"/>
              <a:t>Donor Guidance</a:t>
            </a:r>
          </a:p>
          <a:p>
            <a:pPr marL="457200" indent="-457200">
              <a:lnSpc>
                <a:spcPct val="75000"/>
              </a:lnSpc>
              <a:buFont typeface="+mj-lt"/>
              <a:buAutoNum type="arabicPeriod"/>
            </a:pPr>
            <a:r>
              <a:rPr lang="en-US" sz="2400" b="1" spc="-150" dirty="0"/>
              <a:t>(do) </a:t>
            </a:r>
            <a:r>
              <a:rPr lang="en-US" sz="3200" b="1" spc="-150" dirty="0"/>
              <a:t>Charitable Planning</a:t>
            </a:r>
          </a:p>
        </p:txBody>
      </p:sp>
      <p:sp>
        <p:nvSpPr>
          <p:cNvPr id="6" name="TextBox 5"/>
          <p:cNvSpPr txBox="1"/>
          <p:nvPr/>
        </p:nvSpPr>
        <p:spPr>
          <a:xfrm>
            <a:off x="4572000" y="753201"/>
            <a:ext cx="4605020" cy="5952399"/>
          </a:xfrm>
          <a:prstGeom prst="rect">
            <a:avLst/>
          </a:prstGeom>
          <a:noFill/>
        </p:spPr>
        <p:txBody>
          <a:bodyPr wrap="square" rtlCol="0">
            <a:spAutoFit/>
          </a:bodyPr>
          <a:lstStyle/>
          <a:p>
            <a:pPr>
              <a:lnSpc>
                <a:spcPct val="80000"/>
              </a:lnSpc>
            </a:pPr>
            <a:r>
              <a:rPr lang="en-US" sz="3200" b="1" dirty="0">
                <a:solidFill>
                  <a:schemeClr val="bg1"/>
                </a:solidFill>
              </a:rPr>
              <a:t>Worst 10 Titles </a:t>
            </a:r>
            <a:r>
              <a:rPr lang="en-US" sz="2000" b="1" dirty="0">
                <a:solidFill>
                  <a:schemeClr val="bg1"/>
                </a:solidFill>
              </a:rPr>
              <a:t>(of 66 tested)</a:t>
            </a:r>
            <a:endParaRPr lang="en-US" sz="1400" b="1" dirty="0">
              <a:solidFill>
                <a:schemeClr val="bg1"/>
              </a:solidFill>
            </a:endParaRPr>
          </a:p>
          <a:p>
            <a:pPr marL="342900" indent="-342900">
              <a:lnSpc>
                <a:spcPct val="80000"/>
              </a:lnSpc>
              <a:buFont typeface="+mj-lt"/>
              <a:buAutoNum type="arabicPeriod"/>
            </a:pPr>
            <a:r>
              <a:rPr lang="en-US" sz="2400" b="1" dirty="0">
                <a:solidFill>
                  <a:schemeClr val="bg1"/>
                </a:solidFill>
              </a:rPr>
              <a:t>(</a:t>
            </a:r>
            <a:r>
              <a:rPr lang="en-US" sz="2400" b="1" spc="-150" dirty="0">
                <a:solidFill>
                  <a:schemeClr val="bg1"/>
                </a:solidFill>
              </a:rPr>
              <a:t>do) </a:t>
            </a:r>
            <a:r>
              <a:rPr lang="en-US" sz="3200" b="1" spc="-150" dirty="0">
                <a:solidFill>
                  <a:schemeClr val="bg1"/>
                </a:solidFill>
              </a:rPr>
              <a:t>Advancement</a:t>
            </a:r>
          </a:p>
          <a:p>
            <a:pPr marL="342900" indent="-342900">
              <a:lnSpc>
                <a:spcPct val="80000"/>
              </a:lnSpc>
              <a:buFont typeface="+mj-lt"/>
              <a:buAutoNum type="arabicPeriod"/>
            </a:pPr>
            <a:r>
              <a:rPr lang="en-US" sz="2400" b="1" spc="-150" dirty="0">
                <a:solidFill>
                  <a:schemeClr val="bg1"/>
                </a:solidFill>
              </a:rPr>
              <a:t>(co) </a:t>
            </a:r>
            <a:r>
              <a:rPr lang="en-US" sz="3200" b="1" spc="-150" dirty="0">
                <a:solidFill>
                  <a:schemeClr val="bg1"/>
                </a:solidFill>
              </a:rPr>
              <a:t>Advancement </a:t>
            </a:r>
          </a:p>
          <a:p>
            <a:pPr marL="342900" indent="-342900">
              <a:lnSpc>
                <a:spcPct val="80000"/>
              </a:lnSpc>
              <a:buFont typeface="+mj-lt"/>
              <a:buAutoNum type="arabicPeriod"/>
            </a:pPr>
            <a:r>
              <a:rPr lang="en-US" sz="2400" b="1" spc="-150" dirty="0">
                <a:solidFill>
                  <a:schemeClr val="bg1"/>
                </a:solidFill>
              </a:rPr>
              <a:t>(co) </a:t>
            </a:r>
            <a:r>
              <a:rPr lang="en-US" sz="3200" b="1" spc="-150" dirty="0">
                <a:solidFill>
                  <a:schemeClr val="bg1"/>
                </a:solidFill>
              </a:rPr>
              <a:t>Business Development </a:t>
            </a:r>
          </a:p>
          <a:p>
            <a:pPr marL="342900" indent="-342900">
              <a:lnSpc>
                <a:spcPct val="80000"/>
              </a:lnSpc>
              <a:buFont typeface="+mj-lt"/>
              <a:buAutoNum type="arabicPeriod"/>
            </a:pPr>
            <a:r>
              <a:rPr lang="en-US" sz="2400" b="1" spc="-150" dirty="0">
                <a:solidFill>
                  <a:schemeClr val="bg1"/>
                </a:solidFill>
              </a:rPr>
              <a:t>(co) </a:t>
            </a:r>
            <a:r>
              <a:rPr lang="en-US" sz="3200" b="1" spc="-150" dirty="0">
                <a:solidFill>
                  <a:schemeClr val="bg1"/>
                </a:solidFill>
              </a:rPr>
              <a:t>Real Estate Gifting </a:t>
            </a:r>
          </a:p>
          <a:p>
            <a:pPr marL="342900" indent="-342900">
              <a:lnSpc>
                <a:spcPct val="80000"/>
              </a:lnSpc>
              <a:buFont typeface="+mj-lt"/>
              <a:buAutoNum type="arabicPeriod"/>
            </a:pPr>
            <a:r>
              <a:rPr lang="en-US" sz="2400" b="1" spc="-150" dirty="0">
                <a:solidFill>
                  <a:schemeClr val="bg1"/>
                </a:solidFill>
              </a:rPr>
              <a:t>(do) </a:t>
            </a:r>
            <a:r>
              <a:rPr lang="en-US" sz="3200" b="1" spc="-150" dirty="0">
                <a:solidFill>
                  <a:schemeClr val="bg1"/>
                </a:solidFill>
              </a:rPr>
              <a:t>Institutional Advancement</a:t>
            </a:r>
          </a:p>
          <a:p>
            <a:pPr marL="342900" indent="-342900">
              <a:lnSpc>
                <a:spcPct val="80000"/>
              </a:lnSpc>
              <a:buFont typeface="+mj-lt"/>
              <a:buAutoNum type="arabicPeriod"/>
            </a:pPr>
            <a:r>
              <a:rPr lang="en-US" sz="2400" b="1" spc="-150" dirty="0">
                <a:solidFill>
                  <a:schemeClr val="bg1"/>
                </a:solidFill>
              </a:rPr>
              <a:t>(co) </a:t>
            </a:r>
            <a:r>
              <a:rPr lang="en-US" sz="3200" b="1" spc="-150" dirty="0">
                <a:solidFill>
                  <a:schemeClr val="bg1"/>
                </a:solidFill>
              </a:rPr>
              <a:t>Institutional Advancement</a:t>
            </a:r>
          </a:p>
          <a:p>
            <a:pPr marL="342900" indent="-342900">
              <a:lnSpc>
                <a:spcPct val="80000"/>
              </a:lnSpc>
              <a:buFont typeface="+mj-lt"/>
              <a:buAutoNum type="arabicPeriod"/>
            </a:pPr>
            <a:r>
              <a:rPr lang="en-US" sz="2400" b="1" spc="-150" dirty="0">
                <a:solidFill>
                  <a:schemeClr val="bg1"/>
                </a:solidFill>
              </a:rPr>
              <a:t>(co) </a:t>
            </a:r>
            <a:r>
              <a:rPr lang="en-US" sz="3200" b="1" spc="-150" dirty="0">
                <a:solidFill>
                  <a:schemeClr val="bg1"/>
                </a:solidFill>
              </a:rPr>
              <a:t>Campaign</a:t>
            </a:r>
          </a:p>
          <a:p>
            <a:pPr marL="342900" indent="-342900">
              <a:lnSpc>
                <a:spcPct val="80000"/>
              </a:lnSpc>
              <a:buFont typeface="+mj-lt"/>
              <a:buAutoNum type="arabicPeriod"/>
            </a:pPr>
            <a:r>
              <a:rPr lang="en-US" sz="2400" b="1" spc="-150" dirty="0">
                <a:solidFill>
                  <a:schemeClr val="bg1"/>
                </a:solidFill>
              </a:rPr>
              <a:t>(do) </a:t>
            </a:r>
            <a:r>
              <a:rPr lang="en-US" sz="3200" b="1" spc="-150" dirty="0">
                <a:solidFill>
                  <a:schemeClr val="bg1"/>
                </a:solidFill>
              </a:rPr>
              <a:t>Development Marketing</a:t>
            </a:r>
          </a:p>
          <a:p>
            <a:pPr marL="342900" indent="-342900">
              <a:lnSpc>
                <a:spcPct val="80000"/>
              </a:lnSpc>
              <a:buFont typeface="+mj-lt"/>
              <a:buAutoNum type="arabicPeriod"/>
            </a:pPr>
            <a:r>
              <a:rPr lang="en-US" sz="2400" b="1" spc="-150" dirty="0">
                <a:solidFill>
                  <a:schemeClr val="bg1"/>
                </a:solidFill>
              </a:rPr>
              <a:t>(co) </a:t>
            </a:r>
            <a:r>
              <a:rPr lang="en-US" sz="3200" b="1" spc="-150" dirty="0">
                <a:solidFill>
                  <a:schemeClr val="bg1"/>
                </a:solidFill>
              </a:rPr>
              <a:t>External Relations</a:t>
            </a:r>
          </a:p>
          <a:p>
            <a:pPr marL="342900" indent="-342900">
              <a:lnSpc>
                <a:spcPct val="80000"/>
              </a:lnSpc>
              <a:buFont typeface="+mj-lt"/>
              <a:buAutoNum type="arabicPeriod"/>
            </a:pPr>
            <a:r>
              <a:rPr lang="en-US" sz="2400" b="1" spc="-150" dirty="0">
                <a:solidFill>
                  <a:schemeClr val="bg1"/>
                </a:solidFill>
              </a:rPr>
              <a:t>(do) </a:t>
            </a:r>
            <a:r>
              <a:rPr lang="en-US" sz="3200" b="1" spc="-150" dirty="0">
                <a:solidFill>
                  <a:schemeClr val="bg1"/>
                </a:solidFill>
              </a:rPr>
              <a:t>Development</a:t>
            </a:r>
          </a:p>
          <a:p>
            <a:pPr>
              <a:lnSpc>
                <a:spcPct val="80000"/>
              </a:lnSpc>
            </a:pPr>
            <a:endParaRPr lang="en-US" sz="2800" b="1" spc="-150" dirty="0">
              <a:solidFill>
                <a:schemeClr val="bg1"/>
              </a:solidFill>
            </a:endParaRPr>
          </a:p>
        </p:txBody>
      </p:sp>
      <p:sp>
        <p:nvSpPr>
          <p:cNvPr id="7" name="Rectangle 6"/>
          <p:cNvSpPr/>
          <p:nvPr/>
        </p:nvSpPr>
        <p:spPr>
          <a:xfrm>
            <a:off x="-15240" y="63988"/>
            <a:ext cx="9108440" cy="698012"/>
          </a:xfrm>
          <a:prstGeom prst="rect">
            <a:avLst/>
          </a:prstGeom>
        </p:spPr>
        <p:txBody>
          <a:bodyPr wrap="square">
            <a:spAutoFit/>
          </a:bodyPr>
          <a:lstStyle/>
          <a:p>
            <a:pPr algn="ctr">
              <a:lnSpc>
                <a:spcPct val="80000"/>
              </a:lnSpc>
            </a:pPr>
            <a:r>
              <a:rPr lang="en-US" sz="4800" b="1" dirty="0"/>
              <a:t>Gift of Stock</a:t>
            </a:r>
          </a:p>
        </p:txBody>
      </p:sp>
    </p:spTree>
    <p:extLst>
      <p:ext uri="{BB962C8B-B14F-4D97-AF65-F5344CB8AC3E}">
        <p14:creationId xmlns:p14="http://schemas.microsoft.com/office/powerpoint/2010/main" val="8640501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21928"/>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How big of a difference?</a:t>
            </a:r>
          </a:p>
          <a:p>
            <a:pPr lvl="0" algn="ctr">
              <a:lnSpc>
                <a:spcPct val="80000"/>
              </a:lnSpc>
            </a:pPr>
            <a:r>
              <a:rPr lang="en-US" sz="5400" b="1" dirty="0">
                <a:solidFill>
                  <a:schemeClr val="bg1"/>
                </a:solidFill>
              </a:rPr>
              <a:t>Gift of Stock</a:t>
            </a:r>
            <a:endParaRPr lang="en-US" sz="2000" b="1" dirty="0">
              <a:solidFill>
                <a:schemeClr val="bg1"/>
              </a:solidFill>
            </a:endParaRPr>
          </a:p>
        </p:txBody>
      </p:sp>
      <p:sp>
        <p:nvSpPr>
          <p:cNvPr id="4" name="Rectangle 3"/>
          <p:cNvSpPr/>
          <p:nvPr/>
        </p:nvSpPr>
        <p:spPr>
          <a:xfrm>
            <a:off x="0" y="1524000"/>
            <a:ext cx="1905000" cy="5135162"/>
          </a:xfrm>
          <a:prstGeom prst="rect">
            <a:avLst/>
          </a:prstGeom>
          <a:noFill/>
        </p:spPr>
        <p:txBody>
          <a:bodyPr wrap="square" lIns="0" rIns="0">
            <a:noAutofit/>
          </a:bodyPr>
          <a:lstStyle/>
          <a:p>
            <a:pPr lvl="0" algn="ctr">
              <a:lnSpc>
                <a:spcPct val="70000"/>
              </a:lnSpc>
            </a:pPr>
            <a:r>
              <a:rPr lang="en-US" sz="3200" b="1" dirty="0"/>
              <a:t>Would Definitely Contact</a:t>
            </a:r>
          </a:p>
          <a:p>
            <a:pPr lvl="0" algn="ctr">
              <a:lnSpc>
                <a:spcPct val="80000"/>
              </a:lnSpc>
            </a:pPr>
            <a:endParaRPr lang="en-US" sz="2000" b="1" dirty="0">
              <a:solidFill>
                <a:schemeClr val="bg1"/>
              </a:solidFill>
            </a:endParaRPr>
          </a:p>
          <a:p>
            <a:pPr lvl="0" algn="ctr">
              <a:lnSpc>
                <a:spcPct val="80000"/>
              </a:lnSpc>
            </a:pPr>
            <a:r>
              <a:rPr lang="en-US" sz="7200" b="1" dirty="0">
                <a:solidFill>
                  <a:srgbClr val="FF0000"/>
                </a:solidFill>
              </a:rPr>
              <a:t>22%</a:t>
            </a:r>
          </a:p>
          <a:p>
            <a:pPr lvl="0" algn="ctr">
              <a:lnSpc>
                <a:spcPct val="80000"/>
              </a:lnSpc>
            </a:pPr>
            <a:endParaRPr lang="en-US" sz="5400" b="1" dirty="0">
              <a:solidFill>
                <a:schemeClr val="bg1"/>
              </a:solidFill>
            </a:endParaRPr>
          </a:p>
          <a:p>
            <a:pPr lvl="0" algn="ctr">
              <a:lnSpc>
                <a:spcPct val="80000"/>
              </a:lnSpc>
            </a:pPr>
            <a:r>
              <a:rPr lang="en-US" sz="7200" b="1" dirty="0">
                <a:solidFill>
                  <a:srgbClr val="C00000"/>
                </a:solidFill>
              </a:rPr>
              <a:t>18%</a:t>
            </a:r>
          </a:p>
          <a:p>
            <a:pPr lvl="0" algn="ctr">
              <a:lnSpc>
                <a:spcPct val="80000"/>
              </a:lnSpc>
            </a:pPr>
            <a:endParaRPr lang="en-US" sz="5400" b="1" dirty="0">
              <a:solidFill>
                <a:schemeClr val="bg1"/>
              </a:solidFill>
            </a:endParaRPr>
          </a:p>
          <a:p>
            <a:pPr lvl="0" algn="ctr">
              <a:lnSpc>
                <a:spcPct val="80000"/>
              </a:lnSpc>
            </a:pPr>
            <a:r>
              <a:rPr lang="en-US" sz="7200" b="1" dirty="0"/>
              <a:t>7%</a:t>
            </a:r>
            <a:endParaRPr lang="en-US" sz="4000" dirty="0"/>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Would Never Contact</a:t>
            </a:r>
          </a:p>
          <a:p>
            <a:pPr lvl="0" algn="ctr">
              <a:lnSpc>
                <a:spcPct val="80000"/>
              </a:lnSpc>
            </a:pPr>
            <a:endParaRPr lang="en-US" sz="2000" b="1" dirty="0">
              <a:solidFill>
                <a:schemeClr val="bg1"/>
              </a:solidFill>
            </a:endParaRPr>
          </a:p>
          <a:p>
            <a:pPr lvl="0" algn="ctr">
              <a:lnSpc>
                <a:spcPct val="80000"/>
              </a:lnSpc>
            </a:pPr>
            <a:r>
              <a:rPr lang="en-US" sz="7200" b="1" dirty="0">
                <a:solidFill>
                  <a:srgbClr val="FF0000"/>
                </a:solidFill>
              </a:rPr>
              <a:t>7%</a:t>
            </a:r>
          </a:p>
          <a:p>
            <a:pPr lvl="0" algn="ctr">
              <a:lnSpc>
                <a:spcPct val="80000"/>
              </a:lnSpc>
            </a:pPr>
            <a:endParaRPr lang="en-US" sz="5400" b="1" dirty="0">
              <a:solidFill>
                <a:schemeClr val="bg1"/>
              </a:solidFill>
            </a:endParaRPr>
          </a:p>
          <a:p>
            <a:pPr lvl="0" algn="ctr">
              <a:lnSpc>
                <a:spcPct val="80000"/>
              </a:lnSpc>
            </a:pPr>
            <a:r>
              <a:rPr lang="en-US" sz="7200" b="1" dirty="0">
                <a:solidFill>
                  <a:srgbClr val="C00000"/>
                </a:solidFill>
              </a:rPr>
              <a:t>7%</a:t>
            </a:r>
          </a:p>
          <a:p>
            <a:pPr lvl="0" algn="ctr">
              <a:lnSpc>
                <a:spcPct val="80000"/>
              </a:lnSpc>
            </a:pPr>
            <a:endParaRPr lang="en-US" sz="5400" b="1" dirty="0">
              <a:solidFill>
                <a:schemeClr val="bg1"/>
              </a:solidFill>
            </a:endParaRPr>
          </a:p>
          <a:p>
            <a:pPr lvl="0" algn="ctr">
              <a:lnSpc>
                <a:spcPct val="80000"/>
              </a:lnSpc>
            </a:pPr>
            <a:r>
              <a:rPr lang="en-US" sz="7200" b="1" dirty="0"/>
              <a:t>25%</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800" i="1" dirty="0"/>
              <a:t>2014-2015 Survey, 2,151 Responses</a:t>
            </a:r>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905000" y="2286000"/>
            <a:ext cx="5257800" cy="4508927"/>
          </a:xfrm>
          <a:prstGeom prst="rect">
            <a:avLst/>
          </a:prstGeom>
        </p:spPr>
        <p:txBody>
          <a:bodyPr wrap="square">
            <a:spAutoFit/>
          </a:bodyPr>
          <a:lstStyle/>
          <a:p>
            <a:pPr lvl="0" algn="ctr">
              <a:lnSpc>
                <a:spcPct val="70000"/>
              </a:lnSpc>
            </a:pPr>
            <a:endParaRPr lang="en-US" sz="1200" dirty="0"/>
          </a:p>
          <a:p>
            <a:pPr lvl="0" algn="ctr">
              <a:lnSpc>
                <a:spcPct val="70000"/>
              </a:lnSpc>
            </a:pPr>
            <a:endParaRPr lang="en-US" sz="1200" dirty="0"/>
          </a:p>
          <a:p>
            <a:pPr lvl="0" algn="ctr">
              <a:lnSpc>
                <a:spcPct val="70000"/>
              </a:lnSpc>
            </a:pPr>
            <a:endParaRPr lang="en-US" sz="2400" dirty="0"/>
          </a:p>
          <a:p>
            <a:pPr algn="ctr">
              <a:lnSpc>
                <a:spcPct val="70000"/>
              </a:lnSpc>
            </a:pPr>
            <a:r>
              <a:rPr lang="en-US" sz="4400" b="1" dirty="0">
                <a:solidFill>
                  <a:srgbClr val="FF0000"/>
                </a:solidFill>
              </a:rPr>
              <a:t>Director of </a:t>
            </a:r>
          </a:p>
          <a:p>
            <a:pPr algn="ctr">
              <a:lnSpc>
                <a:spcPct val="70000"/>
              </a:lnSpc>
            </a:pPr>
            <a:r>
              <a:rPr lang="en-US" sz="4400" b="1" dirty="0">
                <a:solidFill>
                  <a:srgbClr val="FF0000"/>
                </a:solidFill>
              </a:rPr>
              <a:t>Donor Advising</a:t>
            </a:r>
            <a:endParaRPr lang="en-US" sz="5400" b="1" dirty="0">
              <a:solidFill>
                <a:srgbClr val="FF0000"/>
              </a:solidFill>
            </a:endParaRPr>
          </a:p>
          <a:p>
            <a:pPr algn="ctr">
              <a:lnSpc>
                <a:spcPct val="70000"/>
              </a:lnSpc>
            </a:pPr>
            <a:endParaRPr lang="en-US" sz="5400" b="1" dirty="0">
              <a:solidFill>
                <a:srgbClr val="FF0000"/>
              </a:solidFill>
            </a:endParaRPr>
          </a:p>
          <a:p>
            <a:pPr algn="ctr">
              <a:lnSpc>
                <a:spcPct val="70000"/>
              </a:lnSpc>
            </a:pPr>
            <a:r>
              <a:rPr lang="en-US" sz="4400" b="1" dirty="0">
                <a:solidFill>
                  <a:srgbClr val="C00000"/>
                </a:solidFill>
              </a:rPr>
              <a:t>Chief Donor </a:t>
            </a:r>
          </a:p>
          <a:p>
            <a:pPr algn="ctr">
              <a:lnSpc>
                <a:spcPct val="70000"/>
              </a:lnSpc>
            </a:pPr>
            <a:r>
              <a:rPr lang="en-US" sz="4400" b="1" dirty="0">
                <a:solidFill>
                  <a:srgbClr val="C00000"/>
                </a:solidFill>
              </a:rPr>
              <a:t>Relations Officer</a:t>
            </a:r>
            <a:endParaRPr lang="en-US" sz="5400" dirty="0">
              <a:solidFill>
                <a:srgbClr val="C00000"/>
              </a:solidFill>
            </a:endParaRPr>
          </a:p>
          <a:p>
            <a:pPr algn="ctr">
              <a:lnSpc>
                <a:spcPct val="70000"/>
              </a:lnSpc>
            </a:pPr>
            <a:endParaRPr lang="en-US" sz="4400" dirty="0"/>
          </a:p>
          <a:p>
            <a:pPr algn="ctr">
              <a:lnSpc>
                <a:spcPct val="70000"/>
              </a:lnSpc>
            </a:pPr>
            <a:r>
              <a:rPr lang="en-US" sz="4400" b="1" dirty="0"/>
              <a:t>Director of Advancement</a:t>
            </a:r>
            <a:endParaRPr lang="en-US" sz="4400" dirty="0"/>
          </a:p>
        </p:txBody>
      </p:sp>
    </p:spTree>
    <p:extLst>
      <p:ext uri="{BB962C8B-B14F-4D97-AF65-F5344CB8AC3E}">
        <p14:creationId xmlns:p14="http://schemas.microsoft.com/office/powerpoint/2010/main" val="4168880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0823"/>
          <a:stretch/>
        </p:blipFill>
        <p:spPr>
          <a:xfrm>
            <a:off x="-15241" y="2689"/>
            <a:ext cx="9159241" cy="6855311"/>
          </a:xfrm>
          <a:prstGeom prst="rect">
            <a:avLst/>
          </a:prstGeom>
        </p:spPr>
      </p:pic>
      <p:sp>
        <p:nvSpPr>
          <p:cNvPr id="7" name="Rectangle 6"/>
          <p:cNvSpPr/>
          <p:nvPr/>
        </p:nvSpPr>
        <p:spPr>
          <a:xfrm>
            <a:off x="-15240" y="2689"/>
            <a:ext cx="9108440" cy="3046988"/>
          </a:xfrm>
          <a:prstGeom prst="rect">
            <a:avLst/>
          </a:prstGeom>
        </p:spPr>
        <p:txBody>
          <a:bodyPr wrap="square">
            <a:spAutoFit/>
          </a:bodyPr>
          <a:lstStyle/>
          <a:p>
            <a:pPr algn="ctr">
              <a:lnSpc>
                <a:spcPct val="80000"/>
              </a:lnSpc>
            </a:pPr>
            <a:r>
              <a:rPr lang="en-US" sz="4000" b="1" spc="-150" dirty="0">
                <a:solidFill>
                  <a:schemeClr val="bg1"/>
                </a:solidFill>
              </a:rPr>
              <a:t>Suppose you own some real estate and you are thinking about giving part of it to a charity, but you want to do it in the right way.  </a:t>
            </a:r>
          </a:p>
          <a:p>
            <a:pPr algn="ctr">
              <a:lnSpc>
                <a:spcPct val="80000"/>
              </a:lnSpc>
            </a:pPr>
            <a:endParaRPr lang="en-US" sz="4000" b="1" spc="-150" dirty="0">
              <a:solidFill>
                <a:schemeClr val="bg1"/>
              </a:solidFill>
            </a:endParaRPr>
          </a:p>
          <a:p>
            <a:pPr algn="ctr">
              <a:lnSpc>
                <a:spcPct val="80000"/>
              </a:lnSpc>
            </a:pPr>
            <a:r>
              <a:rPr lang="en-US" sz="4000" b="1" spc="-150" dirty="0">
                <a:solidFill>
                  <a:schemeClr val="bg1"/>
                </a:solidFill>
              </a:rPr>
              <a:t>Who at the charity are you more likely to contact?</a:t>
            </a:r>
          </a:p>
        </p:txBody>
      </p:sp>
    </p:spTree>
    <p:extLst>
      <p:ext uri="{BB962C8B-B14F-4D97-AF65-F5344CB8AC3E}">
        <p14:creationId xmlns:p14="http://schemas.microsoft.com/office/powerpoint/2010/main" val="14599586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38980" y="1066800"/>
            <a:ext cx="4605020" cy="5791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066800"/>
            <a:ext cx="4538980" cy="57912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3340" y="1140306"/>
            <a:ext cx="4549140" cy="5793894"/>
          </a:xfrm>
          <a:prstGeom prst="rect">
            <a:avLst/>
          </a:prstGeom>
        </p:spPr>
        <p:txBody>
          <a:bodyPr wrap="square">
            <a:spAutoFit/>
          </a:bodyPr>
          <a:lstStyle/>
          <a:p>
            <a:pPr>
              <a:lnSpc>
                <a:spcPct val="75000"/>
              </a:lnSpc>
            </a:pPr>
            <a:r>
              <a:rPr lang="en-US" sz="3200" b="1" dirty="0"/>
              <a:t>Best 10 Titles </a:t>
            </a:r>
            <a:r>
              <a:rPr lang="en-US" sz="2400" b="1" dirty="0"/>
              <a:t>(of 68 tested)</a:t>
            </a:r>
            <a:endParaRPr lang="en-US" sz="1400" b="1" dirty="0"/>
          </a:p>
          <a:p>
            <a:pPr>
              <a:lnSpc>
                <a:spcPct val="75000"/>
              </a:lnSpc>
            </a:pPr>
            <a:endParaRPr lang="en-US" sz="1400" dirty="0"/>
          </a:p>
          <a:p>
            <a:pPr marL="457200" indent="-457200">
              <a:lnSpc>
                <a:spcPct val="75000"/>
              </a:lnSpc>
              <a:buFont typeface="+mj-lt"/>
              <a:buAutoNum type="arabicPeriod"/>
            </a:pPr>
            <a:r>
              <a:rPr lang="en-US" sz="2400" b="1" spc="-150" dirty="0"/>
              <a:t>(co) </a:t>
            </a:r>
            <a:r>
              <a:rPr lang="en-US" sz="3200" b="1" spc="-150" dirty="0"/>
              <a:t>Real Estate Gifting</a:t>
            </a:r>
          </a:p>
          <a:p>
            <a:pPr marL="457200" indent="-457200">
              <a:lnSpc>
                <a:spcPct val="75000"/>
              </a:lnSpc>
              <a:buFont typeface="+mj-lt"/>
              <a:buAutoNum type="arabicPeriod"/>
            </a:pPr>
            <a:r>
              <a:rPr lang="en-US" sz="2400" b="1" spc="-150" dirty="0"/>
              <a:t>(co) </a:t>
            </a:r>
            <a:r>
              <a:rPr lang="en-US" sz="3200" b="1" spc="-150" dirty="0"/>
              <a:t>Gift Planner </a:t>
            </a:r>
            <a:endParaRPr lang="en-US" b="1" spc="-150" dirty="0"/>
          </a:p>
          <a:p>
            <a:pPr marL="457200" indent="-457200">
              <a:lnSpc>
                <a:spcPct val="75000"/>
              </a:lnSpc>
              <a:buFont typeface="+mj-lt"/>
              <a:buAutoNum type="arabicPeriod"/>
            </a:pPr>
            <a:r>
              <a:rPr lang="en-US" sz="2400" b="1" spc="-150" dirty="0"/>
              <a:t>(do) </a:t>
            </a:r>
            <a:r>
              <a:rPr lang="en-US" sz="3200" b="1" spc="-150" dirty="0"/>
              <a:t>Estate &amp; Gift Planning</a:t>
            </a:r>
            <a:endParaRPr lang="en-US" sz="2400" b="1" spc="-150" dirty="0"/>
          </a:p>
          <a:p>
            <a:pPr marL="457200" indent="-457200">
              <a:lnSpc>
                <a:spcPct val="75000"/>
              </a:lnSpc>
              <a:buFont typeface="+mj-lt"/>
              <a:buAutoNum type="arabicPeriod"/>
            </a:pPr>
            <a:r>
              <a:rPr lang="en-US" sz="2400" b="1" spc="-150" dirty="0"/>
              <a:t>(do) </a:t>
            </a:r>
            <a:r>
              <a:rPr lang="en-US" sz="3200" b="1" spc="-150" dirty="0"/>
              <a:t>Planned Giving &amp; Estate Administration</a:t>
            </a:r>
          </a:p>
          <a:p>
            <a:pPr marL="457200" indent="-457200">
              <a:lnSpc>
                <a:spcPct val="75000"/>
              </a:lnSpc>
              <a:buFont typeface="+mj-lt"/>
              <a:buAutoNum type="arabicPeriod"/>
            </a:pPr>
            <a:r>
              <a:rPr lang="en-US" sz="2400" b="1" spc="-150" dirty="0"/>
              <a:t>(do) </a:t>
            </a:r>
            <a:r>
              <a:rPr lang="en-US" sz="3200" b="1" spc="-150" dirty="0"/>
              <a:t>Trusts, Estates &amp; Gift Planning</a:t>
            </a:r>
            <a:endParaRPr lang="en-US" sz="2400" b="1" spc="-150" dirty="0"/>
          </a:p>
          <a:p>
            <a:pPr marL="457200" indent="-457200">
              <a:lnSpc>
                <a:spcPct val="75000"/>
              </a:lnSpc>
              <a:buFont typeface="+mj-lt"/>
              <a:buAutoNum type="arabicPeriod"/>
            </a:pPr>
            <a:r>
              <a:rPr lang="en-US" sz="2400" b="1" spc="-150" dirty="0"/>
              <a:t>(do) </a:t>
            </a:r>
            <a:r>
              <a:rPr lang="en-US" sz="3200" b="1" spc="-150" dirty="0"/>
              <a:t>Charitable Estate Planning</a:t>
            </a:r>
          </a:p>
          <a:p>
            <a:pPr marL="457200" indent="-457200">
              <a:lnSpc>
                <a:spcPct val="75000"/>
              </a:lnSpc>
              <a:buFont typeface="+mj-lt"/>
              <a:buAutoNum type="arabicPeriod"/>
            </a:pPr>
            <a:r>
              <a:rPr lang="en-US" sz="2400" b="1" spc="-150" dirty="0"/>
              <a:t>(co) </a:t>
            </a:r>
            <a:r>
              <a:rPr lang="en-US" sz="3200" b="1" spc="-150" dirty="0"/>
              <a:t>Donor</a:t>
            </a:r>
          </a:p>
          <a:p>
            <a:pPr marL="457200" indent="-457200">
              <a:lnSpc>
                <a:spcPct val="75000"/>
              </a:lnSpc>
              <a:buFont typeface="+mj-lt"/>
              <a:buAutoNum type="arabicPeriod"/>
            </a:pPr>
            <a:r>
              <a:rPr lang="en-US" sz="2400" b="1" spc="-150" dirty="0"/>
              <a:t>(do) </a:t>
            </a:r>
            <a:r>
              <a:rPr lang="en-US" sz="3200" b="1" spc="-150" dirty="0"/>
              <a:t>Trusts &amp; Estates</a:t>
            </a:r>
            <a:endParaRPr lang="en-US" sz="2400" b="1" spc="-150" dirty="0"/>
          </a:p>
          <a:p>
            <a:pPr marL="457200" indent="-457200">
              <a:lnSpc>
                <a:spcPct val="75000"/>
              </a:lnSpc>
              <a:buFont typeface="+mj-lt"/>
              <a:buAutoNum type="arabicPeriod"/>
            </a:pPr>
            <a:r>
              <a:rPr lang="en-US" sz="2400" b="1" spc="-150" dirty="0"/>
              <a:t>(do) </a:t>
            </a:r>
            <a:r>
              <a:rPr lang="en-US" sz="3200" b="1" spc="-150" dirty="0"/>
              <a:t>Charitable Estate Planning</a:t>
            </a:r>
          </a:p>
          <a:p>
            <a:pPr marL="457200" indent="-457200">
              <a:lnSpc>
                <a:spcPct val="75000"/>
              </a:lnSpc>
              <a:buFont typeface="+mj-lt"/>
              <a:buAutoNum type="arabicPeriod"/>
            </a:pPr>
            <a:r>
              <a:rPr lang="en-US" sz="2400" b="1" spc="-150" dirty="0"/>
              <a:t>(co) </a:t>
            </a:r>
            <a:r>
              <a:rPr lang="en-US" sz="3200" b="1" spc="-150" dirty="0"/>
              <a:t>Donor Relations</a:t>
            </a:r>
          </a:p>
        </p:txBody>
      </p:sp>
      <p:sp>
        <p:nvSpPr>
          <p:cNvPr id="6" name="TextBox 5"/>
          <p:cNvSpPr txBox="1"/>
          <p:nvPr/>
        </p:nvSpPr>
        <p:spPr>
          <a:xfrm>
            <a:off x="4538980" y="1066800"/>
            <a:ext cx="4605020" cy="5424562"/>
          </a:xfrm>
          <a:prstGeom prst="rect">
            <a:avLst/>
          </a:prstGeom>
          <a:noFill/>
        </p:spPr>
        <p:txBody>
          <a:bodyPr wrap="square" rtlCol="0">
            <a:spAutoFit/>
          </a:bodyPr>
          <a:lstStyle/>
          <a:p>
            <a:pPr>
              <a:lnSpc>
                <a:spcPct val="75000"/>
              </a:lnSpc>
            </a:pPr>
            <a:r>
              <a:rPr lang="en-US" sz="3200" b="1" dirty="0">
                <a:solidFill>
                  <a:schemeClr val="bg1"/>
                </a:solidFill>
              </a:rPr>
              <a:t>Worst 10 Titles </a:t>
            </a:r>
            <a:r>
              <a:rPr lang="en-US" sz="2400" b="1" dirty="0">
                <a:solidFill>
                  <a:schemeClr val="bg1"/>
                </a:solidFill>
              </a:rPr>
              <a:t>(of 68 tested)</a:t>
            </a:r>
            <a:endParaRPr lang="en-US" sz="1100" b="1" dirty="0">
              <a:solidFill>
                <a:schemeClr val="bg1"/>
              </a:solidFill>
            </a:endParaRPr>
          </a:p>
          <a:p>
            <a:pPr>
              <a:lnSpc>
                <a:spcPct val="75000"/>
              </a:lnSpc>
            </a:pPr>
            <a:endParaRPr lang="en-US" sz="1400" dirty="0">
              <a:solidFill>
                <a:schemeClr val="bg1"/>
              </a:solidFill>
            </a:endParaRP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Advancement	</a:t>
            </a:r>
            <a:endParaRPr lang="en-US" sz="2400" b="1" spc="-150" dirty="0">
              <a:solidFill>
                <a:schemeClr val="bg1"/>
              </a:solidFill>
            </a:endParaRP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Development &amp; Marketing</a:t>
            </a:r>
            <a:endParaRPr lang="en-US" sz="2400" b="1" spc="-150" dirty="0">
              <a:solidFill>
                <a:schemeClr val="bg1"/>
              </a:solidFill>
            </a:endParaRP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Advancement </a:t>
            </a: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Institutional Advancement</a:t>
            </a:r>
            <a:endParaRPr lang="en-US" sz="2400" b="1" spc="-150" dirty="0">
              <a:solidFill>
                <a:schemeClr val="bg1"/>
              </a:solidFill>
            </a:endParaRP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Development	</a:t>
            </a:r>
            <a:endParaRPr lang="en-US" sz="2400" b="1" spc="-150" dirty="0">
              <a:solidFill>
                <a:schemeClr val="bg1"/>
              </a:solidFill>
            </a:endParaRP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Advancement Development</a:t>
            </a: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Business Development</a:t>
            </a: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Executive </a:t>
            </a:r>
            <a:r>
              <a:rPr lang="en-US" sz="2400" b="1" spc="-150" dirty="0">
                <a:solidFill>
                  <a:schemeClr val="bg1"/>
                </a:solidFill>
              </a:rPr>
              <a:t>	</a:t>
            </a: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External Relations</a:t>
            </a:r>
            <a:endParaRPr lang="en-US" sz="2400" b="1" spc="-150" dirty="0">
              <a:solidFill>
                <a:schemeClr val="bg1"/>
              </a:solidFill>
            </a:endParaRP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Donor Ombudsman</a:t>
            </a:r>
          </a:p>
        </p:txBody>
      </p:sp>
      <p:sp>
        <p:nvSpPr>
          <p:cNvPr id="9" name="Rectangle 8"/>
          <p:cNvSpPr/>
          <p:nvPr/>
        </p:nvSpPr>
        <p:spPr>
          <a:xfrm>
            <a:off x="-15240" y="140188"/>
            <a:ext cx="9108440" cy="698012"/>
          </a:xfrm>
          <a:prstGeom prst="rect">
            <a:avLst/>
          </a:prstGeom>
        </p:spPr>
        <p:txBody>
          <a:bodyPr wrap="square">
            <a:spAutoFit/>
          </a:bodyPr>
          <a:lstStyle/>
          <a:p>
            <a:pPr algn="ctr">
              <a:lnSpc>
                <a:spcPct val="80000"/>
              </a:lnSpc>
            </a:pPr>
            <a:r>
              <a:rPr lang="en-US" sz="4800" b="1" dirty="0"/>
              <a:t>Gift of Real Estate</a:t>
            </a:r>
          </a:p>
        </p:txBody>
      </p:sp>
    </p:spTree>
    <p:extLst>
      <p:ext uri="{BB962C8B-B14F-4D97-AF65-F5344CB8AC3E}">
        <p14:creationId xmlns:p14="http://schemas.microsoft.com/office/powerpoint/2010/main" val="330335427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1862" y="2689"/>
            <a:ext cx="5192138" cy="6855311"/>
          </a:xfrm>
          <a:prstGeom prst="rect">
            <a:avLst/>
          </a:prstGeom>
        </p:spPr>
      </p:pic>
      <p:sp>
        <p:nvSpPr>
          <p:cNvPr id="7" name="Rectangle 6"/>
          <p:cNvSpPr/>
          <p:nvPr/>
        </p:nvSpPr>
        <p:spPr>
          <a:xfrm>
            <a:off x="-15240" y="2689"/>
            <a:ext cx="4206240" cy="6001643"/>
          </a:xfrm>
          <a:prstGeom prst="rect">
            <a:avLst/>
          </a:prstGeom>
        </p:spPr>
        <p:txBody>
          <a:bodyPr wrap="square">
            <a:spAutoFit/>
          </a:bodyPr>
          <a:lstStyle/>
          <a:p>
            <a:pPr algn="ctr">
              <a:lnSpc>
                <a:spcPct val="80000"/>
              </a:lnSpc>
            </a:pPr>
            <a:r>
              <a:rPr lang="en-US" sz="4000" b="1" spc="-150" dirty="0"/>
              <a:t>You read in a newspaper article about a plan where you can receive a tax deduction and make a gift that pays you income for life.</a:t>
            </a:r>
          </a:p>
          <a:p>
            <a:pPr algn="ctr">
              <a:lnSpc>
                <a:spcPct val="80000"/>
              </a:lnSpc>
            </a:pPr>
            <a:r>
              <a:rPr lang="en-US" sz="4000" b="1" spc="-150" dirty="0"/>
              <a:t>  </a:t>
            </a:r>
          </a:p>
          <a:p>
            <a:pPr algn="ctr">
              <a:lnSpc>
                <a:spcPct val="80000"/>
              </a:lnSpc>
            </a:pPr>
            <a:r>
              <a:rPr lang="en-US" sz="4000" b="1" spc="-150" dirty="0"/>
              <a:t>Who at the charity are you more likely to contact to ask about this?</a:t>
            </a:r>
          </a:p>
        </p:txBody>
      </p:sp>
    </p:spTree>
    <p:extLst>
      <p:ext uri="{BB962C8B-B14F-4D97-AF65-F5344CB8AC3E}">
        <p14:creationId xmlns:p14="http://schemas.microsoft.com/office/powerpoint/2010/main" val="259640096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38980" y="838201"/>
            <a:ext cx="4605020" cy="6019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838201"/>
            <a:ext cx="4538980" cy="60198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838200"/>
            <a:ext cx="4549140" cy="6518708"/>
          </a:xfrm>
          <a:prstGeom prst="rect">
            <a:avLst/>
          </a:prstGeom>
        </p:spPr>
        <p:txBody>
          <a:bodyPr wrap="square">
            <a:spAutoFit/>
          </a:bodyPr>
          <a:lstStyle/>
          <a:p>
            <a:pPr>
              <a:lnSpc>
                <a:spcPct val="80000"/>
              </a:lnSpc>
            </a:pPr>
            <a:r>
              <a:rPr lang="en-US" sz="3200" b="1" dirty="0"/>
              <a:t>Best 10 Titles </a:t>
            </a:r>
            <a:r>
              <a:rPr lang="en-US" sz="2400" b="1" dirty="0"/>
              <a:t>(of 71 tested)</a:t>
            </a:r>
            <a:endParaRPr lang="en-US" sz="1100" b="1" dirty="0"/>
          </a:p>
          <a:p>
            <a:pPr>
              <a:lnSpc>
                <a:spcPct val="80000"/>
              </a:lnSpc>
            </a:pPr>
            <a:endParaRPr lang="en-US" sz="1400" dirty="0"/>
          </a:p>
          <a:p>
            <a:pPr marL="457200" indent="-457200">
              <a:lnSpc>
                <a:spcPct val="80000"/>
              </a:lnSpc>
              <a:buFont typeface="+mj-lt"/>
              <a:buAutoNum type="arabicPeriod"/>
            </a:pPr>
            <a:r>
              <a:rPr lang="en-US" sz="2400" b="1" spc="-150" dirty="0"/>
              <a:t>(co) </a:t>
            </a:r>
            <a:r>
              <a:rPr lang="en-US" sz="3200" b="1" spc="-150" dirty="0"/>
              <a:t>Financial Advisor for Donors</a:t>
            </a:r>
          </a:p>
          <a:p>
            <a:pPr marL="457200" indent="-457200">
              <a:lnSpc>
                <a:spcPct val="80000"/>
              </a:lnSpc>
              <a:buFont typeface="+mj-lt"/>
              <a:buAutoNum type="arabicPeriod"/>
            </a:pPr>
            <a:r>
              <a:rPr lang="en-US" sz="2400" b="1" spc="-150" dirty="0"/>
              <a:t>(do) </a:t>
            </a:r>
            <a:r>
              <a:rPr lang="en-US" sz="3200" b="1" spc="-150" dirty="0"/>
              <a:t>Planned Giving &amp; Finance</a:t>
            </a:r>
            <a:endParaRPr lang="en-US" sz="2400" b="1" spc="-150" dirty="0"/>
          </a:p>
          <a:p>
            <a:pPr marL="457200" indent="-457200">
              <a:lnSpc>
                <a:spcPct val="80000"/>
              </a:lnSpc>
              <a:buFont typeface="+mj-lt"/>
              <a:buAutoNum type="arabicPeriod"/>
            </a:pPr>
            <a:r>
              <a:rPr lang="en-US" sz="2400" b="1" spc="-150" dirty="0"/>
              <a:t>(do) </a:t>
            </a:r>
            <a:r>
              <a:rPr lang="en-US" sz="3200" b="1" spc="-150" dirty="0"/>
              <a:t>Donor Advising</a:t>
            </a:r>
            <a:endParaRPr lang="en-US" sz="2400" b="1" spc="-150" dirty="0"/>
          </a:p>
          <a:p>
            <a:pPr marL="457200" indent="-457200">
              <a:lnSpc>
                <a:spcPct val="80000"/>
              </a:lnSpc>
              <a:buFont typeface="+mj-lt"/>
              <a:buAutoNum type="arabicPeriod"/>
            </a:pPr>
            <a:r>
              <a:rPr lang="en-US" sz="2400" b="1" spc="-150" dirty="0"/>
              <a:t>(do) </a:t>
            </a:r>
            <a:r>
              <a:rPr lang="en-US" sz="3200" b="1" spc="-150" dirty="0"/>
              <a:t>Planned Giving</a:t>
            </a:r>
          </a:p>
          <a:p>
            <a:pPr marL="457200" indent="-457200">
              <a:lnSpc>
                <a:spcPct val="80000"/>
              </a:lnSpc>
              <a:buFont typeface="+mj-lt"/>
              <a:buAutoNum type="arabicPeriod"/>
            </a:pPr>
            <a:r>
              <a:rPr lang="en-US" sz="2400" b="1" spc="-150" dirty="0"/>
              <a:t>(do) </a:t>
            </a:r>
            <a:r>
              <a:rPr lang="en-US" sz="3200" b="1" spc="-150" dirty="0"/>
              <a:t>Trusts, Estates &amp; Gift Planning</a:t>
            </a:r>
          </a:p>
          <a:p>
            <a:pPr marL="457200" indent="-457200">
              <a:lnSpc>
                <a:spcPct val="80000"/>
              </a:lnSpc>
              <a:buFont typeface="+mj-lt"/>
              <a:buAutoNum type="arabicPeriod"/>
            </a:pPr>
            <a:r>
              <a:rPr lang="en-US" sz="2400" b="1" spc="-150" dirty="0"/>
              <a:t>(do) </a:t>
            </a:r>
            <a:r>
              <a:rPr lang="en-US" sz="3200" b="1" spc="-150" dirty="0"/>
              <a:t>Advancement &amp; Planned Giving </a:t>
            </a:r>
          </a:p>
          <a:p>
            <a:pPr marL="457200" indent="-457200">
              <a:lnSpc>
                <a:spcPct val="80000"/>
              </a:lnSpc>
              <a:buFont typeface="+mj-lt"/>
              <a:buAutoNum type="arabicPeriod"/>
            </a:pPr>
            <a:r>
              <a:rPr lang="en-US" sz="2400" b="1" spc="-150" dirty="0"/>
              <a:t>(do) </a:t>
            </a:r>
            <a:r>
              <a:rPr lang="en-US" sz="3200" b="1" spc="-150" dirty="0"/>
              <a:t>Planned Gifts &amp; Grants </a:t>
            </a:r>
            <a:endParaRPr lang="en-US" sz="2400" b="1" spc="-150" dirty="0"/>
          </a:p>
          <a:p>
            <a:pPr marL="457200" indent="-457200">
              <a:lnSpc>
                <a:spcPct val="80000"/>
              </a:lnSpc>
              <a:buFont typeface="+mj-lt"/>
              <a:buAutoNum type="arabicPeriod"/>
            </a:pPr>
            <a:r>
              <a:rPr lang="en-US" sz="2400" b="1" spc="-150" dirty="0"/>
              <a:t>(co) </a:t>
            </a:r>
            <a:r>
              <a:rPr lang="en-US" sz="3200" b="1" spc="-150" dirty="0"/>
              <a:t>Gift Planning </a:t>
            </a:r>
          </a:p>
          <a:p>
            <a:pPr marL="457200" indent="-457200">
              <a:lnSpc>
                <a:spcPct val="80000"/>
              </a:lnSpc>
              <a:buFont typeface="+mj-lt"/>
              <a:buAutoNum type="arabicPeriod"/>
            </a:pPr>
            <a:r>
              <a:rPr lang="en-US" sz="2400" b="1" spc="-150" dirty="0"/>
              <a:t>(co) </a:t>
            </a:r>
            <a:r>
              <a:rPr lang="en-US" sz="3200" b="1" spc="-150" dirty="0"/>
              <a:t>Individual Giving</a:t>
            </a:r>
          </a:p>
          <a:p>
            <a:pPr marL="457200" indent="-457200">
              <a:lnSpc>
                <a:spcPct val="80000"/>
              </a:lnSpc>
              <a:buFont typeface="+mj-lt"/>
              <a:buAutoNum type="arabicPeriod"/>
            </a:pPr>
            <a:r>
              <a:rPr lang="en-US" sz="2400" b="1" spc="-150" dirty="0"/>
              <a:t>(co) </a:t>
            </a:r>
            <a:r>
              <a:rPr lang="en-US" sz="3200" b="1" spc="-150" dirty="0"/>
              <a:t>Donations Consultant</a:t>
            </a:r>
          </a:p>
          <a:p>
            <a:pPr marL="457200" indent="-457200">
              <a:lnSpc>
                <a:spcPct val="80000"/>
              </a:lnSpc>
              <a:buFont typeface="+mj-lt"/>
              <a:buAutoNum type="arabicPeriod"/>
            </a:pPr>
            <a:endParaRPr lang="en-US" sz="2800" b="1" spc="-150" dirty="0"/>
          </a:p>
        </p:txBody>
      </p:sp>
      <p:sp>
        <p:nvSpPr>
          <p:cNvPr id="6" name="TextBox 5"/>
          <p:cNvSpPr txBox="1"/>
          <p:nvPr/>
        </p:nvSpPr>
        <p:spPr>
          <a:xfrm>
            <a:off x="4538980" y="823448"/>
            <a:ext cx="4681220" cy="4844403"/>
          </a:xfrm>
          <a:prstGeom prst="rect">
            <a:avLst/>
          </a:prstGeom>
          <a:noFill/>
        </p:spPr>
        <p:txBody>
          <a:bodyPr wrap="square" rtlCol="0">
            <a:spAutoFit/>
          </a:bodyPr>
          <a:lstStyle/>
          <a:p>
            <a:pPr>
              <a:lnSpc>
                <a:spcPct val="80000"/>
              </a:lnSpc>
            </a:pPr>
            <a:r>
              <a:rPr lang="en-US" sz="3200" b="1" dirty="0">
                <a:solidFill>
                  <a:schemeClr val="bg1"/>
                </a:solidFill>
              </a:rPr>
              <a:t>Worst 10 Titles </a:t>
            </a:r>
            <a:r>
              <a:rPr lang="en-US" sz="2400" b="1" dirty="0">
                <a:solidFill>
                  <a:schemeClr val="bg1"/>
                </a:solidFill>
              </a:rPr>
              <a:t>(of 71 tested)</a:t>
            </a:r>
            <a:endParaRPr lang="en-US" sz="1200" b="1" dirty="0">
              <a:solidFill>
                <a:schemeClr val="bg1"/>
              </a:solidFill>
            </a:endParaRPr>
          </a:p>
          <a:p>
            <a:pPr>
              <a:lnSpc>
                <a:spcPct val="80000"/>
              </a:lnSpc>
            </a:pPr>
            <a:endParaRPr lang="en-US" sz="1400" b="1" dirty="0">
              <a:solidFill>
                <a:schemeClr val="bg1"/>
              </a:solidFill>
            </a:endParaRPr>
          </a:p>
          <a:p>
            <a:pPr marL="342900" indent="-342900">
              <a:lnSpc>
                <a:spcPct val="80000"/>
              </a:lnSpc>
              <a:buFont typeface="+mj-lt"/>
              <a:buAutoNum type="arabicPeriod"/>
            </a:pPr>
            <a:r>
              <a:rPr lang="en-US" sz="2400" b="1" spc="-150" dirty="0">
                <a:solidFill>
                  <a:schemeClr val="bg1"/>
                </a:solidFill>
              </a:rPr>
              <a:t>(co) </a:t>
            </a:r>
            <a:r>
              <a:rPr lang="en-US" sz="3200" b="1" spc="-150" dirty="0">
                <a:solidFill>
                  <a:schemeClr val="bg1"/>
                </a:solidFill>
              </a:rPr>
              <a:t>Campaign </a:t>
            </a:r>
            <a:endParaRPr lang="en-US" sz="2400" b="1" spc="-150" dirty="0">
              <a:solidFill>
                <a:schemeClr val="bg1"/>
              </a:solidFill>
            </a:endParaRP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Advancement Development </a:t>
            </a:r>
          </a:p>
          <a:p>
            <a:pPr marL="342900" indent="-342900">
              <a:lnSpc>
                <a:spcPct val="80000"/>
              </a:lnSpc>
              <a:buFont typeface="+mj-lt"/>
              <a:buAutoNum type="arabicPeriod"/>
            </a:pPr>
            <a:r>
              <a:rPr lang="en-US" sz="2400" b="1" spc="-150" dirty="0">
                <a:solidFill>
                  <a:schemeClr val="bg1"/>
                </a:solidFill>
              </a:rPr>
              <a:t>(co) </a:t>
            </a:r>
            <a:r>
              <a:rPr lang="en-US" sz="3200" b="1" spc="-150" dirty="0">
                <a:solidFill>
                  <a:schemeClr val="bg1"/>
                </a:solidFill>
              </a:rPr>
              <a:t>Advancement </a:t>
            </a:r>
          </a:p>
          <a:p>
            <a:pPr marL="342900" indent="-342900">
              <a:lnSpc>
                <a:spcPct val="80000"/>
              </a:lnSpc>
              <a:buFont typeface="+mj-lt"/>
              <a:buAutoNum type="arabicPeriod"/>
            </a:pPr>
            <a:r>
              <a:rPr lang="en-US" sz="2000" b="1" spc="-150" dirty="0">
                <a:solidFill>
                  <a:schemeClr val="bg1"/>
                </a:solidFill>
              </a:rPr>
              <a:t>(co) </a:t>
            </a:r>
            <a:r>
              <a:rPr lang="en-US" sz="3000" b="1" spc="-150" dirty="0">
                <a:solidFill>
                  <a:schemeClr val="bg1"/>
                </a:solidFill>
              </a:rPr>
              <a:t>Institutional Advancement </a:t>
            </a:r>
          </a:p>
          <a:p>
            <a:pPr marL="342900" indent="-342900">
              <a:lnSpc>
                <a:spcPct val="80000"/>
              </a:lnSpc>
              <a:buFont typeface="+mj-lt"/>
              <a:buAutoNum type="arabicPeriod"/>
            </a:pPr>
            <a:r>
              <a:rPr lang="en-US" sz="2000" b="1" spc="-150" dirty="0">
                <a:solidFill>
                  <a:schemeClr val="bg1"/>
                </a:solidFill>
              </a:rPr>
              <a:t>(do) </a:t>
            </a:r>
            <a:r>
              <a:rPr lang="en-US" sz="3000" b="1" spc="-150" dirty="0">
                <a:solidFill>
                  <a:schemeClr val="bg1"/>
                </a:solidFill>
              </a:rPr>
              <a:t>Institutional Advancement</a:t>
            </a: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Advancement Development</a:t>
            </a:r>
            <a:endParaRPr lang="en-US" sz="2000" b="1" spc="-150" dirty="0">
              <a:solidFill>
                <a:schemeClr val="bg1"/>
              </a:solidFill>
            </a:endParaRPr>
          </a:p>
          <a:p>
            <a:pPr marL="342900" indent="-342900">
              <a:lnSpc>
                <a:spcPct val="80000"/>
              </a:lnSpc>
              <a:buFont typeface="+mj-lt"/>
              <a:buAutoNum type="arabicPeriod"/>
            </a:pPr>
            <a:r>
              <a:rPr lang="en-US" sz="2400" b="1" spc="-150" dirty="0">
                <a:solidFill>
                  <a:schemeClr val="bg1"/>
                </a:solidFill>
              </a:rPr>
              <a:t>(do) </a:t>
            </a:r>
            <a:r>
              <a:rPr lang="en-US" sz="3200" b="1" spc="-150" dirty="0">
                <a:solidFill>
                  <a:schemeClr val="bg1"/>
                </a:solidFill>
              </a:rPr>
              <a:t>Advancement</a:t>
            </a:r>
          </a:p>
          <a:p>
            <a:pPr marL="342900" indent="-342900">
              <a:lnSpc>
                <a:spcPct val="80000"/>
              </a:lnSpc>
              <a:buFont typeface="+mj-lt"/>
              <a:buAutoNum type="arabicPeriod"/>
            </a:pPr>
            <a:r>
              <a:rPr lang="en-US" sz="2400" b="1" spc="-150" dirty="0">
                <a:solidFill>
                  <a:schemeClr val="bg1"/>
                </a:solidFill>
              </a:rPr>
              <a:t>(co) </a:t>
            </a:r>
            <a:r>
              <a:rPr lang="en-US" sz="3200" b="1" spc="-150" dirty="0">
                <a:solidFill>
                  <a:schemeClr val="bg1"/>
                </a:solidFill>
              </a:rPr>
              <a:t>Development </a:t>
            </a:r>
            <a:endParaRPr lang="en-US" sz="2400" b="1" spc="-150" dirty="0">
              <a:solidFill>
                <a:schemeClr val="bg1"/>
              </a:solidFill>
            </a:endParaRPr>
          </a:p>
          <a:p>
            <a:pPr marL="342900" indent="-342900">
              <a:lnSpc>
                <a:spcPct val="80000"/>
              </a:lnSpc>
              <a:buFont typeface="+mj-lt"/>
              <a:buAutoNum type="arabicPeriod"/>
            </a:pPr>
            <a:r>
              <a:rPr lang="en-US" sz="2400" b="1" spc="-150" dirty="0">
                <a:solidFill>
                  <a:schemeClr val="bg1"/>
                </a:solidFill>
              </a:rPr>
              <a:t>(co) </a:t>
            </a:r>
            <a:r>
              <a:rPr lang="en-US" sz="3200" b="1" spc="-150" dirty="0">
                <a:solidFill>
                  <a:schemeClr val="bg1"/>
                </a:solidFill>
              </a:rPr>
              <a:t>Resource Development </a:t>
            </a:r>
            <a:endParaRPr lang="en-US" sz="2400" b="1" spc="-150" dirty="0">
              <a:solidFill>
                <a:schemeClr val="bg1"/>
              </a:solidFill>
            </a:endParaRPr>
          </a:p>
          <a:p>
            <a:pPr marL="342900" indent="-342900">
              <a:lnSpc>
                <a:spcPct val="80000"/>
              </a:lnSpc>
              <a:buFont typeface="+mj-lt"/>
              <a:buAutoNum type="arabicPeriod"/>
            </a:pPr>
            <a:r>
              <a:rPr lang="en-US" sz="2400" b="1" spc="-150" dirty="0">
                <a:solidFill>
                  <a:schemeClr val="bg1"/>
                </a:solidFill>
              </a:rPr>
              <a:t>(do) </a:t>
            </a:r>
            <a:r>
              <a:rPr lang="en-US" sz="3200" b="1" spc="-150" dirty="0">
                <a:solidFill>
                  <a:schemeClr val="bg1"/>
                </a:solidFill>
              </a:rPr>
              <a:t>Development &amp; Marketing</a:t>
            </a:r>
          </a:p>
        </p:txBody>
      </p:sp>
      <p:sp>
        <p:nvSpPr>
          <p:cNvPr id="9" name="Rectangle 8"/>
          <p:cNvSpPr/>
          <p:nvPr/>
        </p:nvSpPr>
        <p:spPr>
          <a:xfrm>
            <a:off x="-15240" y="140188"/>
            <a:ext cx="9108440" cy="698012"/>
          </a:xfrm>
          <a:prstGeom prst="rect">
            <a:avLst/>
          </a:prstGeom>
        </p:spPr>
        <p:txBody>
          <a:bodyPr wrap="square">
            <a:spAutoFit/>
          </a:bodyPr>
          <a:lstStyle/>
          <a:p>
            <a:pPr algn="ctr">
              <a:lnSpc>
                <a:spcPct val="80000"/>
              </a:lnSpc>
            </a:pPr>
            <a:r>
              <a:rPr lang="en-US" sz="4800" b="1" dirty="0"/>
              <a:t>Charitable Gift Annuity</a:t>
            </a:r>
          </a:p>
        </p:txBody>
      </p:sp>
    </p:spTree>
    <p:extLst>
      <p:ext uri="{BB962C8B-B14F-4D97-AF65-F5344CB8AC3E}">
        <p14:creationId xmlns:p14="http://schemas.microsoft.com/office/powerpoint/2010/main" val="16282699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883" r="5385"/>
          <a:stretch/>
        </p:blipFill>
        <p:spPr>
          <a:xfrm>
            <a:off x="0" y="1191164"/>
            <a:ext cx="6344920" cy="5666836"/>
          </a:xfrm>
          <a:prstGeom prst="rect">
            <a:avLst/>
          </a:prstGeom>
        </p:spPr>
      </p:pic>
      <p:sp>
        <p:nvSpPr>
          <p:cNvPr id="7" name="Rectangle 6"/>
          <p:cNvSpPr/>
          <p:nvPr/>
        </p:nvSpPr>
        <p:spPr>
          <a:xfrm>
            <a:off x="3810000" y="2689"/>
            <a:ext cx="5283200" cy="4536627"/>
          </a:xfrm>
          <a:prstGeom prst="rect">
            <a:avLst/>
          </a:prstGeom>
        </p:spPr>
        <p:txBody>
          <a:bodyPr wrap="square">
            <a:spAutoFit/>
          </a:bodyPr>
          <a:lstStyle/>
          <a:p>
            <a:pPr algn="ctr">
              <a:lnSpc>
                <a:spcPct val="80000"/>
              </a:lnSpc>
            </a:pPr>
            <a:r>
              <a:rPr lang="en-US" sz="4000" b="1" spc="-150" dirty="0"/>
              <a:t>Suppose you are getting ready to write a new will.  You are considering including a charity, but you want to use the right language for the gift.  </a:t>
            </a:r>
          </a:p>
          <a:p>
            <a:pPr algn="ctr">
              <a:lnSpc>
                <a:spcPct val="80000"/>
              </a:lnSpc>
            </a:pPr>
            <a:r>
              <a:rPr lang="en-US" sz="4000" b="1" spc="-150" dirty="0"/>
              <a:t>Who at the charity are you more likely to contact?</a:t>
            </a:r>
          </a:p>
        </p:txBody>
      </p:sp>
    </p:spTree>
    <p:extLst>
      <p:ext uri="{BB962C8B-B14F-4D97-AF65-F5344CB8AC3E}">
        <p14:creationId xmlns:p14="http://schemas.microsoft.com/office/powerpoint/2010/main" val="145091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35226" r="24084"/>
          <a:stretch/>
        </p:blipFill>
        <p:spPr>
          <a:xfrm>
            <a:off x="6998083" y="1"/>
            <a:ext cx="2145918" cy="2743200"/>
          </a:xfrm>
          <a:prstGeom prst="rect">
            <a:avLst/>
          </a:prstGeom>
        </p:spPr>
      </p:pic>
      <p:sp>
        <p:nvSpPr>
          <p:cNvPr id="10" name="Text Placeholder 5"/>
          <p:cNvSpPr txBox="1">
            <a:spLocks/>
          </p:cNvSpPr>
          <p:nvPr/>
        </p:nvSpPr>
        <p:spPr>
          <a:xfrm>
            <a:off x="7086600" y="2667000"/>
            <a:ext cx="2057400" cy="2362200"/>
          </a:xfrm>
          <a:prstGeom prst="rect">
            <a:avLst/>
          </a:prstGeom>
          <a:solidFill>
            <a:schemeClr val="tx2">
              <a:lumMod val="60000"/>
              <a:lumOff val="40000"/>
            </a:schemeClr>
          </a:solidFill>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spcBef>
                <a:spcPts val="0"/>
              </a:spcBef>
              <a:buFont typeface="Arial" pitchFamily="34" charset="0"/>
              <a:buNone/>
            </a:pPr>
            <a:r>
              <a:rPr lang="en-US" sz="4400" b="1" dirty="0">
                <a:solidFill>
                  <a:schemeClr val="bg1"/>
                </a:solidFill>
              </a:rPr>
              <a:t>Market Realm</a:t>
            </a:r>
          </a:p>
          <a:p>
            <a:pPr marL="0" indent="0" algn="ctr">
              <a:lnSpc>
                <a:spcPct val="80000"/>
              </a:lnSpc>
              <a:spcBef>
                <a:spcPts val="0"/>
              </a:spcBef>
              <a:buFont typeface="Arial" pitchFamily="34" charset="0"/>
              <a:buNone/>
            </a:pPr>
            <a:r>
              <a:rPr lang="en-US" b="1" dirty="0">
                <a:solidFill>
                  <a:schemeClr val="bg1"/>
                </a:solidFill>
              </a:rPr>
              <a:t>(exchange)</a:t>
            </a:r>
            <a:endParaRPr lang="en-US" sz="1600" b="1" dirty="0">
              <a:solidFill>
                <a:schemeClr val="bg1"/>
              </a:solidFill>
            </a:endParaRPr>
          </a:p>
          <a:p>
            <a:pPr marL="0" indent="0" algn="ctr">
              <a:lnSpc>
                <a:spcPct val="80000"/>
              </a:lnSpc>
              <a:spcBef>
                <a:spcPts val="0"/>
              </a:spcBef>
              <a:buNone/>
            </a:pPr>
            <a:endParaRPr lang="en-US" sz="1100" dirty="0">
              <a:solidFill>
                <a:schemeClr val="bg1"/>
              </a:solidFill>
            </a:endParaRPr>
          </a:p>
          <a:p>
            <a:pPr marL="0" indent="0" algn="ctr">
              <a:lnSpc>
                <a:spcPct val="80000"/>
              </a:lnSpc>
              <a:spcBef>
                <a:spcPts val="0"/>
              </a:spcBef>
              <a:buNone/>
            </a:pPr>
            <a:r>
              <a:rPr lang="en-US" sz="2000" dirty="0">
                <a:solidFill>
                  <a:schemeClr val="bg1"/>
                </a:solidFill>
              </a:rPr>
              <a:t>I engage in </a:t>
            </a:r>
            <a:r>
              <a:rPr lang="en-US" sz="2000" b="1" dirty="0">
                <a:solidFill>
                  <a:schemeClr val="bg1"/>
                </a:solidFill>
              </a:rPr>
              <a:t>transactions</a:t>
            </a:r>
            <a:r>
              <a:rPr lang="en-US" sz="2000" dirty="0">
                <a:solidFill>
                  <a:schemeClr val="bg1"/>
                </a:solidFill>
              </a:rPr>
              <a:t> by formal  contract</a:t>
            </a:r>
            <a:endParaRPr lang="en-US" sz="2000" b="1" dirty="0">
              <a:solidFill>
                <a:schemeClr val="bg1"/>
              </a:solidFill>
            </a:endParaRPr>
          </a:p>
          <a:p>
            <a:pPr marL="0" indent="0" algn="ctr">
              <a:lnSpc>
                <a:spcPct val="80000"/>
              </a:lnSpc>
              <a:spcBef>
                <a:spcPts val="0"/>
              </a:spcBef>
              <a:buFont typeface="Arial" pitchFamily="34" charset="0"/>
              <a:buNone/>
            </a:pPr>
            <a:endParaRPr lang="en-US" sz="2800" b="1" dirty="0">
              <a:solidFill>
                <a:schemeClr val="bg1"/>
              </a:solidFill>
            </a:endParaRP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1220" t="34496"/>
          <a:stretch/>
        </p:blipFill>
        <p:spPr>
          <a:xfrm>
            <a:off x="12107" y="0"/>
            <a:ext cx="2263213" cy="2819400"/>
          </a:xfrm>
          <a:prstGeom prst="rect">
            <a:avLst/>
          </a:prstGeom>
        </p:spPr>
      </p:pic>
      <p:sp>
        <p:nvSpPr>
          <p:cNvPr id="8" name="Text Placeholder 5"/>
          <p:cNvSpPr txBox="1">
            <a:spLocks/>
          </p:cNvSpPr>
          <p:nvPr/>
        </p:nvSpPr>
        <p:spPr>
          <a:xfrm>
            <a:off x="0" y="2667000"/>
            <a:ext cx="2057400" cy="2362200"/>
          </a:xfrm>
          <a:prstGeom prst="rect">
            <a:avLst/>
          </a:prstGeom>
          <a:solidFill>
            <a:srgbClr val="FF0000"/>
          </a:solidFill>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spcBef>
                <a:spcPts val="0"/>
              </a:spcBef>
              <a:buFont typeface="Arial" pitchFamily="34" charset="0"/>
              <a:buNone/>
            </a:pPr>
            <a:r>
              <a:rPr lang="en-US" sz="4400" b="1" dirty="0">
                <a:solidFill>
                  <a:schemeClr val="bg1"/>
                </a:solidFill>
              </a:rPr>
              <a:t>Social Realm</a:t>
            </a:r>
          </a:p>
          <a:p>
            <a:pPr marL="0" indent="0" algn="ctr">
              <a:lnSpc>
                <a:spcPct val="80000"/>
              </a:lnSpc>
              <a:spcBef>
                <a:spcPts val="0"/>
              </a:spcBef>
              <a:buFont typeface="Arial" pitchFamily="34" charset="0"/>
              <a:buNone/>
            </a:pPr>
            <a:r>
              <a:rPr lang="en-US" b="1" dirty="0">
                <a:solidFill>
                  <a:schemeClr val="bg1"/>
                </a:solidFill>
              </a:rPr>
              <a:t>(identity)</a:t>
            </a:r>
            <a:endParaRPr lang="en-US" sz="1600" b="1" dirty="0">
              <a:solidFill>
                <a:schemeClr val="bg1"/>
              </a:solidFill>
            </a:endParaRPr>
          </a:p>
          <a:p>
            <a:pPr marL="0" indent="0" algn="ctr">
              <a:lnSpc>
                <a:spcPct val="80000"/>
              </a:lnSpc>
              <a:spcBef>
                <a:spcPts val="0"/>
              </a:spcBef>
              <a:buNone/>
            </a:pPr>
            <a:endParaRPr lang="en-US" sz="1100" dirty="0">
              <a:solidFill>
                <a:schemeClr val="bg1"/>
              </a:solidFill>
            </a:endParaRPr>
          </a:p>
          <a:p>
            <a:pPr marL="0" indent="0" algn="ctr">
              <a:lnSpc>
                <a:spcPct val="80000"/>
              </a:lnSpc>
              <a:spcBef>
                <a:spcPts val="0"/>
              </a:spcBef>
              <a:buNone/>
            </a:pPr>
            <a:r>
              <a:rPr lang="en-US" sz="2000" dirty="0">
                <a:solidFill>
                  <a:schemeClr val="bg1"/>
                </a:solidFill>
              </a:rPr>
              <a:t>I </a:t>
            </a:r>
            <a:r>
              <a:rPr lang="en-US" sz="2000" b="1" dirty="0">
                <a:solidFill>
                  <a:schemeClr val="bg1"/>
                </a:solidFill>
              </a:rPr>
              <a:t>help</a:t>
            </a:r>
            <a:r>
              <a:rPr lang="en-US" sz="2000" dirty="0">
                <a:solidFill>
                  <a:schemeClr val="bg1"/>
                </a:solidFill>
              </a:rPr>
              <a:t> people because of who </a:t>
            </a:r>
            <a:r>
              <a:rPr lang="en-US" sz="2000" b="1" dirty="0">
                <a:solidFill>
                  <a:schemeClr val="bg1"/>
                </a:solidFill>
              </a:rPr>
              <a:t>I am </a:t>
            </a:r>
          </a:p>
        </p:txBody>
      </p:sp>
      <p:sp>
        <p:nvSpPr>
          <p:cNvPr id="9" name="Text Placeholder 5"/>
          <p:cNvSpPr txBox="1">
            <a:spLocks/>
          </p:cNvSpPr>
          <p:nvPr/>
        </p:nvSpPr>
        <p:spPr>
          <a:xfrm>
            <a:off x="2057400" y="76200"/>
            <a:ext cx="2285999" cy="2107057"/>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70000"/>
              </a:lnSpc>
              <a:spcBef>
                <a:spcPts val="0"/>
              </a:spcBef>
              <a:buNone/>
            </a:pPr>
            <a:r>
              <a:rPr lang="en-US" sz="4400" b="1" dirty="0">
                <a:solidFill>
                  <a:srgbClr val="FF0000"/>
                </a:solidFill>
              </a:rPr>
              <a:t>Use family language </a:t>
            </a:r>
            <a:endParaRPr lang="en-US" sz="2800" b="1" dirty="0">
              <a:solidFill>
                <a:srgbClr val="FF0000"/>
              </a:solidFill>
            </a:endParaRPr>
          </a:p>
          <a:p>
            <a:pPr marL="0" indent="0" algn="ctr">
              <a:lnSpc>
                <a:spcPct val="70000"/>
              </a:lnSpc>
              <a:spcBef>
                <a:spcPts val="0"/>
              </a:spcBef>
              <a:buNone/>
            </a:pPr>
            <a:endParaRPr lang="en-US" sz="2800" b="1" dirty="0">
              <a:solidFill>
                <a:srgbClr val="FF0000"/>
              </a:solidFill>
            </a:endParaRPr>
          </a:p>
          <a:p>
            <a:pPr marL="0" indent="0" algn="ctr">
              <a:lnSpc>
                <a:spcPct val="70000"/>
              </a:lnSpc>
              <a:spcBef>
                <a:spcPts val="0"/>
              </a:spcBef>
              <a:buNone/>
            </a:pPr>
            <a:r>
              <a:rPr lang="en-US" sz="4400" dirty="0">
                <a:solidFill>
                  <a:srgbClr val="FF0000"/>
                </a:solidFill>
              </a:rPr>
              <a:t>Stories and simple words</a:t>
            </a:r>
            <a:endParaRPr lang="en-US" sz="6000" dirty="0">
              <a:solidFill>
                <a:srgbClr val="FF0000"/>
              </a:solidFill>
            </a:endParaRPr>
          </a:p>
          <a:p>
            <a:pPr marL="0" indent="0" algn="ctr">
              <a:lnSpc>
                <a:spcPct val="70000"/>
              </a:lnSpc>
              <a:spcBef>
                <a:spcPts val="0"/>
              </a:spcBef>
              <a:buNone/>
            </a:pPr>
            <a:endParaRPr lang="en-US" sz="6000" b="1" dirty="0"/>
          </a:p>
        </p:txBody>
      </p:sp>
      <p:sp>
        <p:nvSpPr>
          <p:cNvPr id="11" name="Text Placeholder 5"/>
          <p:cNvSpPr txBox="1">
            <a:spLocks/>
          </p:cNvSpPr>
          <p:nvPr/>
        </p:nvSpPr>
        <p:spPr>
          <a:xfrm>
            <a:off x="4800600" y="76200"/>
            <a:ext cx="2286000" cy="2743200"/>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70000"/>
              </a:lnSpc>
              <a:spcBef>
                <a:spcPts val="0"/>
              </a:spcBef>
              <a:buNone/>
            </a:pPr>
            <a:r>
              <a:rPr lang="en-US" sz="4400" b="1" dirty="0">
                <a:solidFill>
                  <a:schemeClr val="tx2">
                    <a:lumMod val="60000"/>
                    <a:lumOff val="40000"/>
                  </a:schemeClr>
                </a:solidFill>
              </a:rPr>
              <a:t>Avoid market language </a:t>
            </a:r>
            <a:endParaRPr lang="en-US" sz="2800" b="1" dirty="0">
              <a:solidFill>
                <a:schemeClr val="tx2">
                  <a:lumMod val="60000"/>
                  <a:lumOff val="40000"/>
                </a:schemeClr>
              </a:solidFill>
            </a:endParaRPr>
          </a:p>
          <a:p>
            <a:pPr marL="0" indent="0" algn="ctr">
              <a:lnSpc>
                <a:spcPct val="70000"/>
              </a:lnSpc>
              <a:spcBef>
                <a:spcPts val="0"/>
              </a:spcBef>
              <a:buNone/>
            </a:pPr>
            <a:endParaRPr lang="en-US" sz="2800" b="1" dirty="0">
              <a:solidFill>
                <a:schemeClr val="tx2">
                  <a:lumMod val="60000"/>
                  <a:lumOff val="40000"/>
                </a:schemeClr>
              </a:solidFill>
            </a:endParaRPr>
          </a:p>
          <a:p>
            <a:pPr marL="0" indent="0" algn="ctr">
              <a:lnSpc>
                <a:spcPct val="70000"/>
              </a:lnSpc>
              <a:spcBef>
                <a:spcPts val="0"/>
              </a:spcBef>
              <a:buNone/>
            </a:pPr>
            <a:r>
              <a:rPr lang="en-US" sz="4400" dirty="0">
                <a:solidFill>
                  <a:schemeClr val="tx2">
                    <a:lumMod val="60000"/>
                    <a:lumOff val="40000"/>
                  </a:schemeClr>
                </a:solidFill>
              </a:rPr>
              <a:t>Formal, legal, or contract terms</a:t>
            </a:r>
          </a:p>
        </p:txBody>
      </p:sp>
      <p:sp>
        <p:nvSpPr>
          <p:cNvPr id="12" name="Text Placeholder 5"/>
          <p:cNvSpPr txBox="1">
            <a:spLocks/>
          </p:cNvSpPr>
          <p:nvPr/>
        </p:nvSpPr>
        <p:spPr>
          <a:xfrm>
            <a:off x="12107" y="5867400"/>
            <a:ext cx="9131893" cy="989457"/>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70000"/>
              </a:lnSpc>
              <a:spcBef>
                <a:spcPts val="0"/>
              </a:spcBef>
              <a:buNone/>
            </a:pPr>
            <a:r>
              <a:rPr lang="en-US" sz="4400" b="1" dirty="0"/>
              <a:t>Would you say it in a normal conversation with your grandmother?</a:t>
            </a:r>
          </a:p>
        </p:txBody>
      </p:sp>
    </p:spTree>
    <p:extLst>
      <p:ext uri="{BB962C8B-B14F-4D97-AF65-F5344CB8AC3E}">
        <p14:creationId xmlns:p14="http://schemas.microsoft.com/office/powerpoint/2010/main" val="26037533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38980" y="1143001"/>
            <a:ext cx="4605020" cy="57149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143001"/>
            <a:ext cx="4538980" cy="5715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143000"/>
            <a:ext cx="4549140" cy="5809924"/>
          </a:xfrm>
          <a:prstGeom prst="rect">
            <a:avLst/>
          </a:prstGeom>
        </p:spPr>
        <p:txBody>
          <a:bodyPr wrap="square">
            <a:spAutoFit/>
          </a:bodyPr>
          <a:lstStyle/>
          <a:p>
            <a:pPr>
              <a:lnSpc>
                <a:spcPct val="75000"/>
              </a:lnSpc>
            </a:pPr>
            <a:r>
              <a:rPr lang="en-US" sz="3200" b="1" dirty="0"/>
              <a:t>Best 10 Titles </a:t>
            </a:r>
            <a:r>
              <a:rPr lang="en-US" sz="2400" b="1" dirty="0"/>
              <a:t>(of 70 tested)</a:t>
            </a:r>
            <a:endParaRPr lang="en-US" sz="1400" b="1" dirty="0"/>
          </a:p>
          <a:p>
            <a:pPr>
              <a:lnSpc>
                <a:spcPct val="75000"/>
              </a:lnSpc>
            </a:pPr>
            <a:endParaRPr lang="en-US" sz="1400" dirty="0"/>
          </a:p>
          <a:p>
            <a:pPr marL="457200" indent="-457200">
              <a:lnSpc>
                <a:spcPct val="75000"/>
              </a:lnSpc>
              <a:buFont typeface="+mj-lt"/>
              <a:buAutoNum type="arabicPeriod"/>
            </a:pPr>
            <a:r>
              <a:rPr lang="en-US" sz="2400" b="1" spc="-150" dirty="0"/>
              <a:t>(do) </a:t>
            </a:r>
            <a:r>
              <a:rPr lang="en-US" sz="3200" b="1" spc="-150" dirty="0"/>
              <a:t>Trusts, Estates &amp; Gift Planning</a:t>
            </a:r>
          </a:p>
          <a:p>
            <a:pPr marL="457200" indent="-457200">
              <a:lnSpc>
                <a:spcPct val="75000"/>
              </a:lnSpc>
              <a:buFont typeface="+mj-lt"/>
              <a:buAutoNum type="arabicPeriod"/>
            </a:pPr>
            <a:r>
              <a:rPr lang="en-US" sz="2400" b="1" spc="-150" dirty="0"/>
              <a:t>(do) </a:t>
            </a:r>
            <a:r>
              <a:rPr lang="en-US" sz="3200" b="1" spc="-150" dirty="0"/>
              <a:t>Estate &amp; Gift Planning</a:t>
            </a:r>
          </a:p>
          <a:p>
            <a:pPr marL="457200" indent="-457200">
              <a:lnSpc>
                <a:spcPct val="75000"/>
              </a:lnSpc>
              <a:buFont typeface="+mj-lt"/>
              <a:buAutoNum type="arabicPeriod"/>
            </a:pPr>
            <a:r>
              <a:rPr lang="en-US" sz="2400" b="1" spc="-150" dirty="0"/>
              <a:t>(do) </a:t>
            </a:r>
            <a:r>
              <a:rPr lang="en-US" sz="3200" b="1" spc="-150" dirty="0"/>
              <a:t>Planned Giving &amp; Estate Administration</a:t>
            </a:r>
            <a:endParaRPr lang="en-US" sz="2400" b="1" spc="-150" dirty="0"/>
          </a:p>
          <a:p>
            <a:pPr marL="457200" indent="-457200">
              <a:lnSpc>
                <a:spcPct val="75000"/>
              </a:lnSpc>
              <a:buFont typeface="+mj-lt"/>
              <a:buAutoNum type="arabicPeriod"/>
            </a:pPr>
            <a:r>
              <a:rPr lang="en-US" sz="2400" b="1" spc="-150" dirty="0"/>
              <a:t>(do) </a:t>
            </a:r>
            <a:r>
              <a:rPr lang="en-US" sz="3200" b="1" spc="-150" dirty="0"/>
              <a:t>Donor Guidance</a:t>
            </a:r>
          </a:p>
          <a:p>
            <a:pPr marL="457200" indent="-457200">
              <a:lnSpc>
                <a:spcPct val="75000"/>
              </a:lnSpc>
              <a:buFont typeface="+mj-lt"/>
              <a:buAutoNum type="arabicPeriod"/>
            </a:pPr>
            <a:r>
              <a:rPr lang="en-US" sz="2400" b="1" spc="-150" dirty="0"/>
              <a:t>(do) </a:t>
            </a:r>
            <a:r>
              <a:rPr lang="en-US" sz="3200" b="1" spc="-150" dirty="0"/>
              <a:t>Charitable Estate Planning</a:t>
            </a:r>
          </a:p>
          <a:p>
            <a:pPr marL="457200" indent="-457200">
              <a:lnSpc>
                <a:spcPct val="75000"/>
              </a:lnSpc>
              <a:buFont typeface="+mj-lt"/>
              <a:buAutoNum type="arabicPeriod"/>
            </a:pPr>
            <a:r>
              <a:rPr lang="en-US" sz="2400" b="1" spc="-150" dirty="0"/>
              <a:t>(do) </a:t>
            </a:r>
            <a:r>
              <a:rPr lang="en-US" sz="3200" b="1" spc="-150" dirty="0"/>
              <a:t>Legacy Planning</a:t>
            </a:r>
          </a:p>
          <a:p>
            <a:pPr marL="457200" indent="-457200">
              <a:lnSpc>
                <a:spcPct val="75000"/>
              </a:lnSpc>
              <a:buFont typeface="+mj-lt"/>
              <a:buAutoNum type="arabicPeriod"/>
            </a:pPr>
            <a:r>
              <a:rPr lang="en-US" sz="2400" b="1" spc="-150" dirty="0"/>
              <a:t>(do) </a:t>
            </a:r>
            <a:r>
              <a:rPr lang="en-US" sz="3200" b="1" spc="-150" dirty="0"/>
              <a:t>Donor Advising</a:t>
            </a:r>
          </a:p>
          <a:p>
            <a:pPr marL="457200" indent="-457200">
              <a:lnSpc>
                <a:spcPct val="75000"/>
              </a:lnSpc>
              <a:buFont typeface="+mj-lt"/>
              <a:buAutoNum type="arabicPeriod"/>
            </a:pPr>
            <a:r>
              <a:rPr lang="en-US" sz="2400" b="1" spc="-150" dirty="0"/>
              <a:t>(do) </a:t>
            </a:r>
            <a:r>
              <a:rPr lang="en-US" sz="3200" b="1" spc="-150" dirty="0"/>
              <a:t>Trusts &amp; Estates</a:t>
            </a:r>
          </a:p>
          <a:p>
            <a:pPr marL="457200" indent="-457200">
              <a:lnSpc>
                <a:spcPct val="75000"/>
              </a:lnSpc>
              <a:buFont typeface="+mj-lt"/>
              <a:buAutoNum type="arabicPeriod"/>
            </a:pPr>
            <a:r>
              <a:rPr lang="en-US" sz="2400" b="1" spc="-150" dirty="0"/>
              <a:t>(do) </a:t>
            </a:r>
            <a:r>
              <a:rPr lang="en-US" sz="3200" b="1" spc="-150" dirty="0"/>
              <a:t>Major Gifts &amp; Legacy Planning</a:t>
            </a:r>
          </a:p>
          <a:p>
            <a:pPr marL="457200" indent="-457200">
              <a:lnSpc>
                <a:spcPct val="75000"/>
              </a:lnSpc>
              <a:buFont typeface="+mj-lt"/>
              <a:buAutoNum type="arabicPeriod"/>
            </a:pPr>
            <a:r>
              <a:rPr lang="en-US" sz="2400" b="1" spc="-150" dirty="0"/>
              <a:t>(co) </a:t>
            </a:r>
            <a:r>
              <a:rPr lang="en-US" sz="3200" b="1" spc="-150" dirty="0"/>
              <a:t>Gift Planning</a:t>
            </a:r>
          </a:p>
        </p:txBody>
      </p:sp>
      <p:sp>
        <p:nvSpPr>
          <p:cNvPr id="6" name="TextBox 5"/>
          <p:cNvSpPr txBox="1"/>
          <p:nvPr/>
        </p:nvSpPr>
        <p:spPr>
          <a:xfrm>
            <a:off x="4538980" y="1143000"/>
            <a:ext cx="4605020" cy="5809924"/>
          </a:xfrm>
          <a:prstGeom prst="rect">
            <a:avLst/>
          </a:prstGeom>
          <a:noFill/>
        </p:spPr>
        <p:txBody>
          <a:bodyPr wrap="square" rtlCol="0">
            <a:spAutoFit/>
          </a:bodyPr>
          <a:lstStyle/>
          <a:p>
            <a:pPr>
              <a:lnSpc>
                <a:spcPct val="75000"/>
              </a:lnSpc>
            </a:pPr>
            <a:r>
              <a:rPr lang="en-US" sz="3200" b="1" dirty="0">
                <a:solidFill>
                  <a:schemeClr val="bg1"/>
                </a:solidFill>
              </a:rPr>
              <a:t>Worst 10 Titles </a:t>
            </a:r>
            <a:r>
              <a:rPr lang="en-US" sz="2400" b="1" dirty="0">
                <a:solidFill>
                  <a:schemeClr val="bg1"/>
                </a:solidFill>
              </a:rPr>
              <a:t>(of 70 tested)</a:t>
            </a:r>
            <a:endParaRPr lang="en-US" sz="1400" b="1" dirty="0">
              <a:solidFill>
                <a:schemeClr val="bg1"/>
              </a:solidFill>
            </a:endParaRPr>
          </a:p>
          <a:p>
            <a:pPr>
              <a:lnSpc>
                <a:spcPct val="75000"/>
              </a:lnSpc>
            </a:pPr>
            <a:endParaRPr lang="en-US" sz="1400" dirty="0">
              <a:solidFill>
                <a:schemeClr val="bg1"/>
              </a:solidFill>
            </a:endParaRP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Development &amp; Marketing</a:t>
            </a: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Institutional Advancement</a:t>
            </a: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Advancement</a:t>
            </a:r>
            <a:endParaRPr lang="en-US" sz="2400" b="1" spc="-150" dirty="0">
              <a:solidFill>
                <a:schemeClr val="bg1"/>
              </a:solidFill>
            </a:endParaRP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Business Development</a:t>
            </a: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Advancement </a:t>
            </a:r>
            <a:endParaRPr lang="en-US" sz="2400" b="1" spc="-150" dirty="0">
              <a:solidFill>
                <a:schemeClr val="bg1"/>
              </a:solidFill>
            </a:endParaRP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Development</a:t>
            </a:r>
            <a:endParaRPr lang="en-US" sz="2400" b="1" spc="-150" dirty="0">
              <a:solidFill>
                <a:schemeClr val="bg1"/>
              </a:solidFill>
            </a:endParaRP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Resource Development</a:t>
            </a: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Advancement Development </a:t>
            </a: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Institutional Advancement </a:t>
            </a:r>
            <a:endParaRPr lang="en-US" sz="2400" b="1" spc="-150" dirty="0">
              <a:solidFill>
                <a:schemeClr val="bg1"/>
              </a:solidFill>
            </a:endParaRP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Campaign</a:t>
            </a:r>
          </a:p>
        </p:txBody>
      </p:sp>
      <p:sp>
        <p:nvSpPr>
          <p:cNvPr id="9" name="Rectangle 8"/>
          <p:cNvSpPr/>
          <p:nvPr/>
        </p:nvSpPr>
        <p:spPr>
          <a:xfrm>
            <a:off x="-15240" y="140188"/>
            <a:ext cx="9108440" cy="698012"/>
          </a:xfrm>
          <a:prstGeom prst="rect">
            <a:avLst/>
          </a:prstGeom>
        </p:spPr>
        <p:txBody>
          <a:bodyPr wrap="square">
            <a:spAutoFit/>
          </a:bodyPr>
          <a:lstStyle/>
          <a:p>
            <a:pPr algn="ctr">
              <a:lnSpc>
                <a:spcPct val="80000"/>
              </a:lnSpc>
            </a:pPr>
            <a:r>
              <a:rPr lang="en-US" sz="4800" b="1" dirty="0"/>
              <a:t>Charitable Will</a:t>
            </a:r>
          </a:p>
        </p:txBody>
      </p:sp>
    </p:spTree>
    <p:extLst>
      <p:ext uri="{BB962C8B-B14F-4D97-AF65-F5344CB8AC3E}">
        <p14:creationId xmlns:p14="http://schemas.microsoft.com/office/powerpoint/2010/main" val="20802638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38980" y="914401"/>
            <a:ext cx="4605020" cy="594359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914401"/>
            <a:ext cx="4538980" cy="59436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10160" y="914400"/>
            <a:ext cx="4549140" cy="6001643"/>
          </a:xfrm>
          <a:prstGeom prst="rect">
            <a:avLst/>
          </a:prstGeom>
        </p:spPr>
        <p:txBody>
          <a:bodyPr wrap="square">
            <a:spAutoFit/>
          </a:bodyPr>
          <a:lstStyle/>
          <a:p>
            <a:pPr>
              <a:lnSpc>
                <a:spcPct val="75000"/>
              </a:lnSpc>
            </a:pPr>
            <a:r>
              <a:rPr lang="en-US" sz="3200" b="1" dirty="0"/>
              <a:t>Best 10 Titles </a:t>
            </a:r>
            <a:r>
              <a:rPr lang="en-US" sz="1600" b="1" dirty="0"/>
              <a:t>(63 tested in all cases)</a:t>
            </a:r>
            <a:endParaRPr lang="en-US" sz="900" b="1" dirty="0"/>
          </a:p>
          <a:p>
            <a:pPr marL="457200" indent="-457200">
              <a:lnSpc>
                <a:spcPct val="75000"/>
              </a:lnSpc>
              <a:buFont typeface="+mj-lt"/>
              <a:buAutoNum type="arabicPeriod"/>
            </a:pPr>
            <a:r>
              <a:rPr lang="en-US" sz="2400" b="1" spc="-150" dirty="0"/>
              <a:t>(do) </a:t>
            </a:r>
            <a:r>
              <a:rPr lang="en-US" sz="3200" b="1" spc="-150" dirty="0"/>
              <a:t>Trusts, Estates &amp; Gift Planning</a:t>
            </a:r>
            <a:endParaRPr lang="en-US" sz="2400" b="1" spc="-150" dirty="0"/>
          </a:p>
          <a:p>
            <a:pPr marL="457200" indent="-457200">
              <a:lnSpc>
                <a:spcPct val="75000"/>
              </a:lnSpc>
              <a:buFont typeface="+mj-lt"/>
              <a:buAutoNum type="arabicPeriod"/>
            </a:pPr>
            <a:r>
              <a:rPr lang="en-US" sz="2400" b="1" spc="-150" dirty="0"/>
              <a:t>(co) </a:t>
            </a:r>
            <a:r>
              <a:rPr lang="en-US" sz="3200" b="1" spc="-150" dirty="0"/>
              <a:t>Financial Advisor for Donors</a:t>
            </a:r>
            <a:endParaRPr lang="en-US" sz="2400" b="1" spc="-150" dirty="0"/>
          </a:p>
          <a:p>
            <a:pPr marL="457200" indent="-457200">
              <a:lnSpc>
                <a:spcPct val="75000"/>
              </a:lnSpc>
              <a:buFont typeface="+mj-lt"/>
              <a:buAutoNum type="arabicPeriod"/>
            </a:pPr>
            <a:r>
              <a:rPr lang="en-US" sz="2400" b="1" spc="-150" dirty="0"/>
              <a:t>(do) </a:t>
            </a:r>
            <a:r>
              <a:rPr lang="en-US" sz="3200" b="1" spc="-150" dirty="0"/>
              <a:t>Estate &amp; Gift Planning</a:t>
            </a:r>
          </a:p>
          <a:p>
            <a:pPr marL="457200" indent="-457200">
              <a:lnSpc>
                <a:spcPct val="75000"/>
              </a:lnSpc>
              <a:buFont typeface="+mj-lt"/>
              <a:buAutoNum type="arabicPeriod"/>
            </a:pPr>
            <a:r>
              <a:rPr lang="en-US" sz="2400" b="1" spc="-150" dirty="0"/>
              <a:t>(do) </a:t>
            </a:r>
            <a:r>
              <a:rPr lang="en-US" sz="3200" b="1" spc="-150" dirty="0"/>
              <a:t>Planned Giving &amp; Finance</a:t>
            </a:r>
            <a:endParaRPr lang="en-US" sz="2400" b="1" spc="-150" dirty="0"/>
          </a:p>
          <a:p>
            <a:pPr marL="457200" indent="-457200">
              <a:lnSpc>
                <a:spcPct val="75000"/>
              </a:lnSpc>
              <a:buFont typeface="+mj-lt"/>
              <a:buAutoNum type="arabicPeriod"/>
            </a:pPr>
            <a:r>
              <a:rPr lang="en-US" sz="2400" b="1" spc="-150" dirty="0"/>
              <a:t>(do) </a:t>
            </a:r>
            <a:r>
              <a:rPr lang="en-US" sz="3200" b="1" spc="-150" dirty="0"/>
              <a:t>Donor Advising </a:t>
            </a:r>
          </a:p>
          <a:p>
            <a:pPr marL="457200" indent="-457200">
              <a:lnSpc>
                <a:spcPct val="75000"/>
              </a:lnSpc>
              <a:buFont typeface="+mj-lt"/>
              <a:buAutoNum type="arabicPeriod"/>
            </a:pPr>
            <a:r>
              <a:rPr lang="en-US" sz="2400" b="1" spc="-150" dirty="0"/>
              <a:t>(do) </a:t>
            </a:r>
            <a:r>
              <a:rPr lang="en-US" sz="3200" b="1" spc="-150" dirty="0"/>
              <a:t>Planned Giving &amp; Estate Administration</a:t>
            </a:r>
          </a:p>
          <a:p>
            <a:pPr marL="457200" indent="-457200">
              <a:lnSpc>
                <a:spcPct val="75000"/>
              </a:lnSpc>
              <a:buFont typeface="+mj-lt"/>
              <a:buAutoNum type="arabicPeriod"/>
            </a:pPr>
            <a:r>
              <a:rPr lang="en-US" sz="2400" b="1" spc="-150" dirty="0"/>
              <a:t>(do) </a:t>
            </a:r>
            <a:r>
              <a:rPr lang="en-US" sz="3200" b="1" spc="-150" dirty="0"/>
              <a:t>Charitable Estate Planning</a:t>
            </a:r>
            <a:endParaRPr lang="en-US" sz="2400" b="1" spc="-150" dirty="0"/>
          </a:p>
          <a:p>
            <a:pPr marL="457200" indent="-457200">
              <a:lnSpc>
                <a:spcPct val="75000"/>
              </a:lnSpc>
              <a:buFont typeface="+mj-lt"/>
              <a:buAutoNum type="arabicPeriod"/>
            </a:pPr>
            <a:r>
              <a:rPr lang="en-US" sz="2400" b="1" spc="-150" dirty="0"/>
              <a:t>(co) </a:t>
            </a:r>
            <a:r>
              <a:rPr lang="en-US" sz="3200" b="1" spc="-150" dirty="0"/>
              <a:t>Gift Planner</a:t>
            </a:r>
          </a:p>
          <a:p>
            <a:pPr marL="457200" indent="-457200">
              <a:lnSpc>
                <a:spcPct val="75000"/>
              </a:lnSpc>
              <a:buFont typeface="+mj-lt"/>
              <a:buAutoNum type="arabicPeriod"/>
            </a:pPr>
            <a:r>
              <a:rPr lang="en-US" sz="2400" b="1" spc="-150" dirty="0"/>
              <a:t>(do) </a:t>
            </a:r>
            <a:r>
              <a:rPr lang="en-US" sz="3200" b="1" spc="-150" dirty="0"/>
              <a:t>Charitable Planning</a:t>
            </a:r>
          </a:p>
          <a:p>
            <a:pPr marL="457200" indent="-457200">
              <a:lnSpc>
                <a:spcPct val="75000"/>
              </a:lnSpc>
              <a:buFont typeface="+mj-lt"/>
              <a:buAutoNum type="arabicPeriod"/>
            </a:pPr>
            <a:r>
              <a:rPr lang="en-US" sz="2400" b="1" spc="-150" dirty="0"/>
              <a:t>(co) </a:t>
            </a:r>
            <a:r>
              <a:rPr lang="en-US" sz="3200" b="1" spc="-150" dirty="0"/>
              <a:t>Donor Guidance</a:t>
            </a:r>
          </a:p>
        </p:txBody>
      </p:sp>
      <p:sp>
        <p:nvSpPr>
          <p:cNvPr id="6" name="TextBox 5"/>
          <p:cNvSpPr txBox="1"/>
          <p:nvPr/>
        </p:nvSpPr>
        <p:spPr>
          <a:xfrm>
            <a:off x="4538980" y="914400"/>
            <a:ext cx="4605020" cy="6001643"/>
          </a:xfrm>
          <a:prstGeom prst="rect">
            <a:avLst/>
          </a:prstGeom>
          <a:noFill/>
        </p:spPr>
        <p:txBody>
          <a:bodyPr wrap="square" rtlCol="0">
            <a:spAutoFit/>
          </a:bodyPr>
          <a:lstStyle/>
          <a:p>
            <a:pPr>
              <a:lnSpc>
                <a:spcPct val="75000"/>
              </a:lnSpc>
            </a:pPr>
            <a:r>
              <a:rPr lang="en-US" sz="3200" b="1" dirty="0">
                <a:solidFill>
                  <a:schemeClr val="bg1"/>
                </a:solidFill>
              </a:rPr>
              <a:t>Worst 10 Titles </a:t>
            </a:r>
            <a:r>
              <a:rPr lang="en-US" sz="1600" b="1" dirty="0">
                <a:solidFill>
                  <a:schemeClr val="bg1"/>
                </a:solidFill>
              </a:rPr>
              <a:t>(63 tested all cases)</a:t>
            </a:r>
            <a:endParaRPr lang="en-US" sz="1400" b="1" dirty="0">
              <a:solidFill>
                <a:schemeClr val="bg1"/>
              </a:solidFill>
            </a:endParaRP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Advancement</a:t>
            </a:r>
          </a:p>
          <a:p>
            <a:pPr marL="342900" indent="-342900">
              <a:lnSpc>
                <a:spcPct val="75000"/>
              </a:lnSpc>
              <a:buFont typeface="+mj-lt"/>
              <a:buAutoNum type="arabicPeriod"/>
            </a:pPr>
            <a:r>
              <a:rPr lang="en-US" sz="2400" b="1" dirty="0">
                <a:solidFill>
                  <a:schemeClr val="bg1"/>
                </a:solidFill>
              </a:rPr>
              <a:t>(</a:t>
            </a:r>
            <a:r>
              <a:rPr lang="en-US" sz="2400" b="1" spc="-150" dirty="0">
                <a:solidFill>
                  <a:schemeClr val="bg1"/>
                </a:solidFill>
              </a:rPr>
              <a:t>do) </a:t>
            </a:r>
            <a:r>
              <a:rPr lang="en-US" sz="3200" b="1" spc="-150" dirty="0">
                <a:solidFill>
                  <a:schemeClr val="bg1"/>
                </a:solidFill>
              </a:rPr>
              <a:t>Institutional Advancement</a:t>
            </a:r>
            <a:endParaRPr lang="en-US" sz="2400" b="1" spc="-150" dirty="0">
              <a:solidFill>
                <a:schemeClr val="bg1"/>
              </a:solidFill>
            </a:endParaRP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Advancement </a:t>
            </a: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Development &amp; Marketing</a:t>
            </a: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Business Development </a:t>
            </a: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Institutional Advancement </a:t>
            </a: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Advancement Development </a:t>
            </a: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Development</a:t>
            </a:r>
          </a:p>
          <a:p>
            <a:pPr marL="342900" indent="-342900">
              <a:lnSpc>
                <a:spcPct val="75000"/>
              </a:lnSpc>
              <a:buFont typeface="+mj-lt"/>
              <a:buAutoNum type="arabicPeriod"/>
            </a:pPr>
            <a:r>
              <a:rPr lang="en-US" sz="2400" b="1" spc="-150" dirty="0">
                <a:solidFill>
                  <a:schemeClr val="bg1"/>
                </a:solidFill>
              </a:rPr>
              <a:t>(do) </a:t>
            </a:r>
            <a:r>
              <a:rPr lang="en-US" sz="3200" b="1" spc="-150" dirty="0">
                <a:solidFill>
                  <a:schemeClr val="bg1"/>
                </a:solidFill>
              </a:rPr>
              <a:t>Advancement Development</a:t>
            </a:r>
          </a:p>
          <a:p>
            <a:pPr marL="342900" indent="-342900">
              <a:lnSpc>
                <a:spcPct val="75000"/>
              </a:lnSpc>
              <a:buFont typeface="+mj-lt"/>
              <a:buAutoNum type="arabicPeriod"/>
            </a:pPr>
            <a:r>
              <a:rPr lang="en-US" sz="2400" b="1" spc="-150" dirty="0">
                <a:solidFill>
                  <a:schemeClr val="bg1"/>
                </a:solidFill>
              </a:rPr>
              <a:t>(co) </a:t>
            </a:r>
            <a:r>
              <a:rPr lang="en-US" sz="3200" b="1" spc="-150" dirty="0">
                <a:solidFill>
                  <a:schemeClr val="bg1"/>
                </a:solidFill>
              </a:rPr>
              <a:t>External Relations </a:t>
            </a:r>
          </a:p>
        </p:txBody>
      </p:sp>
      <p:sp>
        <p:nvSpPr>
          <p:cNvPr id="7" name="Rectangle 6"/>
          <p:cNvSpPr/>
          <p:nvPr/>
        </p:nvSpPr>
        <p:spPr>
          <a:xfrm>
            <a:off x="-15240" y="2689"/>
            <a:ext cx="9108440" cy="890115"/>
          </a:xfrm>
          <a:prstGeom prst="rect">
            <a:avLst/>
          </a:prstGeom>
        </p:spPr>
        <p:txBody>
          <a:bodyPr wrap="square">
            <a:spAutoFit/>
          </a:bodyPr>
          <a:lstStyle/>
          <a:p>
            <a:pPr algn="ctr">
              <a:lnSpc>
                <a:spcPct val="80000"/>
              </a:lnSpc>
            </a:pPr>
            <a:r>
              <a:rPr lang="en-US" sz="3200" b="1" dirty="0"/>
              <a:t>All four scenarios combined.</a:t>
            </a:r>
          </a:p>
          <a:p>
            <a:pPr algn="ctr">
              <a:lnSpc>
                <a:spcPct val="80000"/>
              </a:lnSpc>
            </a:pPr>
            <a:r>
              <a:rPr lang="en-US" sz="3200" b="1" dirty="0"/>
              <a:t>Who at the charity are you more likely to contact?</a:t>
            </a:r>
          </a:p>
        </p:txBody>
      </p:sp>
    </p:spTree>
    <p:extLst>
      <p:ext uri="{BB962C8B-B14F-4D97-AF65-F5344CB8AC3E}">
        <p14:creationId xmlns:p14="http://schemas.microsoft.com/office/powerpoint/2010/main" val="250490687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38980" y="1482453"/>
            <a:ext cx="4605020" cy="53755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482453"/>
            <a:ext cx="4538980" cy="537554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160" y="1524000"/>
            <a:ext cx="4549140" cy="5410712"/>
          </a:xfrm>
          <a:prstGeom prst="rect">
            <a:avLst/>
          </a:prstGeom>
        </p:spPr>
        <p:txBody>
          <a:bodyPr wrap="square">
            <a:spAutoFit/>
          </a:bodyPr>
          <a:lstStyle/>
          <a:p>
            <a:pPr>
              <a:lnSpc>
                <a:spcPct val="80000"/>
              </a:lnSpc>
            </a:pPr>
            <a:r>
              <a:rPr lang="en-US" sz="2800" b="1" dirty="0"/>
              <a:t>Best 10 Titles </a:t>
            </a:r>
            <a:r>
              <a:rPr lang="en-US" sz="1400" b="1" dirty="0"/>
              <a:t>(of 63 tested in all scenarios)</a:t>
            </a:r>
            <a:endParaRPr lang="en-US" sz="800" b="1" dirty="0"/>
          </a:p>
          <a:p>
            <a:pPr>
              <a:lnSpc>
                <a:spcPct val="80000"/>
              </a:lnSpc>
            </a:pPr>
            <a:endParaRPr lang="en-US" sz="1200" dirty="0"/>
          </a:p>
          <a:p>
            <a:pPr marL="457200" indent="-457200">
              <a:lnSpc>
                <a:spcPct val="80000"/>
              </a:lnSpc>
              <a:buFont typeface="+mj-lt"/>
              <a:buAutoNum type="arabicPeriod"/>
            </a:pPr>
            <a:r>
              <a:rPr lang="en-US" sz="2000" b="1" spc="-150" dirty="0"/>
              <a:t>(do) </a:t>
            </a:r>
            <a:r>
              <a:rPr lang="en-US" sz="2800" b="1" spc="-150" dirty="0"/>
              <a:t>Trusts, Estates &amp; Gift Planning</a:t>
            </a:r>
            <a:endParaRPr lang="en-US" sz="2000" b="1" spc="-150" dirty="0"/>
          </a:p>
          <a:p>
            <a:pPr marL="457200" indent="-457200">
              <a:lnSpc>
                <a:spcPct val="80000"/>
              </a:lnSpc>
              <a:buFont typeface="+mj-lt"/>
              <a:buAutoNum type="arabicPeriod"/>
            </a:pPr>
            <a:r>
              <a:rPr lang="en-US" sz="2000" b="1" spc="-150" dirty="0"/>
              <a:t>(do) </a:t>
            </a:r>
            <a:r>
              <a:rPr lang="en-US" sz="2800" b="1" spc="-150" dirty="0"/>
              <a:t>Estate &amp; Gift Planning</a:t>
            </a:r>
          </a:p>
          <a:p>
            <a:pPr marL="457200" indent="-457200">
              <a:lnSpc>
                <a:spcPct val="80000"/>
              </a:lnSpc>
              <a:buFont typeface="+mj-lt"/>
              <a:buAutoNum type="arabicPeriod"/>
            </a:pPr>
            <a:r>
              <a:rPr lang="en-US" sz="2000" b="1" spc="-150" dirty="0"/>
              <a:t>(do) </a:t>
            </a:r>
            <a:r>
              <a:rPr lang="en-US" sz="2800" b="1" spc="-150" dirty="0"/>
              <a:t>Planned Giving &amp; Finance</a:t>
            </a:r>
            <a:endParaRPr lang="en-US" sz="2000" b="1" spc="-150" dirty="0"/>
          </a:p>
          <a:p>
            <a:pPr marL="457200" indent="-457200">
              <a:lnSpc>
                <a:spcPct val="80000"/>
              </a:lnSpc>
              <a:buFont typeface="+mj-lt"/>
              <a:buAutoNum type="arabicPeriod"/>
            </a:pPr>
            <a:r>
              <a:rPr lang="en-US" sz="2000" b="1" spc="-150" dirty="0"/>
              <a:t>(do) </a:t>
            </a:r>
            <a:r>
              <a:rPr lang="en-US" sz="2800" b="1" spc="-150" dirty="0"/>
              <a:t>Charitable Estate Planning</a:t>
            </a:r>
            <a:endParaRPr lang="en-US" sz="2000" b="1" spc="-150" dirty="0"/>
          </a:p>
          <a:p>
            <a:pPr marL="457200" indent="-457200">
              <a:lnSpc>
                <a:spcPct val="80000"/>
              </a:lnSpc>
              <a:buFont typeface="+mj-lt"/>
              <a:buAutoNum type="arabicPeriod"/>
            </a:pPr>
            <a:r>
              <a:rPr lang="en-US" sz="2000" b="1" spc="-150" dirty="0"/>
              <a:t>(co) </a:t>
            </a:r>
            <a:r>
              <a:rPr lang="en-US" sz="2800" b="1" spc="-150" dirty="0"/>
              <a:t>Financial Advisor for Donors</a:t>
            </a:r>
            <a:endParaRPr lang="en-US" sz="2000" b="1" spc="-150" dirty="0"/>
          </a:p>
          <a:p>
            <a:pPr marL="457200" indent="-457200">
              <a:lnSpc>
                <a:spcPct val="80000"/>
              </a:lnSpc>
              <a:buFont typeface="+mj-lt"/>
              <a:buAutoNum type="arabicPeriod"/>
            </a:pPr>
            <a:r>
              <a:rPr lang="en-US" sz="2000" b="1" spc="-150" dirty="0"/>
              <a:t>(do) </a:t>
            </a:r>
            <a:r>
              <a:rPr lang="en-US" sz="2800" b="1" spc="-150" dirty="0"/>
              <a:t>Planned Giving &amp; Estate Administration</a:t>
            </a:r>
          </a:p>
          <a:p>
            <a:pPr marL="457200" indent="-457200">
              <a:lnSpc>
                <a:spcPct val="80000"/>
              </a:lnSpc>
              <a:buFont typeface="+mj-lt"/>
              <a:buAutoNum type="arabicPeriod"/>
            </a:pPr>
            <a:r>
              <a:rPr lang="en-US" sz="2000" b="1" spc="-150" dirty="0"/>
              <a:t>(co) </a:t>
            </a:r>
            <a:r>
              <a:rPr lang="en-US" sz="2800" b="1" spc="-150" dirty="0"/>
              <a:t>Gift Planner</a:t>
            </a:r>
          </a:p>
          <a:p>
            <a:pPr marL="457200" indent="-457200">
              <a:lnSpc>
                <a:spcPct val="80000"/>
              </a:lnSpc>
              <a:buFont typeface="+mj-lt"/>
              <a:buAutoNum type="arabicPeriod"/>
            </a:pPr>
            <a:r>
              <a:rPr lang="en-US" sz="2000" b="1" spc="-150" dirty="0">
                <a:solidFill>
                  <a:srgbClr val="0070C0"/>
                </a:solidFill>
              </a:rPr>
              <a:t>(co) </a:t>
            </a:r>
            <a:r>
              <a:rPr lang="en-US" sz="2800" b="1" spc="-150" dirty="0">
                <a:solidFill>
                  <a:srgbClr val="0070C0"/>
                </a:solidFill>
              </a:rPr>
              <a:t>Charitable Estate Planning*</a:t>
            </a:r>
          </a:p>
          <a:p>
            <a:pPr marL="457200" indent="-457200">
              <a:lnSpc>
                <a:spcPct val="80000"/>
              </a:lnSpc>
              <a:buFont typeface="+mj-lt"/>
              <a:buAutoNum type="arabicPeriod"/>
            </a:pPr>
            <a:r>
              <a:rPr lang="en-US" sz="2000" b="1" spc="-150" dirty="0">
                <a:solidFill>
                  <a:srgbClr val="0070C0"/>
                </a:solidFill>
              </a:rPr>
              <a:t>(co) </a:t>
            </a:r>
            <a:r>
              <a:rPr lang="en-US" sz="2800" b="1" spc="-150" dirty="0">
                <a:solidFill>
                  <a:srgbClr val="0070C0"/>
                </a:solidFill>
              </a:rPr>
              <a:t>Planned Giving*</a:t>
            </a:r>
          </a:p>
          <a:p>
            <a:pPr marL="457200" indent="-457200">
              <a:lnSpc>
                <a:spcPct val="80000"/>
              </a:lnSpc>
              <a:buFont typeface="+mj-lt"/>
              <a:buAutoNum type="arabicPeriod"/>
            </a:pPr>
            <a:r>
              <a:rPr lang="en-US" sz="2000" b="1" spc="-150" dirty="0">
                <a:solidFill>
                  <a:srgbClr val="0070C0"/>
                </a:solidFill>
              </a:rPr>
              <a:t>(do) </a:t>
            </a:r>
            <a:r>
              <a:rPr lang="en-US" sz="2800" b="1" spc="-150" dirty="0">
                <a:solidFill>
                  <a:srgbClr val="0070C0"/>
                </a:solidFill>
              </a:rPr>
              <a:t>Planned Giving*</a:t>
            </a:r>
          </a:p>
          <a:p>
            <a:pPr algn="r">
              <a:lnSpc>
                <a:spcPct val="80000"/>
              </a:lnSpc>
            </a:pPr>
            <a:r>
              <a:rPr lang="en-US" sz="2800" b="1" spc="-150" dirty="0">
                <a:solidFill>
                  <a:srgbClr val="0070C0"/>
                </a:solidFill>
              </a:rPr>
              <a:t>*not in overall top 10</a:t>
            </a:r>
          </a:p>
        </p:txBody>
      </p:sp>
      <p:sp>
        <p:nvSpPr>
          <p:cNvPr id="6" name="TextBox 5"/>
          <p:cNvSpPr txBox="1"/>
          <p:nvPr/>
        </p:nvSpPr>
        <p:spPr>
          <a:xfrm>
            <a:off x="4538980" y="1552134"/>
            <a:ext cx="4605020" cy="4721292"/>
          </a:xfrm>
          <a:prstGeom prst="rect">
            <a:avLst/>
          </a:prstGeom>
          <a:noFill/>
        </p:spPr>
        <p:txBody>
          <a:bodyPr wrap="square" rtlCol="0">
            <a:spAutoFit/>
          </a:bodyPr>
          <a:lstStyle/>
          <a:p>
            <a:pPr>
              <a:lnSpc>
                <a:spcPct val="80000"/>
              </a:lnSpc>
            </a:pPr>
            <a:r>
              <a:rPr lang="en-US" sz="2800" b="1" dirty="0">
                <a:solidFill>
                  <a:schemeClr val="bg1"/>
                </a:solidFill>
              </a:rPr>
              <a:t>Worst 10 Titles </a:t>
            </a:r>
            <a:r>
              <a:rPr lang="en-US" sz="1400" b="1" dirty="0">
                <a:solidFill>
                  <a:schemeClr val="bg1"/>
                </a:solidFill>
              </a:rPr>
              <a:t>(of 63 tested in all scenarios)</a:t>
            </a:r>
            <a:endParaRPr lang="en-US" sz="1200" b="1" dirty="0">
              <a:solidFill>
                <a:schemeClr val="bg1"/>
              </a:solidFill>
            </a:endParaRPr>
          </a:p>
          <a:p>
            <a:pPr>
              <a:lnSpc>
                <a:spcPct val="80000"/>
              </a:lnSpc>
            </a:pPr>
            <a:endParaRPr lang="en-US" sz="1200" dirty="0">
              <a:solidFill>
                <a:schemeClr val="bg1"/>
              </a:solidFill>
            </a:endParaRP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Advancement</a:t>
            </a:r>
          </a:p>
          <a:p>
            <a:pPr marL="342900" indent="-342900">
              <a:lnSpc>
                <a:spcPct val="80000"/>
              </a:lnSpc>
              <a:buFont typeface="+mj-lt"/>
              <a:buAutoNum type="arabicPeriod"/>
            </a:pPr>
            <a:r>
              <a:rPr lang="en-US" sz="2000" b="1" dirty="0">
                <a:solidFill>
                  <a:schemeClr val="bg1"/>
                </a:solidFill>
              </a:rPr>
              <a:t>(</a:t>
            </a:r>
            <a:r>
              <a:rPr lang="en-US" sz="2000" b="1" spc="-150" dirty="0">
                <a:solidFill>
                  <a:schemeClr val="bg1"/>
                </a:solidFill>
              </a:rPr>
              <a:t>do) </a:t>
            </a:r>
            <a:r>
              <a:rPr lang="en-US" sz="2800" b="1" spc="-150" dirty="0">
                <a:solidFill>
                  <a:schemeClr val="bg1"/>
                </a:solidFill>
              </a:rPr>
              <a:t>Institutional Advancement</a:t>
            </a:r>
            <a:endParaRPr lang="en-US" sz="2000" b="1" spc="-150" dirty="0">
              <a:solidFill>
                <a:schemeClr val="bg1"/>
              </a:solidFill>
            </a:endParaRP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External Relations </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Advancement </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Institutional Advancement </a:t>
            </a: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Development &amp; Marketing</a:t>
            </a: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Development</a:t>
            </a:r>
          </a:p>
          <a:p>
            <a:pPr marL="342900" indent="-342900">
              <a:lnSpc>
                <a:spcPct val="80000"/>
              </a:lnSpc>
              <a:buFont typeface="+mj-lt"/>
              <a:buAutoNum type="arabicPeriod"/>
            </a:pPr>
            <a:r>
              <a:rPr lang="en-US" sz="2000" b="1" spc="-150" dirty="0">
                <a:solidFill>
                  <a:srgbClr val="FF0000"/>
                </a:solidFill>
              </a:rPr>
              <a:t>(co) </a:t>
            </a:r>
            <a:r>
              <a:rPr lang="en-US" sz="2800" b="1" spc="-150" dirty="0">
                <a:solidFill>
                  <a:srgbClr val="FF0000"/>
                </a:solidFill>
              </a:rPr>
              <a:t>Resource Development* </a:t>
            </a: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Advancement Development</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Advancement Development</a:t>
            </a:r>
          </a:p>
          <a:p>
            <a:pPr algn="r">
              <a:lnSpc>
                <a:spcPct val="80000"/>
              </a:lnSpc>
            </a:pPr>
            <a:endParaRPr lang="en-US" sz="2800" b="1" spc="-150" dirty="0">
              <a:solidFill>
                <a:schemeClr val="bg1"/>
              </a:solidFill>
            </a:endParaRPr>
          </a:p>
          <a:p>
            <a:pPr algn="r">
              <a:lnSpc>
                <a:spcPct val="80000"/>
              </a:lnSpc>
            </a:pPr>
            <a:r>
              <a:rPr lang="en-US" sz="2800" spc="-150" dirty="0">
                <a:solidFill>
                  <a:srgbClr val="FF0000"/>
                </a:solidFill>
              </a:rPr>
              <a:t>*not in overall bottom 10 </a:t>
            </a:r>
          </a:p>
        </p:txBody>
      </p:sp>
      <p:sp>
        <p:nvSpPr>
          <p:cNvPr id="7" name="Rectangle 6"/>
          <p:cNvSpPr/>
          <p:nvPr/>
        </p:nvSpPr>
        <p:spPr>
          <a:xfrm>
            <a:off x="-15240" y="381000"/>
            <a:ext cx="9159240" cy="773738"/>
          </a:xfrm>
          <a:prstGeom prst="rect">
            <a:avLst/>
          </a:prstGeom>
        </p:spPr>
        <p:txBody>
          <a:bodyPr wrap="square">
            <a:spAutoFit/>
          </a:bodyPr>
          <a:lstStyle/>
          <a:p>
            <a:pPr algn="ctr">
              <a:lnSpc>
                <a:spcPct val="80000"/>
              </a:lnSpc>
            </a:pPr>
            <a:r>
              <a:rPr lang="en-US" sz="5400" b="1" dirty="0"/>
              <a:t>Among Adults Age 50+</a:t>
            </a:r>
          </a:p>
        </p:txBody>
      </p:sp>
    </p:spTree>
    <p:extLst>
      <p:ext uri="{BB962C8B-B14F-4D97-AF65-F5344CB8AC3E}">
        <p14:creationId xmlns:p14="http://schemas.microsoft.com/office/powerpoint/2010/main" val="135084768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38980" y="1482453"/>
            <a:ext cx="4605020" cy="537554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482453"/>
            <a:ext cx="4538980" cy="537554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160" y="1524000"/>
            <a:ext cx="4549140" cy="5410712"/>
          </a:xfrm>
          <a:prstGeom prst="rect">
            <a:avLst/>
          </a:prstGeom>
        </p:spPr>
        <p:txBody>
          <a:bodyPr wrap="square">
            <a:spAutoFit/>
          </a:bodyPr>
          <a:lstStyle/>
          <a:p>
            <a:pPr>
              <a:lnSpc>
                <a:spcPct val="80000"/>
              </a:lnSpc>
            </a:pPr>
            <a:r>
              <a:rPr lang="en-US" sz="2800" b="1" dirty="0"/>
              <a:t>Best 10 Titles </a:t>
            </a:r>
            <a:r>
              <a:rPr lang="en-US" sz="1400" b="1" dirty="0"/>
              <a:t>(of 63 tested in all scenarios)</a:t>
            </a:r>
            <a:endParaRPr lang="en-US" sz="800" b="1" dirty="0"/>
          </a:p>
          <a:p>
            <a:pPr>
              <a:lnSpc>
                <a:spcPct val="80000"/>
              </a:lnSpc>
            </a:pPr>
            <a:endParaRPr lang="en-US" sz="1200" dirty="0"/>
          </a:p>
          <a:p>
            <a:pPr marL="457200" indent="-457200">
              <a:lnSpc>
                <a:spcPct val="80000"/>
              </a:lnSpc>
              <a:buFont typeface="+mj-lt"/>
              <a:buAutoNum type="arabicPeriod"/>
            </a:pPr>
            <a:r>
              <a:rPr lang="en-US" sz="2000" b="1" spc="-150" dirty="0"/>
              <a:t>(do) </a:t>
            </a:r>
            <a:r>
              <a:rPr lang="en-US" sz="2800" b="1" spc="-150" dirty="0"/>
              <a:t>Trusts, Estates &amp; Gift Planning</a:t>
            </a:r>
            <a:endParaRPr lang="en-US" sz="2000" b="1" spc="-150" dirty="0"/>
          </a:p>
          <a:p>
            <a:pPr marL="457200" indent="-457200">
              <a:lnSpc>
                <a:spcPct val="80000"/>
              </a:lnSpc>
              <a:buFont typeface="+mj-lt"/>
              <a:buAutoNum type="arabicPeriod"/>
            </a:pPr>
            <a:r>
              <a:rPr lang="en-US" sz="2000" b="1" spc="-150" dirty="0"/>
              <a:t>(co) </a:t>
            </a:r>
            <a:r>
              <a:rPr lang="en-US" sz="2800" b="1" spc="-150" dirty="0"/>
              <a:t>Financial Advisor for Donors</a:t>
            </a:r>
            <a:endParaRPr lang="en-US" sz="2000" b="1" spc="-150" dirty="0"/>
          </a:p>
          <a:p>
            <a:pPr marL="457200" indent="-457200">
              <a:lnSpc>
                <a:spcPct val="80000"/>
              </a:lnSpc>
              <a:buFont typeface="+mj-lt"/>
              <a:buAutoNum type="arabicPeriod"/>
            </a:pPr>
            <a:r>
              <a:rPr lang="en-US" sz="2000" b="1" spc="-150" dirty="0"/>
              <a:t>(do) </a:t>
            </a:r>
            <a:r>
              <a:rPr lang="en-US" sz="2800" b="1" spc="-150" dirty="0"/>
              <a:t>Estate &amp; Gift Planning</a:t>
            </a:r>
          </a:p>
          <a:p>
            <a:pPr marL="457200" indent="-457200">
              <a:lnSpc>
                <a:spcPct val="80000"/>
              </a:lnSpc>
              <a:buFont typeface="+mj-lt"/>
              <a:buAutoNum type="arabicPeriod"/>
            </a:pPr>
            <a:r>
              <a:rPr lang="en-US" sz="2000" b="1" spc="-150" dirty="0"/>
              <a:t>(do) </a:t>
            </a:r>
            <a:r>
              <a:rPr lang="en-US" sz="2800" b="1" spc="-150" dirty="0"/>
              <a:t>Planned Giving &amp; Finance</a:t>
            </a:r>
            <a:endParaRPr lang="en-US" sz="2000" b="1" spc="-150" dirty="0"/>
          </a:p>
          <a:p>
            <a:pPr marL="457200" indent="-457200">
              <a:lnSpc>
                <a:spcPct val="80000"/>
              </a:lnSpc>
              <a:buFont typeface="+mj-lt"/>
              <a:buAutoNum type="arabicPeriod"/>
            </a:pPr>
            <a:r>
              <a:rPr lang="en-US" sz="2000" b="1" spc="-150" dirty="0"/>
              <a:t>(do) </a:t>
            </a:r>
            <a:r>
              <a:rPr lang="en-US" sz="2800" b="1" spc="-150" dirty="0"/>
              <a:t>Donor Advising </a:t>
            </a:r>
          </a:p>
          <a:p>
            <a:pPr marL="457200" indent="-457200">
              <a:lnSpc>
                <a:spcPct val="80000"/>
              </a:lnSpc>
              <a:buFont typeface="+mj-lt"/>
              <a:buAutoNum type="arabicPeriod"/>
            </a:pPr>
            <a:r>
              <a:rPr lang="en-US" sz="2000" b="1" spc="-150" dirty="0"/>
              <a:t>(do) </a:t>
            </a:r>
            <a:r>
              <a:rPr lang="en-US" sz="2800" b="1" spc="-150" dirty="0"/>
              <a:t>Planned Giving &amp; Estate Administration</a:t>
            </a:r>
          </a:p>
          <a:p>
            <a:pPr marL="457200" indent="-457200">
              <a:lnSpc>
                <a:spcPct val="80000"/>
              </a:lnSpc>
              <a:buFont typeface="+mj-lt"/>
              <a:buAutoNum type="arabicPeriod"/>
            </a:pPr>
            <a:r>
              <a:rPr lang="en-US" sz="2000" b="1" spc="-150" dirty="0"/>
              <a:t>(do) </a:t>
            </a:r>
            <a:r>
              <a:rPr lang="en-US" sz="2800" b="1" spc="-150" dirty="0"/>
              <a:t>Charitable Estate Planning</a:t>
            </a:r>
            <a:endParaRPr lang="en-US" sz="2000" b="1" spc="-150" dirty="0"/>
          </a:p>
          <a:p>
            <a:pPr marL="457200" indent="-457200">
              <a:lnSpc>
                <a:spcPct val="80000"/>
              </a:lnSpc>
              <a:buFont typeface="+mj-lt"/>
              <a:buAutoNum type="arabicPeriod"/>
            </a:pPr>
            <a:r>
              <a:rPr lang="en-US" sz="2000" b="1" spc="-150" dirty="0"/>
              <a:t>(co) </a:t>
            </a:r>
            <a:r>
              <a:rPr lang="en-US" sz="2800" b="1" spc="-150" dirty="0"/>
              <a:t>Gift Planner</a:t>
            </a:r>
          </a:p>
          <a:p>
            <a:pPr marL="457200" indent="-457200">
              <a:lnSpc>
                <a:spcPct val="80000"/>
              </a:lnSpc>
              <a:buFont typeface="+mj-lt"/>
              <a:buAutoNum type="arabicPeriod"/>
            </a:pPr>
            <a:r>
              <a:rPr lang="en-US" sz="2000" b="1" spc="-150" dirty="0"/>
              <a:t>(co) </a:t>
            </a:r>
            <a:r>
              <a:rPr lang="en-US" sz="2800" b="1" spc="-150" dirty="0"/>
              <a:t>Donor Guidance</a:t>
            </a:r>
          </a:p>
          <a:p>
            <a:pPr marL="457200" indent="-457200">
              <a:lnSpc>
                <a:spcPct val="80000"/>
              </a:lnSpc>
              <a:buFont typeface="+mj-lt"/>
              <a:buAutoNum type="arabicPeriod"/>
            </a:pPr>
            <a:r>
              <a:rPr lang="en-US" sz="2000" b="1" spc="-150" dirty="0">
                <a:solidFill>
                  <a:srgbClr val="0070C0"/>
                </a:solidFill>
              </a:rPr>
              <a:t>(do) </a:t>
            </a:r>
            <a:r>
              <a:rPr lang="en-US" sz="2800" b="1" spc="-150" dirty="0">
                <a:solidFill>
                  <a:srgbClr val="0070C0"/>
                </a:solidFill>
              </a:rPr>
              <a:t>Planned Giving</a:t>
            </a:r>
          </a:p>
          <a:p>
            <a:pPr algn="r">
              <a:lnSpc>
                <a:spcPct val="80000"/>
              </a:lnSpc>
            </a:pPr>
            <a:r>
              <a:rPr lang="en-US" sz="2800" b="1" spc="-150" dirty="0">
                <a:solidFill>
                  <a:srgbClr val="0070C0"/>
                </a:solidFill>
              </a:rPr>
              <a:t>*not in original top 10</a:t>
            </a:r>
          </a:p>
        </p:txBody>
      </p:sp>
      <p:sp>
        <p:nvSpPr>
          <p:cNvPr id="6" name="TextBox 5"/>
          <p:cNvSpPr txBox="1"/>
          <p:nvPr/>
        </p:nvSpPr>
        <p:spPr>
          <a:xfrm>
            <a:off x="4538980" y="1552134"/>
            <a:ext cx="4605020" cy="4031873"/>
          </a:xfrm>
          <a:prstGeom prst="rect">
            <a:avLst/>
          </a:prstGeom>
          <a:noFill/>
        </p:spPr>
        <p:txBody>
          <a:bodyPr wrap="square" rtlCol="0">
            <a:spAutoFit/>
          </a:bodyPr>
          <a:lstStyle/>
          <a:p>
            <a:pPr>
              <a:lnSpc>
                <a:spcPct val="80000"/>
              </a:lnSpc>
            </a:pPr>
            <a:r>
              <a:rPr lang="en-US" sz="2800" b="1" dirty="0">
                <a:solidFill>
                  <a:schemeClr val="bg1"/>
                </a:solidFill>
              </a:rPr>
              <a:t>Worst 10 Titles </a:t>
            </a:r>
            <a:r>
              <a:rPr lang="en-US" sz="1400" b="1" dirty="0">
                <a:solidFill>
                  <a:schemeClr val="bg1"/>
                </a:solidFill>
              </a:rPr>
              <a:t>(of 63 tested in all scenarios)</a:t>
            </a:r>
            <a:endParaRPr lang="en-US" sz="1200" b="1" dirty="0">
              <a:solidFill>
                <a:schemeClr val="bg1"/>
              </a:solidFill>
            </a:endParaRPr>
          </a:p>
          <a:p>
            <a:pPr>
              <a:lnSpc>
                <a:spcPct val="80000"/>
              </a:lnSpc>
            </a:pPr>
            <a:endParaRPr lang="en-US" sz="1200" dirty="0">
              <a:solidFill>
                <a:schemeClr val="bg1"/>
              </a:solidFill>
            </a:endParaRP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Advancement</a:t>
            </a:r>
          </a:p>
          <a:p>
            <a:pPr marL="342900" indent="-342900">
              <a:lnSpc>
                <a:spcPct val="80000"/>
              </a:lnSpc>
              <a:buFont typeface="+mj-lt"/>
              <a:buAutoNum type="arabicPeriod"/>
            </a:pPr>
            <a:r>
              <a:rPr lang="en-US" sz="1600" b="1" spc="-150" dirty="0">
                <a:solidFill>
                  <a:schemeClr val="bg1"/>
                </a:solidFill>
              </a:rPr>
              <a:t>(</a:t>
            </a:r>
            <a:r>
              <a:rPr lang="en-US" sz="2000" b="1" spc="-150" dirty="0">
                <a:solidFill>
                  <a:schemeClr val="bg1"/>
                </a:solidFill>
              </a:rPr>
              <a:t>do) </a:t>
            </a:r>
            <a:r>
              <a:rPr lang="en-US" sz="2800" b="1" spc="-150" dirty="0">
                <a:solidFill>
                  <a:schemeClr val="bg1"/>
                </a:solidFill>
              </a:rPr>
              <a:t>Development &amp; Marketing</a:t>
            </a:r>
          </a:p>
          <a:p>
            <a:pPr marL="342900" indent="-342900">
              <a:lnSpc>
                <a:spcPct val="80000"/>
              </a:lnSpc>
              <a:buFont typeface="+mj-lt"/>
              <a:buAutoNum type="arabicPeriod"/>
            </a:pPr>
            <a:r>
              <a:rPr lang="en-US" sz="2000" b="1" dirty="0">
                <a:solidFill>
                  <a:schemeClr val="bg1"/>
                </a:solidFill>
              </a:rPr>
              <a:t>(</a:t>
            </a:r>
            <a:r>
              <a:rPr lang="en-US" sz="2000" b="1" spc="-150" dirty="0">
                <a:solidFill>
                  <a:schemeClr val="bg1"/>
                </a:solidFill>
              </a:rPr>
              <a:t>do) </a:t>
            </a:r>
            <a:r>
              <a:rPr lang="en-US" sz="2800" b="1" spc="-150" dirty="0">
                <a:solidFill>
                  <a:schemeClr val="bg1"/>
                </a:solidFill>
              </a:rPr>
              <a:t>Institutional Advancement</a:t>
            </a:r>
            <a:endParaRPr lang="en-US" sz="2000" b="1" spc="-150" dirty="0">
              <a:solidFill>
                <a:schemeClr val="bg1"/>
              </a:solidFill>
            </a:endParaRP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Advancement </a:t>
            </a: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Development</a:t>
            </a: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Advancement Development</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Advancement Development </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Business Development </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Institutional Advancement </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External Relations </a:t>
            </a:r>
          </a:p>
        </p:txBody>
      </p:sp>
      <p:sp>
        <p:nvSpPr>
          <p:cNvPr id="7" name="Rectangle 6"/>
          <p:cNvSpPr/>
          <p:nvPr/>
        </p:nvSpPr>
        <p:spPr>
          <a:xfrm>
            <a:off x="-15240" y="369262"/>
            <a:ext cx="9108440" cy="773738"/>
          </a:xfrm>
          <a:prstGeom prst="rect">
            <a:avLst/>
          </a:prstGeom>
        </p:spPr>
        <p:txBody>
          <a:bodyPr wrap="square">
            <a:spAutoFit/>
          </a:bodyPr>
          <a:lstStyle/>
          <a:p>
            <a:pPr algn="ctr">
              <a:lnSpc>
                <a:spcPct val="80000"/>
              </a:lnSpc>
            </a:pPr>
            <a:r>
              <a:rPr lang="en-US" sz="5400" b="1" dirty="0"/>
              <a:t>Among Women</a:t>
            </a:r>
          </a:p>
        </p:txBody>
      </p:sp>
    </p:spTree>
    <p:extLst>
      <p:ext uri="{BB962C8B-B14F-4D97-AF65-F5344CB8AC3E}">
        <p14:creationId xmlns:p14="http://schemas.microsoft.com/office/powerpoint/2010/main" val="39792355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38980" y="1482453"/>
            <a:ext cx="4605020" cy="5375547"/>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482453"/>
            <a:ext cx="4538980" cy="5375547"/>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160" y="1524000"/>
            <a:ext cx="4549140" cy="5410712"/>
          </a:xfrm>
          <a:prstGeom prst="rect">
            <a:avLst/>
          </a:prstGeom>
        </p:spPr>
        <p:txBody>
          <a:bodyPr wrap="square">
            <a:spAutoFit/>
          </a:bodyPr>
          <a:lstStyle/>
          <a:p>
            <a:pPr>
              <a:lnSpc>
                <a:spcPct val="80000"/>
              </a:lnSpc>
            </a:pPr>
            <a:r>
              <a:rPr lang="en-US" sz="2800" b="1" dirty="0"/>
              <a:t>Best 10 Titles </a:t>
            </a:r>
            <a:r>
              <a:rPr lang="en-US" sz="1400" b="1" dirty="0"/>
              <a:t>(of 63 tested in all scenarios)</a:t>
            </a:r>
            <a:endParaRPr lang="en-US" sz="800" b="1" dirty="0"/>
          </a:p>
          <a:p>
            <a:pPr>
              <a:lnSpc>
                <a:spcPct val="80000"/>
              </a:lnSpc>
            </a:pPr>
            <a:endParaRPr lang="en-US" sz="1200" dirty="0"/>
          </a:p>
          <a:p>
            <a:pPr marL="457200" indent="-457200">
              <a:lnSpc>
                <a:spcPct val="80000"/>
              </a:lnSpc>
              <a:buFont typeface="+mj-lt"/>
              <a:buAutoNum type="arabicPeriod"/>
            </a:pPr>
            <a:r>
              <a:rPr lang="en-US" sz="2000" b="1" spc="-150" dirty="0"/>
              <a:t>(do) </a:t>
            </a:r>
            <a:r>
              <a:rPr lang="en-US" sz="2800" b="1" spc="-150" dirty="0"/>
              <a:t>Estate &amp; Gift Planning</a:t>
            </a:r>
          </a:p>
          <a:p>
            <a:pPr marL="457200" indent="-457200">
              <a:lnSpc>
                <a:spcPct val="80000"/>
              </a:lnSpc>
              <a:buFont typeface="+mj-lt"/>
              <a:buAutoNum type="arabicPeriod"/>
            </a:pPr>
            <a:r>
              <a:rPr lang="en-US" sz="2000" b="1" spc="-150" dirty="0"/>
              <a:t>(co) </a:t>
            </a:r>
            <a:r>
              <a:rPr lang="en-US" sz="2800" b="1" spc="-150" dirty="0"/>
              <a:t>Financial Advisor for Donors</a:t>
            </a:r>
            <a:endParaRPr lang="en-US" sz="2000" b="1" spc="-150" dirty="0"/>
          </a:p>
          <a:p>
            <a:pPr marL="457200" indent="-457200">
              <a:lnSpc>
                <a:spcPct val="80000"/>
              </a:lnSpc>
              <a:buFont typeface="+mj-lt"/>
              <a:buAutoNum type="arabicPeriod"/>
            </a:pPr>
            <a:r>
              <a:rPr lang="en-US" sz="2000" b="1" spc="-150" dirty="0"/>
              <a:t>(do) </a:t>
            </a:r>
            <a:r>
              <a:rPr lang="en-US" sz="2800" b="1" spc="-150" dirty="0"/>
              <a:t>Planned Giving &amp; Finance</a:t>
            </a:r>
            <a:endParaRPr lang="en-US" sz="2000" b="1" spc="-150" dirty="0"/>
          </a:p>
          <a:p>
            <a:pPr marL="457200" indent="-457200">
              <a:lnSpc>
                <a:spcPct val="80000"/>
              </a:lnSpc>
              <a:buFont typeface="+mj-lt"/>
              <a:buAutoNum type="arabicPeriod"/>
            </a:pPr>
            <a:r>
              <a:rPr lang="en-US" sz="1600" b="1" spc="-150" dirty="0"/>
              <a:t>( </a:t>
            </a:r>
            <a:r>
              <a:rPr lang="en-US" sz="2000" b="1" spc="-150" dirty="0"/>
              <a:t>(do) </a:t>
            </a:r>
            <a:r>
              <a:rPr lang="en-US" sz="2800" b="1" spc="-150" dirty="0"/>
              <a:t>Trusts, Estates &amp; Gift Planning</a:t>
            </a:r>
            <a:endParaRPr lang="en-US" sz="2000" b="1" spc="-150" dirty="0"/>
          </a:p>
          <a:p>
            <a:pPr marL="457200" indent="-457200">
              <a:lnSpc>
                <a:spcPct val="80000"/>
              </a:lnSpc>
              <a:buFont typeface="+mj-lt"/>
              <a:buAutoNum type="arabicPeriod"/>
            </a:pPr>
            <a:r>
              <a:rPr lang="en-US" sz="2000" b="1" spc="-150" dirty="0"/>
              <a:t>(do) </a:t>
            </a:r>
            <a:r>
              <a:rPr lang="en-US" sz="2800" b="1" spc="-150" dirty="0"/>
              <a:t>Planned Giving &amp; Estate Administration</a:t>
            </a:r>
          </a:p>
          <a:p>
            <a:pPr marL="457200" indent="-457200">
              <a:lnSpc>
                <a:spcPct val="80000"/>
              </a:lnSpc>
              <a:buFont typeface="+mj-lt"/>
              <a:buAutoNum type="arabicPeriod"/>
            </a:pPr>
            <a:r>
              <a:rPr lang="en-US" sz="2000" b="1" spc="-150" dirty="0"/>
              <a:t>(do) </a:t>
            </a:r>
            <a:r>
              <a:rPr lang="en-US" sz="2800" b="1" spc="-150" dirty="0"/>
              <a:t>Donor Advising </a:t>
            </a:r>
          </a:p>
          <a:p>
            <a:pPr marL="457200" indent="-457200">
              <a:lnSpc>
                <a:spcPct val="80000"/>
              </a:lnSpc>
              <a:buFont typeface="+mj-lt"/>
              <a:buAutoNum type="arabicPeriod"/>
            </a:pPr>
            <a:r>
              <a:rPr lang="en-US" sz="2000" b="1" spc="-150" dirty="0"/>
              <a:t>(do) </a:t>
            </a:r>
            <a:r>
              <a:rPr lang="en-US" sz="2800" b="1" spc="-150" dirty="0"/>
              <a:t>Charitable Planning</a:t>
            </a:r>
          </a:p>
          <a:p>
            <a:pPr marL="457200" indent="-457200">
              <a:lnSpc>
                <a:spcPct val="80000"/>
              </a:lnSpc>
              <a:buFont typeface="+mj-lt"/>
              <a:buAutoNum type="arabicPeriod"/>
            </a:pPr>
            <a:r>
              <a:rPr lang="en-US" sz="2000" b="1" spc="-150" dirty="0">
                <a:solidFill>
                  <a:srgbClr val="0070C0"/>
                </a:solidFill>
              </a:rPr>
              <a:t>(co) </a:t>
            </a:r>
            <a:r>
              <a:rPr lang="en-US" sz="2800" b="1" spc="-150" dirty="0">
                <a:solidFill>
                  <a:srgbClr val="0070C0"/>
                </a:solidFill>
              </a:rPr>
              <a:t>Donations Consultant*</a:t>
            </a:r>
            <a:endParaRPr lang="en-US" sz="2000" b="1" spc="-150" dirty="0">
              <a:solidFill>
                <a:srgbClr val="0070C0"/>
              </a:solidFill>
            </a:endParaRPr>
          </a:p>
          <a:p>
            <a:pPr marL="457200" indent="-457200">
              <a:lnSpc>
                <a:spcPct val="80000"/>
              </a:lnSpc>
              <a:buFont typeface="+mj-lt"/>
              <a:buAutoNum type="arabicPeriod"/>
            </a:pPr>
            <a:r>
              <a:rPr lang="en-US" sz="2000" b="1" spc="-150" dirty="0"/>
              <a:t>(do) </a:t>
            </a:r>
            <a:r>
              <a:rPr lang="en-US" sz="2800" b="1" spc="-150" dirty="0"/>
              <a:t>Charitable Estate Planning</a:t>
            </a:r>
          </a:p>
          <a:p>
            <a:pPr marL="457200" indent="-457200">
              <a:lnSpc>
                <a:spcPct val="80000"/>
              </a:lnSpc>
              <a:buFont typeface="+mj-lt"/>
              <a:buAutoNum type="arabicPeriod"/>
            </a:pPr>
            <a:r>
              <a:rPr lang="en-US" sz="2000" b="1" spc="-150" dirty="0"/>
              <a:t>(co) </a:t>
            </a:r>
            <a:r>
              <a:rPr lang="en-US" sz="2800" b="1" spc="-150" dirty="0"/>
              <a:t>Major Gifts &amp; Legacy Planning</a:t>
            </a:r>
          </a:p>
        </p:txBody>
      </p:sp>
      <p:sp>
        <p:nvSpPr>
          <p:cNvPr id="6" name="TextBox 5"/>
          <p:cNvSpPr txBox="1"/>
          <p:nvPr/>
        </p:nvSpPr>
        <p:spPr>
          <a:xfrm>
            <a:off x="4538980" y="1552134"/>
            <a:ext cx="4605020" cy="4031873"/>
          </a:xfrm>
          <a:prstGeom prst="rect">
            <a:avLst/>
          </a:prstGeom>
          <a:noFill/>
        </p:spPr>
        <p:txBody>
          <a:bodyPr wrap="square" rtlCol="0">
            <a:spAutoFit/>
          </a:bodyPr>
          <a:lstStyle/>
          <a:p>
            <a:pPr>
              <a:lnSpc>
                <a:spcPct val="80000"/>
              </a:lnSpc>
            </a:pPr>
            <a:r>
              <a:rPr lang="en-US" sz="2800" b="1" dirty="0">
                <a:solidFill>
                  <a:schemeClr val="bg1"/>
                </a:solidFill>
              </a:rPr>
              <a:t>Worst 10 Titles </a:t>
            </a:r>
            <a:r>
              <a:rPr lang="en-US" sz="1400" b="1" dirty="0">
                <a:solidFill>
                  <a:schemeClr val="bg1"/>
                </a:solidFill>
              </a:rPr>
              <a:t>(of 63 tested in all scenarios)</a:t>
            </a:r>
            <a:endParaRPr lang="en-US" sz="1200" b="1" dirty="0">
              <a:solidFill>
                <a:schemeClr val="bg1"/>
              </a:solidFill>
            </a:endParaRPr>
          </a:p>
          <a:p>
            <a:pPr>
              <a:lnSpc>
                <a:spcPct val="80000"/>
              </a:lnSpc>
            </a:pPr>
            <a:endParaRPr lang="en-US" sz="1200" dirty="0">
              <a:solidFill>
                <a:schemeClr val="bg1"/>
              </a:solidFill>
            </a:endParaRPr>
          </a:p>
          <a:p>
            <a:pPr marL="342900" indent="-342900">
              <a:lnSpc>
                <a:spcPct val="80000"/>
              </a:lnSpc>
              <a:buFont typeface="+mj-lt"/>
              <a:buAutoNum type="arabicPeriod"/>
            </a:pPr>
            <a:r>
              <a:rPr lang="en-US" sz="2000" b="1" dirty="0">
                <a:solidFill>
                  <a:schemeClr val="bg1"/>
                </a:solidFill>
              </a:rPr>
              <a:t>(</a:t>
            </a:r>
            <a:r>
              <a:rPr lang="en-US" sz="2000" b="1" spc="-150" dirty="0">
                <a:solidFill>
                  <a:schemeClr val="bg1"/>
                </a:solidFill>
              </a:rPr>
              <a:t>do) </a:t>
            </a:r>
            <a:r>
              <a:rPr lang="en-US" sz="2800" b="1" spc="-150" dirty="0">
                <a:solidFill>
                  <a:schemeClr val="bg1"/>
                </a:solidFill>
              </a:rPr>
              <a:t>Institutional Advancement</a:t>
            </a:r>
            <a:endParaRPr lang="en-US" sz="2000" b="1" spc="-150" dirty="0">
              <a:solidFill>
                <a:schemeClr val="bg1"/>
              </a:solidFill>
            </a:endParaRP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Advancement</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Advancement </a:t>
            </a: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Development &amp; Marketing</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Business Development </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Institutional Advancement </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Advancement Development </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External Relations </a:t>
            </a: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Development</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Development</a:t>
            </a:r>
          </a:p>
        </p:txBody>
      </p:sp>
      <p:sp>
        <p:nvSpPr>
          <p:cNvPr id="7" name="Rectangle 6"/>
          <p:cNvSpPr/>
          <p:nvPr/>
        </p:nvSpPr>
        <p:spPr>
          <a:xfrm>
            <a:off x="-15240" y="304800"/>
            <a:ext cx="9159240" cy="773738"/>
          </a:xfrm>
          <a:prstGeom prst="rect">
            <a:avLst/>
          </a:prstGeom>
        </p:spPr>
        <p:txBody>
          <a:bodyPr wrap="square">
            <a:spAutoFit/>
          </a:bodyPr>
          <a:lstStyle/>
          <a:p>
            <a:pPr algn="ctr">
              <a:lnSpc>
                <a:spcPct val="80000"/>
              </a:lnSpc>
            </a:pPr>
            <a:r>
              <a:rPr lang="en-US" sz="5400" b="1" dirty="0"/>
              <a:t>Among Men</a:t>
            </a:r>
          </a:p>
        </p:txBody>
      </p:sp>
      <p:sp>
        <p:nvSpPr>
          <p:cNvPr id="4" name="Rectangle 3"/>
          <p:cNvSpPr/>
          <p:nvPr/>
        </p:nvSpPr>
        <p:spPr>
          <a:xfrm>
            <a:off x="2706136" y="6574239"/>
            <a:ext cx="1801582" cy="313932"/>
          </a:xfrm>
          <a:prstGeom prst="rect">
            <a:avLst/>
          </a:prstGeom>
        </p:spPr>
        <p:txBody>
          <a:bodyPr wrap="none">
            <a:spAutoFit/>
          </a:bodyPr>
          <a:lstStyle/>
          <a:p>
            <a:pPr algn="r">
              <a:lnSpc>
                <a:spcPct val="80000"/>
              </a:lnSpc>
            </a:pPr>
            <a:r>
              <a:rPr lang="en-US" b="1" spc="-150" dirty="0">
                <a:solidFill>
                  <a:srgbClr val="0070C0"/>
                </a:solidFill>
              </a:rPr>
              <a:t>*not in overall top 10</a:t>
            </a:r>
          </a:p>
        </p:txBody>
      </p:sp>
    </p:spTree>
    <p:extLst>
      <p:ext uri="{BB962C8B-B14F-4D97-AF65-F5344CB8AC3E}">
        <p14:creationId xmlns:p14="http://schemas.microsoft.com/office/powerpoint/2010/main" val="397923551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38980" y="1482453"/>
            <a:ext cx="4605020" cy="5375547"/>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1482453"/>
            <a:ext cx="4538980" cy="5375547"/>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160" y="1524000"/>
            <a:ext cx="4549140" cy="5066002"/>
          </a:xfrm>
          <a:prstGeom prst="rect">
            <a:avLst/>
          </a:prstGeom>
        </p:spPr>
        <p:txBody>
          <a:bodyPr wrap="square">
            <a:spAutoFit/>
          </a:bodyPr>
          <a:lstStyle/>
          <a:p>
            <a:pPr>
              <a:lnSpc>
                <a:spcPct val="80000"/>
              </a:lnSpc>
            </a:pPr>
            <a:r>
              <a:rPr lang="en-US" sz="2800" b="1" dirty="0"/>
              <a:t>Best 10 Titles </a:t>
            </a:r>
            <a:r>
              <a:rPr lang="en-US" sz="1400" b="1" dirty="0"/>
              <a:t>(of 63 tested in all scenarios)</a:t>
            </a:r>
            <a:endParaRPr lang="en-US" sz="800" b="1" dirty="0"/>
          </a:p>
          <a:p>
            <a:pPr>
              <a:lnSpc>
                <a:spcPct val="80000"/>
              </a:lnSpc>
            </a:pPr>
            <a:endParaRPr lang="en-US" sz="1200" dirty="0"/>
          </a:p>
          <a:p>
            <a:pPr marL="457200" indent="-457200">
              <a:lnSpc>
                <a:spcPct val="80000"/>
              </a:lnSpc>
              <a:buFont typeface="+mj-lt"/>
              <a:buAutoNum type="arabicPeriod"/>
            </a:pPr>
            <a:r>
              <a:rPr lang="en-US" sz="2000" b="1" spc="-150" dirty="0"/>
              <a:t>(co) </a:t>
            </a:r>
            <a:r>
              <a:rPr lang="en-US" sz="2800" b="1" spc="-150" dirty="0"/>
              <a:t>Financial Advisor for Donors</a:t>
            </a:r>
            <a:endParaRPr lang="en-US" sz="2000" b="1" spc="-150" dirty="0"/>
          </a:p>
          <a:p>
            <a:pPr marL="457200" indent="-457200">
              <a:lnSpc>
                <a:spcPct val="80000"/>
              </a:lnSpc>
              <a:buFont typeface="+mj-lt"/>
              <a:buAutoNum type="arabicPeriod"/>
            </a:pPr>
            <a:r>
              <a:rPr lang="en-US" sz="2000" b="1" spc="-150" dirty="0"/>
              <a:t>(do) </a:t>
            </a:r>
            <a:r>
              <a:rPr lang="en-US" sz="2800" b="1" spc="-150" dirty="0"/>
              <a:t>Trusts, Estates &amp; Gift Planning</a:t>
            </a:r>
            <a:endParaRPr lang="en-US" sz="2000" b="1" spc="-150" dirty="0"/>
          </a:p>
          <a:p>
            <a:pPr marL="457200" indent="-457200">
              <a:lnSpc>
                <a:spcPct val="80000"/>
              </a:lnSpc>
              <a:buFont typeface="+mj-lt"/>
              <a:buAutoNum type="arabicPeriod"/>
            </a:pPr>
            <a:r>
              <a:rPr lang="en-US" sz="2000" b="1" spc="-150" dirty="0"/>
              <a:t>(do) </a:t>
            </a:r>
            <a:r>
              <a:rPr lang="en-US" sz="2800" b="1" spc="-150" dirty="0"/>
              <a:t>Planned Giving &amp; Finance</a:t>
            </a:r>
            <a:endParaRPr lang="en-US" sz="2000" b="1" spc="-150" dirty="0"/>
          </a:p>
          <a:p>
            <a:pPr marL="457200" indent="-457200">
              <a:lnSpc>
                <a:spcPct val="80000"/>
              </a:lnSpc>
              <a:buFont typeface="+mj-lt"/>
              <a:buAutoNum type="arabicPeriod"/>
            </a:pPr>
            <a:r>
              <a:rPr lang="en-US" sz="2000" b="1" spc="-150" dirty="0"/>
              <a:t>(do) </a:t>
            </a:r>
            <a:r>
              <a:rPr lang="en-US" sz="2800" b="1" spc="-150" dirty="0"/>
              <a:t>Estate &amp; Gift Planning</a:t>
            </a:r>
          </a:p>
          <a:p>
            <a:pPr marL="457200" indent="-457200">
              <a:lnSpc>
                <a:spcPct val="80000"/>
              </a:lnSpc>
              <a:buFont typeface="+mj-lt"/>
              <a:buAutoNum type="arabicPeriod"/>
            </a:pPr>
            <a:r>
              <a:rPr lang="en-US" sz="2000" b="1" spc="-150" dirty="0"/>
              <a:t>(do) </a:t>
            </a:r>
            <a:r>
              <a:rPr lang="en-US" sz="2800" b="1" spc="-150" dirty="0"/>
              <a:t>Donor Advising </a:t>
            </a:r>
          </a:p>
          <a:p>
            <a:pPr marL="457200" indent="-457200">
              <a:lnSpc>
                <a:spcPct val="80000"/>
              </a:lnSpc>
              <a:buFont typeface="+mj-lt"/>
              <a:buAutoNum type="arabicPeriod"/>
            </a:pPr>
            <a:r>
              <a:rPr lang="en-US" sz="2000" b="1" spc="-150" dirty="0"/>
              <a:t>(do) </a:t>
            </a:r>
            <a:r>
              <a:rPr lang="en-US" sz="2800" b="1" spc="-150" dirty="0"/>
              <a:t>Planned Giving &amp; Estate Administration</a:t>
            </a:r>
          </a:p>
          <a:p>
            <a:pPr marL="457200" indent="-457200">
              <a:lnSpc>
                <a:spcPct val="80000"/>
              </a:lnSpc>
              <a:buFont typeface="+mj-lt"/>
              <a:buAutoNum type="arabicPeriod"/>
            </a:pPr>
            <a:r>
              <a:rPr lang="en-US" sz="2000" b="1" spc="-150" dirty="0"/>
              <a:t>(do) </a:t>
            </a:r>
            <a:r>
              <a:rPr lang="en-US" sz="2800" b="1" spc="-150" dirty="0"/>
              <a:t>Charitable Planning</a:t>
            </a:r>
          </a:p>
          <a:p>
            <a:pPr marL="457200" indent="-457200">
              <a:lnSpc>
                <a:spcPct val="80000"/>
              </a:lnSpc>
              <a:buFont typeface="+mj-lt"/>
              <a:buAutoNum type="arabicPeriod"/>
            </a:pPr>
            <a:r>
              <a:rPr lang="en-US" sz="2000" b="1" spc="-150" dirty="0">
                <a:solidFill>
                  <a:srgbClr val="0070C0"/>
                </a:solidFill>
              </a:rPr>
              <a:t>(co) </a:t>
            </a:r>
            <a:r>
              <a:rPr lang="en-US" sz="2800" b="1" spc="-150" dirty="0">
                <a:solidFill>
                  <a:srgbClr val="0070C0"/>
                </a:solidFill>
              </a:rPr>
              <a:t>Planned Giving*</a:t>
            </a:r>
            <a:endParaRPr lang="en-US" sz="2000" b="1" spc="-150" dirty="0">
              <a:solidFill>
                <a:srgbClr val="0070C0"/>
              </a:solidFill>
            </a:endParaRPr>
          </a:p>
          <a:p>
            <a:pPr marL="457200" indent="-457200">
              <a:lnSpc>
                <a:spcPct val="80000"/>
              </a:lnSpc>
              <a:buFont typeface="+mj-lt"/>
              <a:buAutoNum type="arabicPeriod"/>
            </a:pPr>
            <a:r>
              <a:rPr lang="en-US" sz="2000" b="1" spc="-150" dirty="0"/>
              <a:t>(do) </a:t>
            </a:r>
            <a:r>
              <a:rPr lang="en-US" sz="2800" b="1" spc="-150" dirty="0"/>
              <a:t>Charitable Estate Planning</a:t>
            </a:r>
          </a:p>
          <a:p>
            <a:pPr marL="457200" indent="-457200">
              <a:lnSpc>
                <a:spcPct val="80000"/>
              </a:lnSpc>
              <a:buFont typeface="+mj-lt"/>
              <a:buAutoNum type="arabicPeriod"/>
            </a:pPr>
            <a:r>
              <a:rPr lang="en-US" sz="2000" b="1" spc="-150" dirty="0">
                <a:solidFill>
                  <a:schemeClr val="tx2">
                    <a:lumMod val="60000"/>
                    <a:lumOff val="40000"/>
                  </a:schemeClr>
                </a:solidFill>
              </a:rPr>
              <a:t>(co) </a:t>
            </a:r>
            <a:r>
              <a:rPr lang="en-US" sz="2800" b="1" spc="-150" dirty="0">
                <a:solidFill>
                  <a:schemeClr val="tx2">
                    <a:lumMod val="60000"/>
                    <a:lumOff val="40000"/>
                  </a:schemeClr>
                </a:solidFill>
              </a:rPr>
              <a:t>Planned Gifts*</a:t>
            </a:r>
          </a:p>
        </p:txBody>
      </p:sp>
      <p:sp>
        <p:nvSpPr>
          <p:cNvPr id="6" name="TextBox 5"/>
          <p:cNvSpPr txBox="1"/>
          <p:nvPr/>
        </p:nvSpPr>
        <p:spPr>
          <a:xfrm>
            <a:off x="4538980" y="1552134"/>
            <a:ext cx="4605020" cy="4031873"/>
          </a:xfrm>
          <a:prstGeom prst="rect">
            <a:avLst/>
          </a:prstGeom>
          <a:noFill/>
        </p:spPr>
        <p:txBody>
          <a:bodyPr wrap="square" rtlCol="0">
            <a:spAutoFit/>
          </a:bodyPr>
          <a:lstStyle/>
          <a:p>
            <a:pPr>
              <a:lnSpc>
                <a:spcPct val="80000"/>
              </a:lnSpc>
            </a:pPr>
            <a:r>
              <a:rPr lang="en-US" sz="2800" b="1" dirty="0">
                <a:solidFill>
                  <a:schemeClr val="bg1"/>
                </a:solidFill>
              </a:rPr>
              <a:t>Worst 10 Titles </a:t>
            </a:r>
            <a:r>
              <a:rPr lang="en-US" sz="1400" b="1" dirty="0">
                <a:solidFill>
                  <a:schemeClr val="bg1"/>
                </a:solidFill>
              </a:rPr>
              <a:t>(of 63 tested in all scenarios)</a:t>
            </a:r>
            <a:endParaRPr lang="en-US" sz="1200" b="1" dirty="0">
              <a:solidFill>
                <a:schemeClr val="bg1"/>
              </a:solidFill>
            </a:endParaRPr>
          </a:p>
          <a:p>
            <a:pPr>
              <a:lnSpc>
                <a:spcPct val="80000"/>
              </a:lnSpc>
            </a:pPr>
            <a:endParaRPr lang="en-US" sz="1200" dirty="0">
              <a:solidFill>
                <a:schemeClr val="bg1"/>
              </a:solidFill>
            </a:endParaRPr>
          </a:p>
          <a:p>
            <a:pPr marL="342900" indent="-342900">
              <a:lnSpc>
                <a:spcPct val="80000"/>
              </a:lnSpc>
              <a:buFont typeface="+mj-lt"/>
              <a:buAutoNum type="arabicPeriod"/>
            </a:pPr>
            <a:r>
              <a:rPr lang="en-US" sz="2000" b="1" dirty="0">
                <a:solidFill>
                  <a:srgbClr val="FF0000"/>
                </a:solidFill>
              </a:rPr>
              <a:t>(</a:t>
            </a:r>
            <a:r>
              <a:rPr lang="en-US" sz="2000" b="1" spc="-150" dirty="0">
                <a:solidFill>
                  <a:srgbClr val="FF0000"/>
                </a:solidFill>
              </a:rPr>
              <a:t>co) </a:t>
            </a:r>
            <a:r>
              <a:rPr lang="en-US" sz="2800" b="1" spc="-150" dirty="0">
                <a:solidFill>
                  <a:srgbClr val="FF0000"/>
                </a:solidFill>
              </a:rPr>
              <a:t>Executive*</a:t>
            </a:r>
            <a:endParaRPr lang="en-US" sz="2000" b="1" spc="-150" dirty="0">
              <a:solidFill>
                <a:srgbClr val="FF0000"/>
              </a:solidFill>
            </a:endParaRPr>
          </a:p>
          <a:p>
            <a:pPr marL="342900" indent="-342900">
              <a:lnSpc>
                <a:spcPct val="80000"/>
              </a:lnSpc>
              <a:buFont typeface="+mj-lt"/>
              <a:buAutoNum type="arabicPeriod"/>
            </a:pPr>
            <a:r>
              <a:rPr lang="en-US" sz="2000" b="1" dirty="0">
                <a:solidFill>
                  <a:srgbClr val="FF0000"/>
                </a:solidFill>
              </a:rPr>
              <a:t>(</a:t>
            </a:r>
            <a:r>
              <a:rPr lang="en-US" sz="2000" b="1" spc="-150" dirty="0">
                <a:solidFill>
                  <a:srgbClr val="FF0000"/>
                </a:solidFill>
              </a:rPr>
              <a:t>co) </a:t>
            </a:r>
            <a:r>
              <a:rPr lang="en-US" sz="2800" b="1" spc="-150" dirty="0">
                <a:solidFill>
                  <a:srgbClr val="FF0000"/>
                </a:solidFill>
              </a:rPr>
              <a:t>Campaign*</a:t>
            </a:r>
            <a:endParaRPr lang="en-US" sz="2000" b="1" spc="-150" dirty="0">
              <a:solidFill>
                <a:srgbClr val="FF0000"/>
              </a:solidFill>
            </a:endParaRPr>
          </a:p>
          <a:p>
            <a:pPr marL="342900" indent="-342900">
              <a:lnSpc>
                <a:spcPct val="80000"/>
              </a:lnSpc>
              <a:buFont typeface="+mj-lt"/>
              <a:buAutoNum type="arabicPeriod"/>
            </a:pPr>
            <a:r>
              <a:rPr lang="en-US" sz="2000" b="1" dirty="0">
                <a:solidFill>
                  <a:srgbClr val="FF0000"/>
                </a:solidFill>
              </a:rPr>
              <a:t>(</a:t>
            </a:r>
            <a:r>
              <a:rPr lang="en-US" sz="2000" b="1" spc="-150" dirty="0">
                <a:solidFill>
                  <a:srgbClr val="FF0000"/>
                </a:solidFill>
              </a:rPr>
              <a:t>do) </a:t>
            </a:r>
            <a:r>
              <a:rPr lang="en-US" sz="2800" b="1" spc="-150" dirty="0">
                <a:solidFill>
                  <a:srgbClr val="FF0000"/>
                </a:solidFill>
              </a:rPr>
              <a:t>Resource Development*</a:t>
            </a:r>
            <a:endParaRPr lang="en-US" sz="2000" b="1" spc="-150" dirty="0">
              <a:solidFill>
                <a:srgbClr val="FF0000"/>
              </a:solidFill>
            </a:endParaRPr>
          </a:p>
          <a:p>
            <a:pPr marL="342900" indent="-342900">
              <a:lnSpc>
                <a:spcPct val="80000"/>
              </a:lnSpc>
              <a:buFont typeface="+mj-lt"/>
              <a:buAutoNum type="arabicPeriod"/>
            </a:pPr>
            <a:r>
              <a:rPr lang="en-US" sz="2000" b="1" dirty="0">
                <a:solidFill>
                  <a:schemeClr val="bg1"/>
                </a:solidFill>
              </a:rPr>
              <a:t>(</a:t>
            </a:r>
            <a:r>
              <a:rPr lang="en-US" sz="2000" b="1" spc="-150" dirty="0">
                <a:solidFill>
                  <a:schemeClr val="bg1"/>
                </a:solidFill>
              </a:rPr>
              <a:t>do) </a:t>
            </a:r>
            <a:r>
              <a:rPr lang="en-US" sz="2800" b="1" spc="-150" dirty="0">
                <a:solidFill>
                  <a:schemeClr val="bg1"/>
                </a:solidFill>
              </a:rPr>
              <a:t>Institutional Advancement</a:t>
            </a:r>
            <a:endParaRPr lang="en-US" sz="2000" b="1" spc="-150" dirty="0">
              <a:solidFill>
                <a:schemeClr val="bg1"/>
              </a:solidFill>
            </a:endParaRP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Development &amp; Marketing</a:t>
            </a:r>
          </a:p>
          <a:p>
            <a:pPr marL="342900" indent="-342900">
              <a:lnSpc>
                <a:spcPct val="80000"/>
              </a:lnSpc>
              <a:buFont typeface="+mj-lt"/>
              <a:buAutoNum type="arabicPeriod"/>
            </a:pPr>
            <a:r>
              <a:rPr lang="en-US" sz="2000" b="1" spc="-150" dirty="0">
                <a:solidFill>
                  <a:schemeClr val="bg1"/>
                </a:solidFill>
              </a:rPr>
              <a:t>(do) </a:t>
            </a:r>
            <a:r>
              <a:rPr lang="en-US" sz="2800" b="1" spc="-150" dirty="0">
                <a:solidFill>
                  <a:schemeClr val="bg1"/>
                </a:solidFill>
              </a:rPr>
              <a:t>Advancement</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Advancement Development </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Business Development </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Advancement </a:t>
            </a:r>
          </a:p>
          <a:p>
            <a:pPr marL="342900" indent="-342900">
              <a:lnSpc>
                <a:spcPct val="80000"/>
              </a:lnSpc>
              <a:buFont typeface="+mj-lt"/>
              <a:buAutoNum type="arabicPeriod"/>
            </a:pPr>
            <a:r>
              <a:rPr lang="en-US" sz="2000" b="1" spc="-150" dirty="0">
                <a:solidFill>
                  <a:schemeClr val="bg1"/>
                </a:solidFill>
              </a:rPr>
              <a:t>(co) </a:t>
            </a:r>
            <a:r>
              <a:rPr lang="en-US" sz="2800" b="1" spc="-150" dirty="0">
                <a:solidFill>
                  <a:schemeClr val="bg1"/>
                </a:solidFill>
              </a:rPr>
              <a:t>Institutional Advancement </a:t>
            </a:r>
          </a:p>
        </p:txBody>
      </p:sp>
      <p:sp>
        <p:nvSpPr>
          <p:cNvPr id="7" name="Rectangle 6"/>
          <p:cNvSpPr/>
          <p:nvPr/>
        </p:nvSpPr>
        <p:spPr>
          <a:xfrm>
            <a:off x="-15240" y="304800"/>
            <a:ext cx="9159240" cy="1003352"/>
          </a:xfrm>
          <a:prstGeom prst="rect">
            <a:avLst/>
          </a:prstGeom>
        </p:spPr>
        <p:txBody>
          <a:bodyPr wrap="square">
            <a:spAutoFit/>
          </a:bodyPr>
          <a:lstStyle/>
          <a:p>
            <a:pPr algn="ctr">
              <a:lnSpc>
                <a:spcPct val="80000"/>
              </a:lnSpc>
            </a:pPr>
            <a:r>
              <a:rPr lang="en-US" sz="5400" b="1" dirty="0"/>
              <a:t>Among Substantial Donors</a:t>
            </a:r>
          </a:p>
          <a:p>
            <a:pPr algn="ctr">
              <a:lnSpc>
                <a:spcPct val="80000"/>
              </a:lnSpc>
            </a:pPr>
            <a:r>
              <a:rPr lang="en-US" sz="2000" b="1" dirty="0"/>
              <a:t>$1,000 - $100,000 gifts</a:t>
            </a:r>
          </a:p>
        </p:txBody>
      </p:sp>
      <p:sp>
        <p:nvSpPr>
          <p:cNvPr id="9" name="Rectangle 8"/>
          <p:cNvSpPr/>
          <p:nvPr/>
        </p:nvSpPr>
        <p:spPr>
          <a:xfrm>
            <a:off x="2706136" y="6574239"/>
            <a:ext cx="1801582" cy="313932"/>
          </a:xfrm>
          <a:prstGeom prst="rect">
            <a:avLst/>
          </a:prstGeom>
        </p:spPr>
        <p:txBody>
          <a:bodyPr wrap="none">
            <a:spAutoFit/>
          </a:bodyPr>
          <a:lstStyle/>
          <a:p>
            <a:pPr algn="r">
              <a:lnSpc>
                <a:spcPct val="80000"/>
              </a:lnSpc>
            </a:pPr>
            <a:r>
              <a:rPr lang="en-US" b="1" spc="-150" dirty="0">
                <a:solidFill>
                  <a:srgbClr val="0070C0"/>
                </a:solidFill>
              </a:rPr>
              <a:t>*not in overall top 10</a:t>
            </a:r>
          </a:p>
        </p:txBody>
      </p:sp>
      <p:sp>
        <p:nvSpPr>
          <p:cNvPr id="10" name="Rectangle 9"/>
          <p:cNvSpPr/>
          <p:nvPr/>
        </p:nvSpPr>
        <p:spPr>
          <a:xfrm>
            <a:off x="6755867" y="6433036"/>
            <a:ext cx="2132315" cy="319446"/>
          </a:xfrm>
          <a:prstGeom prst="rect">
            <a:avLst/>
          </a:prstGeom>
        </p:spPr>
        <p:txBody>
          <a:bodyPr wrap="none">
            <a:spAutoFit/>
          </a:bodyPr>
          <a:lstStyle/>
          <a:p>
            <a:pPr algn="r">
              <a:lnSpc>
                <a:spcPct val="80000"/>
              </a:lnSpc>
            </a:pPr>
            <a:r>
              <a:rPr lang="en-US" b="1" spc="-150" dirty="0">
                <a:solidFill>
                  <a:srgbClr val="FF0000"/>
                </a:solidFill>
              </a:rPr>
              <a:t>*not in overall bottom 10</a:t>
            </a:r>
          </a:p>
        </p:txBody>
      </p:sp>
    </p:spTree>
    <p:extLst>
      <p:ext uri="{BB962C8B-B14F-4D97-AF65-F5344CB8AC3E}">
        <p14:creationId xmlns:p14="http://schemas.microsoft.com/office/powerpoint/2010/main" val="284958736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5291"/>
            <a:ext cx="9144000" cy="6103189"/>
          </a:xfrm>
          <a:prstGeom prst="rect">
            <a:avLst/>
          </a:prstGeom>
        </p:spPr>
      </p:pic>
      <p:sp>
        <p:nvSpPr>
          <p:cNvPr id="4" name="Rectangle 3"/>
          <p:cNvSpPr/>
          <p:nvPr/>
        </p:nvSpPr>
        <p:spPr>
          <a:xfrm>
            <a:off x="-15240" y="0"/>
            <a:ext cx="9159240" cy="2103333"/>
          </a:xfrm>
          <a:prstGeom prst="rect">
            <a:avLst/>
          </a:prstGeom>
        </p:spPr>
        <p:txBody>
          <a:bodyPr wrap="square">
            <a:spAutoFit/>
          </a:bodyPr>
          <a:lstStyle/>
          <a:p>
            <a:pPr algn="ctr">
              <a:lnSpc>
                <a:spcPct val="80000"/>
              </a:lnSpc>
            </a:pPr>
            <a:r>
              <a:rPr lang="en-US" sz="5400" b="1" dirty="0"/>
              <a:t>Do we communicate with donor language or insider language?</a:t>
            </a:r>
          </a:p>
        </p:txBody>
      </p:sp>
    </p:spTree>
    <p:extLst>
      <p:ext uri="{BB962C8B-B14F-4D97-AF65-F5344CB8AC3E}">
        <p14:creationId xmlns:p14="http://schemas.microsoft.com/office/powerpoint/2010/main" val="34504282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905000"/>
            <a:ext cx="6088380" cy="4917440"/>
          </a:xfrm>
          <a:prstGeom prst="rect">
            <a:avLst/>
          </a:prstGeom>
          <a:noFill/>
        </p:spPr>
        <p:txBody>
          <a:bodyPr wrap="square" rtlCol="0">
            <a:noAutofit/>
          </a:bodyPr>
          <a:lstStyle/>
          <a:p>
            <a:pPr marL="285750" indent="-285750">
              <a:lnSpc>
                <a:spcPct val="80000"/>
              </a:lnSpc>
              <a:spcAft>
                <a:spcPts val="600"/>
              </a:spcAft>
              <a:buFont typeface="Arial" panose="020B0604020202020204" pitchFamily="34" charset="0"/>
              <a:buChar char="•"/>
            </a:pPr>
            <a:r>
              <a:rPr lang="en-US" sz="2800" dirty="0"/>
              <a:t>Use family words (stories and simple words) not formal words </a:t>
            </a:r>
          </a:p>
          <a:p>
            <a:pPr marL="285750" indent="-285750">
              <a:lnSpc>
                <a:spcPct val="80000"/>
              </a:lnSpc>
              <a:spcAft>
                <a:spcPts val="600"/>
              </a:spcAft>
              <a:buFont typeface="Arial" panose="020B0604020202020204" pitchFamily="34" charset="0"/>
              <a:buChar char="•"/>
            </a:pPr>
            <a:r>
              <a:rPr lang="en-US" sz="2800" dirty="0"/>
              <a:t>Use social examples/norms</a:t>
            </a:r>
          </a:p>
          <a:p>
            <a:pPr marL="285750" indent="-285750">
              <a:lnSpc>
                <a:spcPct val="80000"/>
              </a:lnSpc>
              <a:spcAft>
                <a:spcPts val="600"/>
              </a:spcAft>
              <a:buFont typeface="Arial" panose="020B0604020202020204" pitchFamily="34" charset="0"/>
              <a:buChar char="•"/>
            </a:pPr>
            <a:r>
              <a:rPr lang="en-US" sz="2800" dirty="0"/>
              <a:t>Tell life stories of planned donors </a:t>
            </a:r>
          </a:p>
          <a:p>
            <a:pPr marL="285750" indent="-285750">
              <a:lnSpc>
                <a:spcPct val="80000"/>
              </a:lnSpc>
              <a:spcAft>
                <a:spcPts val="600"/>
              </a:spcAft>
              <a:buFont typeface="Arial" panose="020B0604020202020204" pitchFamily="34" charset="0"/>
              <a:buChar char="•"/>
            </a:pPr>
            <a:r>
              <a:rPr lang="en-US" sz="2800" dirty="0"/>
              <a:t>Talk about benefits – in the right way</a:t>
            </a:r>
          </a:p>
          <a:p>
            <a:pPr marL="285750" lvl="1" indent="-285750">
              <a:lnSpc>
                <a:spcPct val="80000"/>
              </a:lnSpc>
              <a:spcAft>
                <a:spcPts val="600"/>
              </a:spcAft>
              <a:buFont typeface="Arial" panose="020B0604020202020204" pitchFamily="34" charset="0"/>
              <a:buChar char="•"/>
            </a:pPr>
            <a:r>
              <a:rPr lang="en-US" sz="2800" dirty="0"/>
              <a:t>Ask about family connections to the cause and give the option of a tribute gift in the will</a:t>
            </a:r>
          </a:p>
          <a:p>
            <a:pPr marL="285750" lvl="1" indent="-285750">
              <a:lnSpc>
                <a:spcPct val="80000"/>
              </a:lnSpc>
              <a:spcAft>
                <a:spcPts val="600"/>
              </a:spcAft>
              <a:buFont typeface="Arial" panose="020B0604020202020204" pitchFamily="34" charset="0"/>
              <a:buChar char="•"/>
            </a:pPr>
            <a:r>
              <a:rPr lang="en-US" sz="2800" dirty="0"/>
              <a:t>Communicate obliquely (use non-death-related packaging)</a:t>
            </a:r>
          </a:p>
          <a:p>
            <a:pPr marL="285750" lvl="1" indent="-285750">
              <a:lnSpc>
                <a:spcPct val="80000"/>
              </a:lnSpc>
              <a:spcAft>
                <a:spcPts val="600"/>
              </a:spcAft>
              <a:buFont typeface="Arial" panose="020B0604020202020204" pitchFamily="34" charset="0"/>
              <a:buChar char="•"/>
            </a:pPr>
            <a:r>
              <a:rPr lang="en-US" sz="2800" dirty="0"/>
              <a:t>Keep communicating to older donors to be top of the mind at the point of decision.</a:t>
            </a:r>
            <a:endParaRPr lang="en-US" b="1" dirty="0"/>
          </a:p>
        </p:txBody>
      </p:sp>
      <p:sp>
        <p:nvSpPr>
          <p:cNvPr id="6" name="TextBox 5"/>
          <p:cNvSpPr txBox="1"/>
          <p:nvPr/>
        </p:nvSpPr>
        <p:spPr>
          <a:xfrm>
            <a:off x="6164580" y="2667000"/>
            <a:ext cx="3055620" cy="1066800"/>
          </a:xfrm>
          <a:prstGeom prst="rect">
            <a:avLst/>
          </a:prstGeom>
          <a:noFill/>
        </p:spPr>
        <p:txBody>
          <a:bodyPr wrap="square" rtlCol="0">
            <a:noAutofit/>
          </a:bodyPr>
          <a:lstStyle/>
          <a:p>
            <a:pPr algn="ctr">
              <a:lnSpc>
                <a:spcPct val="80000"/>
              </a:lnSpc>
            </a:pPr>
            <a:r>
              <a:rPr lang="en-US" sz="4000" b="1" dirty="0">
                <a:solidFill>
                  <a:schemeClr val="tx2">
                    <a:lumMod val="60000"/>
                    <a:lumOff val="40000"/>
                  </a:schemeClr>
                </a:solidFill>
              </a:rPr>
              <a:t>Philanthropy as synthetic family: a SOCIAL act using the mechanisms of FAMILY bonding</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197" t="10791" r="18076" b="9146"/>
          <a:stretch/>
        </p:blipFill>
        <p:spPr>
          <a:xfrm>
            <a:off x="7132320" y="0"/>
            <a:ext cx="1422400" cy="258064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895" t="5737" r="13728" b="3956"/>
          <a:stretch/>
        </p:blipFill>
        <p:spPr>
          <a:xfrm>
            <a:off x="1735920" y="858520"/>
            <a:ext cx="382440" cy="645160"/>
          </a:xfrm>
          <a:prstGeom prst="rect">
            <a:avLst/>
          </a:prstGeom>
        </p:spPr>
      </p:pic>
      <p:pic>
        <p:nvPicPr>
          <p:cNvPr id="24" name="Picture 23"/>
          <p:cNvPicPr>
            <a:picLocks noChangeAspect="1"/>
          </p:cNvPicPr>
          <p:nvPr/>
        </p:nvPicPr>
        <p:blipFill rotWithShape="1">
          <a:blip r:embed="rId3" cstate="print">
            <a:extLst>
              <a:ext uri="{28A0092B-C50C-407E-A947-70E740481C1C}">
                <a14:useLocalDpi xmlns:a14="http://schemas.microsoft.com/office/drawing/2010/main" val="0"/>
              </a:ext>
            </a:extLst>
          </a:blip>
          <a:srcRect l="14895" t="5737" r="13728" b="3956"/>
          <a:stretch/>
        </p:blipFill>
        <p:spPr>
          <a:xfrm>
            <a:off x="2481750" y="655320"/>
            <a:ext cx="382440" cy="645160"/>
          </a:xfrm>
          <a:prstGeom prst="rect">
            <a:avLst/>
          </a:prstGeom>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14895" t="5737" r="13728" b="3956"/>
          <a:stretch/>
        </p:blipFill>
        <p:spPr>
          <a:xfrm>
            <a:off x="2133600" y="1206500"/>
            <a:ext cx="382440" cy="645160"/>
          </a:xfrm>
          <a:prstGeom prst="rect">
            <a:avLst/>
          </a:prstGeom>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14895" t="5737" r="13728" b="3956"/>
          <a:stretch/>
        </p:blipFill>
        <p:spPr>
          <a:xfrm>
            <a:off x="3124200" y="215900"/>
            <a:ext cx="382440" cy="645160"/>
          </a:xfrm>
          <a:prstGeom prst="rect">
            <a:avLst/>
          </a:prstGeom>
        </p:spPr>
      </p:pic>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l="14895" t="5737" r="13728" b="3956"/>
          <a:stretch/>
        </p:blipFill>
        <p:spPr>
          <a:xfrm>
            <a:off x="2875410" y="883920"/>
            <a:ext cx="382440" cy="645160"/>
          </a:xfrm>
          <a:prstGeom prst="rect">
            <a:avLst/>
          </a:prstGeom>
        </p:spPr>
      </p:pic>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l="14895" t="5737" r="13728" b="3956"/>
          <a:stretch/>
        </p:blipFill>
        <p:spPr>
          <a:xfrm>
            <a:off x="2133600" y="116840"/>
            <a:ext cx="382440" cy="645160"/>
          </a:xfrm>
          <a:prstGeom prst="rect">
            <a:avLst/>
          </a:prstGeom>
        </p:spPr>
      </p:pic>
      <p:pic>
        <p:nvPicPr>
          <p:cNvPr id="29" name="Picture 28"/>
          <p:cNvPicPr>
            <a:picLocks noChangeAspect="1"/>
          </p:cNvPicPr>
          <p:nvPr/>
        </p:nvPicPr>
        <p:blipFill rotWithShape="1">
          <a:blip r:embed="rId3" cstate="print">
            <a:extLst>
              <a:ext uri="{28A0092B-C50C-407E-A947-70E740481C1C}">
                <a14:useLocalDpi xmlns:a14="http://schemas.microsoft.com/office/drawing/2010/main" val="0"/>
              </a:ext>
            </a:extLst>
          </a:blip>
          <a:srcRect l="14895" t="5737" r="13728" b="3956"/>
          <a:stretch/>
        </p:blipFill>
        <p:spPr>
          <a:xfrm>
            <a:off x="2672970" y="0"/>
            <a:ext cx="382440" cy="645160"/>
          </a:xfrm>
          <a:prstGeom prst="rect">
            <a:avLst/>
          </a:prstGeom>
        </p:spPr>
      </p:pic>
      <p:pic>
        <p:nvPicPr>
          <p:cNvPr id="30" name="Picture 29"/>
          <p:cNvPicPr>
            <a:picLocks noChangeAspect="1"/>
          </p:cNvPicPr>
          <p:nvPr/>
        </p:nvPicPr>
        <p:blipFill rotWithShape="1">
          <a:blip r:embed="rId3" cstate="print">
            <a:extLst>
              <a:ext uri="{28A0092B-C50C-407E-A947-70E740481C1C}">
                <a14:useLocalDpi xmlns:a14="http://schemas.microsoft.com/office/drawing/2010/main" val="0"/>
              </a:ext>
            </a:extLst>
          </a:blip>
          <a:srcRect l="14895" t="5737" r="13728" b="3956"/>
          <a:stretch/>
        </p:blipFill>
        <p:spPr>
          <a:xfrm>
            <a:off x="3429000" y="774700"/>
            <a:ext cx="382440" cy="645160"/>
          </a:xfrm>
          <a:prstGeom prst="rect">
            <a:avLst/>
          </a:prstGeom>
        </p:spPr>
      </p:pic>
    </p:spTree>
    <p:extLst>
      <p:ext uri="{BB962C8B-B14F-4D97-AF65-F5344CB8AC3E}">
        <p14:creationId xmlns:p14="http://schemas.microsoft.com/office/powerpoint/2010/main" val="13219595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1012" b="8697"/>
          <a:stretch/>
        </p:blipFill>
        <p:spPr>
          <a:xfrm>
            <a:off x="2285999" y="533400"/>
            <a:ext cx="4574695" cy="4817733"/>
          </a:xfrm>
          <a:prstGeom prst="rect">
            <a:avLst/>
          </a:prstGeom>
        </p:spPr>
      </p:pic>
      <p:sp>
        <p:nvSpPr>
          <p:cNvPr id="2" name="TextBox 1"/>
          <p:cNvSpPr txBox="1"/>
          <p:nvPr/>
        </p:nvSpPr>
        <p:spPr>
          <a:xfrm>
            <a:off x="0" y="14514"/>
            <a:ext cx="9144000" cy="1059543"/>
          </a:xfrm>
          <a:prstGeom prst="rect">
            <a:avLst/>
          </a:prstGeom>
          <a:noFill/>
        </p:spPr>
        <p:txBody>
          <a:bodyPr wrap="square" rtlCol="0">
            <a:noAutofit/>
          </a:bodyPr>
          <a:lstStyle/>
          <a:p>
            <a:pPr algn="ctr">
              <a:lnSpc>
                <a:spcPct val="80000"/>
              </a:lnSpc>
            </a:pPr>
            <a:r>
              <a:rPr lang="en-US" sz="4800" b="1" dirty="0">
                <a:solidFill>
                  <a:srgbClr val="C00000"/>
                </a:solidFill>
              </a:rPr>
              <a:t>Avoid death reminders</a:t>
            </a:r>
          </a:p>
        </p:txBody>
      </p:sp>
      <p:sp>
        <p:nvSpPr>
          <p:cNvPr id="3" name="TextBox 2"/>
          <p:cNvSpPr txBox="1"/>
          <p:nvPr/>
        </p:nvSpPr>
        <p:spPr>
          <a:xfrm>
            <a:off x="-13504" y="685800"/>
            <a:ext cx="3671104" cy="1059543"/>
          </a:xfrm>
          <a:prstGeom prst="rect">
            <a:avLst/>
          </a:prstGeom>
          <a:noFill/>
        </p:spPr>
        <p:txBody>
          <a:bodyPr wrap="square" rtlCol="0">
            <a:noAutofit/>
          </a:bodyPr>
          <a:lstStyle/>
          <a:p>
            <a:pPr algn="ctr">
              <a:lnSpc>
                <a:spcPct val="80000"/>
              </a:lnSpc>
              <a:spcAft>
                <a:spcPts val="1200"/>
              </a:spcAft>
            </a:pPr>
            <a:r>
              <a:rPr lang="en-US" sz="2800" u="sng" dirty="0"/>
              <a:t>Previous findings</a:t>
            </a:r>
          </a:p>
          <a:p>
            <a:pPr marL="457200" indent="-457200">
              <a:lnSpc>
                <a:spcPct val="80000"/>
              </a:lnSpc>
              <a:buFont typeface="Arial" panose="020B0604020202020204" pitchFamily="34" charset="0"/>
              <a:buChar char="•"/>
            </a:pPr>
            <a:r>
              <a:rPr lang="en-US" sz="2800" dirty="0"/>
              <a:t>People are less interested in “make a gift to charity in my last will &amp; testament </a:t>
            </a:r>
            <a:r>
              <a:rPr lang="en-US" sz="2800" b="1" dirty="0">
                <a:solidFill>
                  <a:srgbClr val="C00000"/>
                </a:solidFill>
              </a:rPr>
              <a:t>that </a:t>
            </a:r>
          </a:p>
          <a:p>
            <a:pPr lvl="1">
              <a:lnSpc>
                <a:spcPct val="80000"/>
              </a:lnSpc>
            </a:pPr>
            <a:r>
              <a:rPr lang="en-US" sz="2800" b="1" dirty="0">
                <a:solidFill>
                  <a:srgbClr val="C00000"/>
                </a:solidFill>
              </a:rPr>
              <a:t>will take effect at my death</a:t>
            </a:r>
            <a:r>
              <a:rPr lang="en-US" sz="2800" dirty="0"/>
              <a:t>” than when the final phrase is removed.</a:t>
            </a:r>
          </a:p>
          <a:p>
            <a:pPr marL="457200" indent="-457200">
              <a:lnSpc>
                <a:spcPct val="80000"/>
              </a:lnSpc>
              <a:spcBef>
                <a:spcPts val="1200"/>
              </a:spcBef>
              <a:buFont typeface="Arial" panose="020B0604020202020204" pitchFamily="34" charset="0"/>
              <a:buChar char="•"/>
            </a:pPr>
            <a:r>
              <a:rPr lang="en-US" sz="2800" dirty="0"/>
              <a:t>Stories of living bequest donors are more influential than otherwise identical stories of </a:t>
            </a:r>
            <a:r>
              <a:rPr lang="en-US" sz="2800" b="1" dirty="0">
                <a:solidFill>
                  <a:srgbClr val="C00000"/>
                </a:solidFill>
              </a:rPr>
              <a:t>deceased bequest donors</a:t>
            </a:r>
          </a:p>
        </p:txBody>
      </p:sp>
      <p:sp>
        <p:nvSpPr>
          <p:cNvPr id="4" name="TextBox 3"/>
          <p:cNvSpPr txBox="1"/>
          <p:nvPr/>
        </p:nvSpPr>
        <p:spPr>
          <a:xfrm>
            <a:off x="5486400" y="685801"/>
            <a:ext cx="3636380" cy="2347686"/>
          </a:xfrm>
          <a:prstGeom prst="rect">
            <a:avLst/>
          </a:prstGeom>
          <a:noFill/>
        </p:spPr>
        <p:txBody>
          <a:bodyPr wrap="square" rtlCol="0">
            <a:noAutofit/>
          </a:bodyPr>
          <a:lstStyle/>
          <a:p>
            <a:pPr algn="ctr">
              <a:lnSpc>
                <a:spcPct val="80000"/>
              </a:lnSpc>
              <a:spcAft>
                <a:spcPts val="1200"/>
              </a:spcAft>
            </a:pPr>
            <a:r>
              <a:rPr lang="en-US" sz="2800" u="sng" dirty="0"/>
              <a:t>New finding</a:t>
            </a:r>
          </a:p>
          <a:p>
            <a:pPr lvl="3">
              <a:lnSpc>
                <a:spcPct val="80000"/>
              </a:lnSpc>
            </a:pPr>
            <a:r>
              <a:rPr lang="en-US" sz="2800" dirty="0"/>
              <a:t>Replacing “if the annuity holder lives</a:t>
            </a:r>
          </a:p>
          <a:p>
            <a:pPr lvl="2">
              <a:lnSpc>
                <a:spcPct val="80000"/>
              </a:lnSpc>
            </a:pPr>
            <a:r>
              <a:rPr lang="en-US" sz="2800" dirty="0"/>
              <a:t>up to different ages” with</a:t>
            </a:r>
          </a:p>
          <a:p>
            <a:pPr lvl="1">
              <a:lnSpc>
                <a:spcPct val="80000"/>
              </a:lnSpc>
            </a:pPr>
            <a:r>
              <a:rPr lang="en-US" sz="2800" dirty="0"/>
              <a:t>“</a:t>
            </a:r>
            <a:r>
              <a:rPr lang="en-US" sz="2800" b="1" dirty="0">
                <a:solidFill>
                  <a:srgbClr val="C00000"/>
                </a:solidFill>
              </a:rPr>
              <a:t>depending on the age when the</a:t>
            </a:r>
          </a:p>
          <a:p>
            <a:pPr>
              <a:lnSpc>
                <a:spcPct val="80000"/>
              </a:lnSpc>
            </a:pPr>
            <a:r>
              <a:rPr lang="en-US" sz="2800" b="1" dirty="0">
                <a:solidFill>
                  <a:srgbClr val="C00000"/>
                </a:solidFill>
              </a:rPr>
              <a:t>annuity holder dies</a:t>
            </a:r>
            <a:r>
              <a:rPr lang="en-US" sz="2800" dirty="0"/>
              <a:t>” and “each year you live” with “</a:t>
            </a:r>
            <a:r>
              <a:rPr lang="en-US" sz="2800" b="1" dirty="0">
                <a:solidFill>
                  <a:srgbClr val="C00000"/>
                </a:solidFill>
              </a:rPr>
              <a:t>until you die</a:t>
            </a:r>
            <a:r>
              <a:rPr lang="en-US" sz="2800" dirty="0"/>
              <a:t>” reduces those interested in purchasing an annuity from 36% to </a:t>
            </a:r>
            <a:r>
              <a:rPr lang="en-US" sz="2800" b="1" dirty="0">
                <a:solidFill>
                  <a:srgbClr val="C00000"/>
                </a:solidFill>
              </a:rPr>
              <a:t>26%</a:t>
            </a:r>
            <a:r>
              <a:rPr lang="en-US" sz="2800" dirty="0"/>
              <a:t>.</a:t>
            </a:r>
          </a:p>
        </p:txBody>
      </p:sp>
      <p:sp>
        <p:nvSpPr>
          <p:cNvPr id="5" name="Rectangle 4"/>
          <p:cNvSpPr/>
          <p:nvPr/>
        </p:nvSpPr>
        <p:spPr>
          <a:xfrm>
            <a:off x="5486400" y="6028221"/>
            <a:ext cx="3660494" cy="846386"/>
          </a:xfrm>
          <a:prstGeom prst="rect">
            <a:avLst/>
          </a:prstGeom>
        </p:spPr>
        <p:txBody>
          <a:bodyPr wrap="square">
            <a:spAutoFit/>
          </a:bodyPr>
          <a:lstStyle/>
          <a:p>
            <a:pPr>
              <a:lnSpc>
                <a:spcPct val="70000"/>
              </a:lnSpc>
            </a:pPr>
            <a:r>
              <a:rPr lang="en-US" sz="1400" dirty="0"/>
              <a:t>Solving the annuity puzzle: The role of mortality salience in retirement savings </a:t>
            </a:r>
            <a:r>
              <a:rPr lang="en-US" sz="1400" dirty="0" err="1"/>
              <a:t>decumulation</a:t>
            </a:r>
            <a:r>
              <a:rPr lang="en-US" sz="1400" dirty="0"/>
              <a:t> decisions, Journal of Consumer Psychology, 26(3), 2016, 417-425 L. C. Salisbury &amp; G. Y. </a:t>
            </a:r>
            <a:r>
              <a:rPr lang="en-US" sz="1400" dirty="0" err="1"/>
              <a:t>Nenkov</a:t>
            </a:r>
            <a:endParaRPr lang="en-US" sz="1400" dirty="0"/>
          </a:p>
        </p:txBody>
      </p:sp>
    </p:spTree>
    <p:extLst>
      <p:ext uri="{BB962C8B-B14F-4D97-AF65-F5344CB8AC3E}">
        <p14:creationId xmlns:p14="http://schemas.microsoft.com/office/powerpoint/2010/main" val="33349963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
            <a:ext cx="6858000" cy="6871791"/>
          </a:xfrm>
          <a:prstGeom prst="rect">
            <a:avLst/>
          </a:prstGeom>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5111" r="89778"/>
          <a:stretch/>
        </p:blipFill>
        <p:spPr>
          <a:xfrm>
            <a:off x="-121920" y="-1"/>
            <a:ext cx="350520" cy="6871792"/>
          </a:xfrm>
          <a:prstGeom prst="rect">
            <a:avLst/>
          </a:prstGeom>
        </p:spPr>
      </p:pic>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r="89778"/>
          <a:stretch/>
        </p:blipFill>
        <p:spPr>
          <a:xfrm flipH="1">
            <a:off x="214770" y="0"/>
            <a:ext cx="699630" cy="6871791"/>
          </a:xfrm>
          <a:prstGeom prst="rect">
            <a:avLst/>
          </a:prstGeom>
        </p:spPr>
      </p:pic>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89778"/>
          <a:stretch/>
        </p:blipFill>
        <p:spPr>
          <a:xfrm>
            <a:off x="899160" y="-1"/>
            <a:ext cx="701040" cy="6871791"/>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89778"/>
          <a:stretch/>
        </p:blipFill>
        <p:spPr>
          <a:xfrm flipH="1">
            <a:off x="1600200" y="0"/>
            <a:ext cx="699630" cy="6871791"/>
          </a:xfrm>
          <a:prstGeom prst="rect">
            <a:avLst/>
          </a:prstGeom>
        </p:spPr>
      </p:pic>
      <p:sp>
        <p:nvSpPr>
          <p:cNvPr id="4" name="TextBox 3"/>
          <p:cNvSpPr txBox="1"/>
          <p:nvPr/>
        </p:nvSpPr>
        <p:spPr>
          <a:xfrm>
            <a:off x="20320" y="13791"/>
            <a:ext cx="3332480" cy="1200329"/>
          </a:xfrm>
          <a:prstGeom prst="rect">
            <a:avLst/>
          </a:prstGeom>
          <a:noFill/>
        </p:spPr>
        <p:txBody>
          <a:bodyPr wrap="square" rtlCol="0">
            <a:noAutofit/>
          </a:bodyPr>
          <a:lstStyle/>
          <a:p>
            <a:pPr>
              <a:lnSpc>
                <a:spcPct val="80000"/>
              </a:lnSpc>
            </a:pPr>
            <a:r>
              <a:rPr lang="en-US" sz="4400" b="1" dirty="0">
                <a:solidFill>
                  <a:schemeClr val="bg1"/>
                </a:solidFill>
              </a:rPr>
              <a:t>What about other estate giving phrases?</a:t>
            </a:r>
          </a:p>
        </p:txBody>
      </p:sp>
      <p:sp>
        <p:nvSpPr>
          <p:cNvPr id="5" name="Rectangle 4"/>
          <p:cNvSpPr/>
          <p:nvPr/>
        </p:nvSpPr>
        <p:spPr>
          <a:xfrm>
            <a:off x="3848100" y="868740"/>
            <a:ext cx="3771900" cy="1569660"/>
          </a:xfrm>
          <a:prstGeom prst="rect">
            <a:avLst/>
          </a:prstGeom>
        </p:spPr>
        <p:txBody>
          <a:bodyPr wrap="square">
            <a:spAutoFit/>
          </a:bodyPr>
          <a:lstStyle/>
          <a:p>
            <a:pPr algn="ctr">
              <a:lnSpc>
                <a:spcPct val="80000"/>
              </a:lnSpc>
            </a:pPr>
            <a:r>
              <a:rPr lang="en-US" sz="4000" dirty="0"/>
              <a:t>“</a:t>
            </a:r>
            <a:r>
              <a:rPr lang="en-US" sz="4000" b="1" dirty="0"/>
              <a:t>leave a legacy</a:t>
            </a:r>
            <a:r>
              <a:rPr lang="en-US" sz="4000" dirty="0"/>
              <a:t>”</a:t>
            </a:r>
            <a:r>
              <a:rPr lang="en-US" sz="4000" b="1" dirty="0"/>
              <a:t> </a:t>
            </a:r>
            <a:r>
              <a:rPr lang="en-US" sz="4000" dirty="0"/>
              <a:t>or</a:t>
            </a:r>
            <a:r>
              <a:rPr lang="en-US" sz="4000" b="1" dirty="0"/>
              <a:t> </a:t>
            </a:r>
            <a:r>
              <a:rPr lang="en-US" sz="4000" dirty="0"/>
              <a:t>“</a:t>
            </a:r>
            <a:r>
              <a:rPr lang="en-US" sz="4000" b="1" dirty="0"/>
              <a:t>continue my support</a:t>
            </a:r>
            <a:r>
              <a:rPr lang="en-US" sz="4000" dirty="0"/>
              <a:t>”?</a:t>
            </a:r>
          </a:p>
        </p:txBody>
      </p:sp>
    </p:spTree>
    <p:extLst>
      <p:ext uri="{BB962C8B-B14F-4D97-AF65-F5344CB8AC3E}">
        <p14:creationId xmlns:p14="http://schemas.microsoft.com/office/powerpoint/2010/main" val="371580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1220" t="34496" b="1770"/>
          <a:stretch/>
        </p:blipFill>
        <p:spPr>
          <a:xfrm>
            <a:off x="0" y="1"/>
            <a:ext cx="2263213" cy="2743200"/>
          </a:xfrm>
          <a:prstGeom prst="rect">
            <a:avLst/>
          </a:prstGeom>
        </p:spPr>
      </p:pic>
      <p:sp>
        <p:nvSpPr>
          <p:cNvPr id="3" name="Text Placeholder 5"/>
          <p:cNvSpPr txBox="1">
            <a:spLocks/>
          </p:cNvSpPr>
          <p:nvPr/>
        </p:nvSpPr>
        <p:spPr>
          <a:xfrm>
            <a:off x="0" y="2795189"/>
            <a:ext cx="3886200" cy="381000"/>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70000"/>
              </a:lnSpc>
              <a:spcBef>
                <a:spcPts val="0"/>
              </a:spcBef>
              <a:buNone/>
            </a:pPr>
            <a:r>
              <a:rPr lang="en-US" sz="4400" b="1" spc="-150" dirty="0">
                <a:solidFill>
                  <a:srgbClr val="FF0000"/>
                </a:solidFill>
              </a:rPr>
              <a:t>Make a </a:t>
            </a:r>
          </a:p>
          <a:p>
            <a:pPr marL="0" indent="0" algn="ctr">
              <a:lnSpc>
                <a:spcPct val="70000"/>
              </a:lnSpc>
              <a:spcBef>
                <a:spcPts val="0"/>
              </a:spcBef>
              <a:buNone/>
            </a:pPr>
            <a:r>
              <a:rPr lang="en-US" sz="4400" b="1" spc="-150" dirty="0">
                <a:solidFill>
                  <a:srgbClr val="FF0000"/>
                </a:solidFill>
              </a:rPr>
              <a:t>gift</a:t>
            </a:r>
            <a:endParaRPr lang="en-US" sz="2000" dirty="0">
              <a:solidFill>
                <a:srgbClr val="FF0000"/>
              </a:solidFill>
            </a:endParaRPr>
          </a:p>
        </p:txBody>
      </p:sp>
      <p:sp>
        <p:nvSpPr>
          <p:cNvPr id="4" name="Text Placeholder 5"/>
          <p:cNvSpPr txBox="1">
            <a:spLocks/>
          </p:cNvSpPr>
          <p:nvPr/>
        </p:nvSpPr>
        <p:spPr>
          <a:xfrm>
            <a:off x="0" y="3730951"/>
            <a:ext cx="3886200" cy="612449"/>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70000"/>
              </a:lnSpc>
              <a:spcBef>
                <a:spcPts val="0"/>
              </a:spcBef>
              <a:buNone/>
            </a:pPr>
            <a:r>
              <a:rPr lang="en-US" sz="2000" dirty="0">
                <a:solidFill>
                  <a:srgbClr val="FF0000"/>
                </a:solidFill>
              </a:rPr>
              <a:t>where you get an immediate tax deduction, still control the investment of the assets and receive income from the investments for the rest of your life with anything left over going to charity at  your death.</a:t>
            </a:r>
          </a:p>
        </p:txBody>
      </p:sp>
      <p:sp>
        <p:nvSpPr>
          <p:cNvPr id="6" name="Text Placeholder 5"/>
          <p:cNvSpPr txBox="1">
            <a:spLocks/>
          </p:cNvSpPr>
          <p:nvPr/>
        </p:nvSpPr>
        <p:spPr>
          <a:xfrm>
            <a:off x="5257801" y="3736649"/>
            <a:ext cx="3886200" cy="759151"/>
          </a:xfrm>
          <a:prstGeom prst="rect">
            <a:avLst/>
          </a:prstGeom>
          <a:scene3d>
            <a:camera prst="orthographicFront"/>
            <a:lightRig rig="threePt" dir="t"/>
          </a:scene3d>
          <a:sp3d>
            <a:bevelT/>
          </a:sp3d>
        </p:spPr>
        <p:txBody>
          <a:bodyPr vert="horz" lIns="91440" tIns="0" rIns="9144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70000"/>
              </a:lnSpc>
            </a:pPr>
            <a:r>
              <a:rPr lang="en-US" sz="2000" dirty="0">
                <a:solidFill>
                  <a:schemeClr val="tx2">
                    <a:lumMod val="60000"/>
                    <a:lumOff val="40000"/>
                  </a:schemeClr>
                </a:solidFill>
              </a:rPr>
              <a:t>where you get an immediate tax deduction, still control the investment of the assets and receive income from the investments for the rest of your life with anything left over going to charity at your death.</a:t>
            </a:r>
            <a:endParaRPr lang="en-US" sz="1800" dirty="0">
              <a:solidFill>
                <a:schemeClr val="tx2">
                  <a:lumMod val="60000"/>
                  <a:lumOff val="40000"/>
                </a:schemeClr>
              </a:solidFill>
            </a:endParaRPr>
          </a:p>
        </p:txBody>
      </p:sp>
      <p:sp>
        <p:nvSpPr>
          <p:cNvPr id="7" name="Text Placeholder 5"/>
          <p:cNvSpPr txBox="1">
            <a:spLocks/>
          </p:cNvSpPr>
          <p:nvPr/>
        </p:nvSpPr>
        <p:spPr>
          <a:xfrm>
            <a:off x="5181600" y="2795189"/>
            <a:ext cx="3962397" cy="304800"/>
          </a:xfrm>
          <a:prstGeom prst="rect">
            <a:avLst/>
          </a:prstGeom>
          <a:scene3d>
            <a:camera prst="orthographicFront"/>
            <a:lightRig rig="threePt" dir="t"/>
          </a:scene3d>
          <a:sp3d>
            <a:bevelT/>
          </a:sp3d>
        </p:spPr>
        <p:txBody>
          <a:bodyPr vert="horz" lIns="91440" tIns="0" rIns="9144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lnSpc>
                <a:spcPct val="70000"/>
              </a:lnSpc>
              <a:spcBef>
                <a:spcPts val="0"/>
              </a:spcBef>
              <a:buNone/>
            </a:pPr>
            <a:r>
              <a:rPr lang="en-US" sz="4400" b="1" spc="-150" dirty="0">
                <a:solidFill>
                  <a:srgbClr val="626F9A"/>
                </a:solidFill>
              </a:rPr>
              <a:t>Make a transfer of assets</a:t>
            </a:r>
            <a:endParaRPr lang="en-US" sz="2000" dirty="0">
              <a:solidFill>
                <a:srgbClr val="626F9A"/>
              </a:solidFill>
            </a:endParaRPr>
          </a:p>
        </p:txBody>
      </p:sp>
      <p:sp>
        <p:nvSpPr>
          <p:cNvPr id="8" name="TextBox 7"/>
          <p:cNvSpPr txBox="1"/>
          <p:nvPr/>
        </p:nvSpPr>
        <p:spPr>
          <a:xfrm>
            <a:off x="0" y="5731285"/>
            <a:ext cx="9143997" cy="364715"/>
          </a:xfrm>
          <a:prstGeom prst="rect">
            <a:avLst/>
          </a:prstGeom>
          <a:noFill/>
          <a:ln>
            <a:noFill/>
          </a:ln>
        </p:spPr>
        <p:txBody>
          <a:bodyPr wrap="square" rtlCol="0">
            <a:spAutoFit/>
          </a:bodyPr>
          <a:lstStyle/>
          <a:p>
            <a:pPr algn="ctr">
              <a:lnSpc>
                <a:spcPct val="70000"/>
              </a:lnSpc>
            </a:pPr>
            <a:endParaRPr lang="en-US" sz="400" b="1" dirty="0">
              <a:solidFill>
                <a:schemeClr val="tx2">
                  <a:lumMod val="60000"/>
                  <a:lumOff val="40000"/>
                </a:schemeClr>
              </a:solidFill>
            </a:endParaRPr>
          </a:p>
          <a:p>
            <a:pPr algn="ctr">
              <a:lnSpc>
                <a:spcPct val="70000"/>
              </a:lnSpc>
            </a:pPr>
            <a:r>
              <a:rPr lang="en-US" sz="2000" dirty="0"/>
              <a:t>Different groups rate their interest after receiving different descriptions</a:t>
            </a:r>
            <a:endParaRPr lang="en-US" sz="1100" dirty="0"/>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35226" r="24084"/>
          <a:stretch/>
        </p:blipFill>
        <p:spPr>
          <a:xfrm>
            <a:off x="6998083" y="1"/>
            <a:ext cx="2145918" cy="2743200"/>
          </a:xfrm>
          <a:prstGeom prst="rect">
            <a:avLst/>
          </a:prstGeom>
        </p:spPr>
      </p:pic>
      <p:sp>
        <p:nvSpPr>
          <p:cNvPr id="2" name="Rectangle 1"/>
          <p:cNvSpPr/>
          <p:nvPr/>
        </p:nvSpPr>
        <p:spPr>
          <a:xfrm>
            <a:off x="-17092" y="6088559"/>
            <a:ext cx="9163941" cy="769441"/>
          </a:xfrm>
          <a:prstGeom prst="rect">
            <a:avLst/>
          </a:prstGeom>
          <a:solidFill>
            <a:schemeClr val="tx1"/>
          </a:solidFill>
        </p:spPr>
        <p:txBody>
          <a:bodyPr wrap="square">
            <a:spAutoFit/>
          </a:bodyPr>
          <a:lstStyle/>
          <a:p>
            <a:pPr algn="ctr"/>
            <a:r>
              <a:rPr lang="en-US" sz="4400" b="1" dirty="0">
                <a:solidFill>
                  <a:schemeClr val="bg1"/>
                </a:solidFill>
              </a:rPr>
              <a:t>Does it make much difference?</a:t>
            </a:r>
          </a:p>
        </p:txBody>
      </p:sp>
      <p:sp>
        <p:nvSpPr>
          <p:cNvPr id="14" name="TextBox 13"/>
          <p:cNvSpPr txBox="1"/>
          <p:nvPr/>
        </p:nvSpPr>
        <p:spPr>
          <a:xfrm>
            <a:off x="0" y="947714"/>
            <a:ext cx="9143997" cy="652486"/>
          </a:xfrm>
          <a:prstGeom prst="rect">
            <a:avLst/>
          </a:prstGeom>
          <a:noFill/>
          <a:ln>
            <a:noFill/>
          </a:ln>
        </p:spPr>
        <p:txBody>
          <a:bodyPr wrap="square" rtlCol="0">
            <a:spAutoFit/>
          </a:bodyPr>
          <a:lstStyle/>
          <a:p>
            <a:pPr algn="ctr">
              <a:lnSpc>
                <a:spcPct val="70000"/>
              </a:lnSpc>
            </a:pPr>
            <a:r>
              <a:rPr lang="en-US" sz="4800" b="1" dirty="0"/>
              <a:t>Describing a CRT</a:t>
            </a:r>
            <a:endParaRPr lang="en-US" sz="1600" b="1" dirty="0"/>
          </a:p>
          <a:p>
            <a:pPr algn="ctr">
              <a:lnSpc>
                <a:spcPct val="70000"/>
              </a:lnSpc>
            </a:pPr>
            <a:endParaRPr lang="en-US" sz="400" b="1" dirty="0">
              <a:solidFill>
                <a:schemeClr val="tx2">
                  <a:lumMod val="60000"/>
                  <a:lumOff val="40000"/>
                </a:schemeClr>
              </a:solidFill>
            </a:endParaRPr>
          </a:p>
        </p:txBody>
      </p:sp>
    </p:spTree>
    <p:extLst>
      <p:ext uri="{BB962C8B-B14F-4D97-AF65-F5344CB8AC3E}">
        <p14:creationId xmlns:p14="http://schemas.microsoft.com/office/powerpoint/2010/main" val="67515786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73738"/>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“Leave a legacy” not helpful</a:t>
            </a:r>
            <a:endParaRPr lang="en-US" sz="2000" b="1" dirty="0">
              <a:solidFill>
                <a:schemeClr val="bg1"/>
              </a:solidFill>
            </a:endParaRPr>
          </a:p>
        </p:txBody>
      </p:sp>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22%</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t>26%</a:t>
            </a:r>
            <a:endParaRPr lang="en-US" sz="4000" dirty="0"/>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14%</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t>12%</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800" i="1" dirty="0"/>
              <a:t>2014 Survey, 1,072 Respondents, Group </a:t>
            </a:r>
            <a:r>
              <a:rPr lang="en-US" sz="1800" i="1" dirty="0">
                <a:solidFill>
                  <a:srgbClr val="FF0000"/>
                </a:solidFill>
              </a:rPr>
              <a:t>G-early</a:t>
            </a:r>
            <a:r>
              <a:rPr lang="en-US" sz="1800" i="1" dirty="0"/>
              <a:t>/C</a:t>
            </a:r>
          </a:p>
          <a:p>
            <a:pPr marL="0" indent="-3200400" algn="ctr">
              <a:lnSpc>
                <a:spcPct val="70000"/>
              </a:lnSpc>
              <a:spcBef>
                <a:spcPts val="0"/>
              </a:spcBef>
              <a:buNone/>
            </a:pPr>
            <a:endParaRPr lang="en-US" sz="1800" i="1" dirty="0"/>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905000" y="2209800"/>
            <a:ext cx="5257800" cy="3388620"/>
          </a:xfrm>
          <a:prstGeom prst="rect">
            <a:avLst/>
          </a:prstGeom>
        </p:spPr>
        <p:txBody>
          <a:bodyPr wrap="square">
            <a:spAutoFit/>
          </a:bodyPr>
          <a:lstStyle/>
          <a:p>
            <a:pPr lvl="0" algn="ctr">
              <a:lnSpc>
                <a:spcPct val="70000"/>
              </a:lnSpc>
            </a:pPr>
            <a:endParaRPr lang="en-US" dirty="0"/>
          </a:p>
          <a:p>
            <a:pPr lvl="0" algn="ctr">
              <a:lnSpc>
                <a:spcPct val="70000"/>
              </a:lnSpc>
            </a:pPr>
            <a:endParaRPr lang="en-US" dirty="0"/>
          </a:p>
          <a:p>
            <a:pPr lvl="0" algn="ctr">
              <a:lnSpc>
                <a:spcPct val="70000"/>
              </a:lnSpc>
            </a:pPr>
            <a:endParaRPr lang="en-US" dirty="0"/>
          </a:p>
          <a:p>
            <a:pPr algn="ctr">
              <a:lnSpc>
                <a:spcPct val="70000"/>
              </a:lnSpc>
            </a:pPr>
            <a:r>
              <a:rPr lang="en-US" sz="3600" b="1" dirty="0">
                <a:solidFill>
                  <a:srgbClr val="FF0000"/>
                </a:solidFill>
              </a:rPr>
              <a:t>Leave a legacy </a:t>
            </a:r>
            <a:r>
              <a:rPr lang="en-US" sz="3600" dirty="0"/>
              <a:t>gift to charity in my last will &amp; testament</a:t>
            </a:r>
          </a:p>
          <a:p>
            <a:pPr algn="ctr">
              <a:lnSpc>
                <a:spcPct val="70000"/>
              </a:lnSpc>
            </a:pPr>
            <a:endParaRPr lang="en-US" sz="2800" dirty="0"/>
          </a:p>
          <a:p>
            <a:pPr algn="ctr">
              <a:lnSpc>
                <a:spcPct val="70000"/>
              </a:lnSpc>
            </a:pPr>
            <a:endParaRPr lang="en-US" sz="4000" dirty="0"/>
          </a:p>
          <a:p>
            <a:pPr algn="ctr">
              <a:lnSpc>
                <a:spcPct val="70000"/>
              </a:lnSpc>
            </a:pPr>
            <a:r>
              <a:rPr lang="en-US" sz="3600" b="1" dirty="0"/>
              <a:t>Make</a:t>
            </a:r>
            <a:r>
              <a:rPr lang="en-US" sz="3600" dirty="0"/>
              <a:t> a gift to charity in my last will &amp; testament</a:t>
            </a:r>
          </a:p>
        </p:txBody>
      </p:sp>
    </p:spTree>
    <p:extLst>
      <p:ext uri="{BB962C8B-B14F-4D97-AF65-F5344CB8AC3E}">
        <p14:creationId xmlns:p14="http://schemas.microsoft.com/office/powerpoint/2010/main" val="38717414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21928"/>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“Remember your favorite charities” not helpful</a:t>
            </a:r>
            <a:endParaRPr lang="en-US" sz="2000" b="1" dirty="0">
              <a:solidFill>
                <a:schemeClr val="bg1"/>
              </a:solidFill>
            </a:endParaRPr>
          </a:p>
        </p:txBody>
      </p:sp>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27%</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t>30%</a:t>
            </a:r>
            <a:endParaRPr lang="en-US" sz="4000" dirty="0"/>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10%</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t>7%</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800" i="1" dirty="0"/>
              <a:t>2014 Fall Survey, 583 Respondents</a:t>
            </a:r>
          </a:p>
          <a:p>
            <a:pPr marL="0" indent="-3200400" algn="ctr">
              <a:lnSpc>
                <a:spcPct val="70000"/>
              </a:lnSpc>
              <a:spcBef>
                <a:spcPts val="0"/>
              </a:spcBef>
              <a:buNone/>
            </a:pPr>
            <a:endParaRPr lang="en-US" sz="1800" i="1" dirty="0"/>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905000" y="2209800"/>
            <a:ext cx="5257800" cy="3345531"/>
          </a:xfrm>
          <a:prstGeom prst="rect">
            <a:avLst/>
          </a:prstGeom>
        </p:spPr>
        <p:txBody>
          <a:bodyPr wrap="square">
            <a:spAutoFit/>
          </a:bodyPr>
          <a:lstStyle/>
          <a:p>
            <a:pPr lvl="0" algn="ctr">
              <a:lnSpc>
                <a:spcPct val="70000"/>
              </a:lnSpc>
            </a:pPr>
            <a:endParaRPr lang="en-US" dirty="0"/>
          </a:p>
          <a:p>
            <a:pPr lvl="0" algn="ctr">
              <a:lnSpc>
                <a:spcPct val="70000"/>
              </a:lnSpc>
            </a:pPr>
            <a:endParaRPr lang="en-US" dirty="0"/>
          </a:p>
          <a:p>
            <a:pPr lvl="0" algn="ctr">
              <a:lnSpc>
                <a:spcPct val="70000"/>
              </a:lnSpc>
            </a:pPr>
            <a:endParaRPr lang="en-US" dirty="0"/>
          </a:p>
          <a:p>
            <a:pPr algn="ctr">
              <a:lnSpc>
                <a:spcPct val="70000"/>
              </a:lnSpc>
            </a:pPr>
            <a:r>
              <a:rPr lang="en-US" sz="3600" dirty="0"/>
              <a:t>Make a gift to charity in your will </a:t>
            </a:r>
            <a:r>
              <a:rPr lang="en-US" sz="3600" b="1" dirty="0">
                <a:solidFill>
                  <a:srgbClr val="FF0000"/>
                </a:solidFill>
              </a:rPr>
              <a:t>to remember your favorite charities</a:t>
            </a:r>
          </a:p>
          <a:p>
            <a:pPr algn="ctr">
              <a:lnSpc>
                <a:spcPct val="70000"/>
              </a:lnSpc>
            </a:pPr>
            <a:endParaRPr lang="en-US" sz="2800" dirty="0"/>
          </a:p>
          <a:p>
            <a:pPr algn="ctr">
              <a:lnSpc>
                <a:spcPct val="70000"/>
              </a:lnSpc>
            </a:pPr>
            <a:endParaRPr lang="en-US" sz="4000" dirty="0"/>
          </a:p>
          <a:p>
            <a:pPr algn="ctr">
              <a:lnSpc>
                <a:spcPct val="70000"/>
              </a:lnSpc>
            </a:pPr>
            <a:r>
              <a:rPr lang="en-US" sz="3600" dirty="0"/>
              <a:t>Make a gift to charity in your will</a:t>
            </a:r>
          </a:p>
        </p:txBody>
      </p:sp>
    </p:spTree>
    <p:extLst>
      <p:ext uri="{BB962C8B-B14F-4D97-AF65-F5344CB8AC3E}">
        <p14:creationId xmlns:p14="http://schemas.microsoft.com/office/powerpoint/2010/main" val="58674447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“Continue my support” had mildly negative results</a:t>
            </a:r>
            <a:endParaRPr lang="en-US" sz="2000" b="1" dirty="0">
              <a:solidFill>
                <a:schemeClr val="bg1"/>
              </a:solidFill>
            </a:endParaRPr>
          </a:p>
        </p:txBody>
      </p:sp>
      <p:sp>
        <p:nvSpPr>
          <p:cNvPr id="6" name="Text Placeholder 5"/>
          <p:cNvSpPr txBox="1">
            <a:spLocks/>
          </p:cNvSpPr>
          <p:nvPr/>
        </p:nvSpPr>
        <p:spPr>
          <a:xfrm>
            <a:off x="2057400" y="1403433"/>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800" i="1" dirty="0"/>
              <a:t>2014-2015 Surveys, 2,135 Respondents, 1</a:t>
            </a:r>
            <a:r>
              <a:rPr lang="en-US" sz="1800" i="1" baseline="30000" dirty="0"/>
              <a:t>st</a:t>
            </a:r>
            <a:r>
              <a:rPr lang="en-US" sz="1800" i="1" dirty="0"/>
              <a:t>, Spring, 1090, 2</a:t>
            </a:r>
            <a:r>
              <a:rPr lang="en-US" sz="1800" i="1" baseline="30000" dirty="0"/>
              <a:t>nd</a:t>
            </a:r>
            <a:r>
              <a:rPr lang="en-US" sz="1800" i="1" dirty="0"/>
              <a:t> Jan, 607, 3</a:t>
            </a:r>
            <a:r>
              <a:rPr lang="en-US" sz="1800" i="1" baseline="30000" dirty="0"/>
              <a:t>rd</a:t>
            </a:r>
            <a:r>
              <a:rPr lang="en-US" sz="1800" i="1" dirty="0"/>
              <a:t> Fall, 438 </a:t>
            </a:r>
            <a:endParaRPr lang="en-US" sz="1800" i="1" dirty="0">
              <a:solidFill>
                <a:srgbClr val="FF0000"/>
              </a:solidFill>
            </a:endParaRPr>
          </a:p>
          <a:p>
            <a:pPr marL="0" indent="-3200400" algn="ctr">
              <a:lnSpc>
                <a:spcPct val="70000"/>
              </a:lnSpc>
              <a:spcBef>
                <a:spcPts val="0"/>
              </a:spcBef>
              <a:buNone/>
            </a:pPr>
            <a:endParaRPr lang="en-US" sz="1800" i="1" dirty="0"/>
          </a:p>
        </p:txBody>
      </p:sp>
      <p:sp>
        <p:nvSpPr>
          <p:cNvPr id="9" name="Rectangle 8"/>
          <p:cNvSpPr/>
          <p:nvPr/>
        </p:nvSpPr>
        <p:spPr>
          <a:xfrm>
            <a:off x="-10160" y="1860313"/>
            <a:ext cx="3683267" cy="1320361"/>
          </a:xfrm>
          <a:prstGeom prst="rect">
            <a:avLst/>
          </a:prstGeom>
        </p:spPr>
        <p:txBody>
          <a:bodyPr wrap="square">
            <a:spAutoFit/>
          </a:bodyPr>
          <a:lstStyle/>
          <a:p>
            <a:pPr lvl="0" algn="ctr">
              <a:lnSpc>
                <a:spcPct val="70000"/>
              </a:lnSpc>
            </a:pPr>
            <a:endParaRPr lang="en-US" dirty="0"/>
          </a:p>
          <a:p>
            <a:pPr>
              <a:lnSpc>
                <a:spcPct val="70000"/>
              </a:lnSpc>
            </a:pPr>
            <a:r>
              <a:rPr lang="en-US" sz="3600" b="1" dirty="0"/>
              <a:t>Make a gift to charity </a:t>
            </a:r>
            <a:r>
              <a:rPr lang="en-US" sz="2400" dirty="0"/>
              <a:t>in my last will &amp; testament </a:t>
            </a:r>
            <a:endParaRPr lang="en-US" sz="3600" dirty="0"/>
          </a:p>
        </p:txBody>
      </p:sp>
      <p:sp>
        <p:nvSpPr>
          <p:cNvPr id="7" name="Rectangle 6"/>
          <p:cNvSpPr/>
          <p:nvPr/>
        </p:nvSpPr>
        <p:spPr>
          <a:xfrm>
            <a:off x="4541520" y="1752600"/>
            <a:ext cx="4582160" cy="1751249"/>
          </a:xfrm>
          <a:prstGeom prst="rect">
            <a:avLst/>
          </a:prstGeom>
        </p:spPr>
        <p:txBody>
          <a:bodyPr wrap="square">
            <a:spAutoFit/>
          </a:bodyPr>
          <a:lstStyle/>
          <a:p>
            <a:pPr lvl="0" algn="ctr">
              <a:lnSpc>
                <a:spcPct val="70000"/>
              </a:lnSpc>
            </a:pPr>
            <a:endParaRPr lang="en-US" dirty="0"/>
          </a:p>
          <a:p>
            <a:pPr algn="ctr">
              <a:lnSpc>
                <a:spcPct val="70000"/>
              </a:lnSpc>
            </a:pPr>
            <a:r>
              <a:rPr lang="en-US" sz="3600" b="1" dirty="0">
                <a:solidFill>
                  <a:srgbClr val="FF0000"/>
                </a:solidFill>
              </a:rPr>
              <a:t>Continue my support of my favorite charities through a gift</a:t>
            </a:r>
            <a:r>
              <a:rPr lang="en-US" sz="3600" dirty="0"/>
              <a:t> </a:t>
            </a:r>
            <a:r>
              <a:rPr lang="en-US" sz="2400" dirty="0"/>
              <a:t>in my last will &amp; testament</a:t>
            </a:r>
          </a:p>
        </p:txBody>
      </p:sp>
      <p:sp>
        <p:nvSpPr>
          <p:cNvPr id="8" name="Rectangle 7"/>
          <p:cNvSpPr/>
          <p:nvPr/>
        </p:nvSpPr>
        <p:spPr>
          <a:xfrm>
            <a:off x="3637280" y="2119301"/>
            <a:ext cx="914400" cy="905312"/>
          </a:xfrm>
          <a:prstGeom prst="rect">
            <a:avLst/>
          </a:prstGeom>
        </p:spPr>
        <p:txBody>
          <a:bodyPr wrap="square">
            <a:spAutoFit/>
          </a:bodyPr>
          <a:lstStyle/>
          <a:p>
            <a:pPr lvl="0" algn="ctr">
              <a:lnSpc>
                <a:spcPct val="70000"/>
              </a:lnSpc>
            </a:pPr>
            <a:endParaRPr lang="en-US" dirty="0"/>
          </a:p>
          <a:p>
            <a:pPr algn="ctr">
              <a:lnSpc>
                <a:spcPct val="70000"/>
              </a:lnSpc>
            </a:pPr>
            <a:r>
              <a:rPr lang="en-US" sz="5400" b="1" dirty="0"/>
              <a:t>&gt;</a:t>
            </a:r>
          </a:p>
        </p:txBody>
      </p:sp>
      <p:sp>
        <p:nvSpPr>
          <p:cNvPr id="10" name="Rectangle 9"/>
          <p:cNvSpPr/>
          <p:nvPr/>
        </p:nvSpPr>
        <p:spPr>
          <a:xfrm>
            <a:off x="-40907" y="3429000"/>
            <a:ext cx="4079507" cy="1449628"/>
          </a:xfrm>
          <a:prstGeom prst="rect">
            <a:avLst/>
          </a:prstGeom>
        </p:spPr>
        <p:txBody>
          <a:bodyPr wrap="square">
            <a:spAutoFit/>
          </a:bodyPr>
          <a:lstStyle/>
          <a:p>
            <a:pPr lvl="0" algn="ctr">
              <a:lnSpc>
                <a:spcPct val="70000"/>
              </a:lnSpc>
            </a:pPr>
            <a:endParaRPr lang="en-US" dirty="0"/>
          </a:p>
          <a:p>
            <a:pPr>
              <a:lnSpc>
                <a:spcPct val="70000"/>
              </a:lnSpc>
            </a:pPr>
            <a:r>
              <a:rPr lang="en-US" sz="2400" dirty="0"/>
              <a:t>Make a gift to charity in your will </a:t>
            </a:r>
            <a:r>
              <a:rPr lang="en-US" sz="3600" b="1" dirty="0"/>
              <a:t>to support </a:t>
            </a:r>
            <a:r>
              <a:rPr lang="en-US" sz="2400" dirty="0"/>
              <a:t>causes that have been important in your life.</a:t>
            </a:r>
            <a:endParaRPr lang="en-US" sz="2800" dirty="0"/>
          </a:p>
        </p:txBody>
      </p:sp>
      <p:sp>
        <p:nvSpPr>
          <p:cNvPr id="11" name="Rectangle 10"/>
          <p:cNvSpPr/>
          <p:nvPr/>
        </p:nvSpPr>
        <p:spPr>
          <a:xfrm>
            <a:off x="4343400" y="3429000"/>
            <a:ext cx="4744452" cy="1595501"/>
          </a:xfrm>
          <a:prstGeom prst="rect">
            <a:avLst/>
          </a:prstGeom>
        </p:spPr>
        <p:txBody>
          <a:bodyPr wrap="square">
            <a:spAutoFit/>
          </a:bodyPr>
          <a:lstStyle/>
          <a:p>
            <a:pPr lvl="0" algn="ctr">
              <a:lnSpc>
                <a:spcPct val="70000"/>
              </a:lnSpc>
            </a:pPr>
            <a:endParaRPr lang="en-US" dirty="0"/>
          </a:p>
          <a:p>
            <a:pPr algn="ctr">
              <a:lnSpc>
                <a:spcPct val="70000"/>
              </a:lnSpc>
            </a:pPr>
            <a:r>
              <a:rPr lang="en-US" sz="2400" dirty="0"/>
              <a:t>Make a gift to charity in your will </a:t>
            </a:r>
            <a:r>
              <a:rPr lang="en-US" sz="3600" b="1" dirty="0">
                <a:solidFill>
                  <a:srgbClr val="FF0000"/>
                </a:solidFill>
              </a:rPr>
              <a:t>to continue to support</a:t>
            </a:r>
            <a:r>
              <a:rPr lang="en-US" sz="3600" dirty="0">
                <a:solidFill>
                  <a:srgbClr val="FF0000"/>
                </a:solidFill>
              </a:rPr>
              <a:t> </a:t>
            </a:r>
            <a:r>
              <a:rPr lang="en-US" sz="2400" dirty="0"/>
              <a:t>causes that have been important in your life.</a:t>
            </a:r>
          </a:p>
        </p:txBody>
      </p:sp>
      <p:sp>
        <p:nvSpPr>
          <p:cNvPr id="13" name="Rectangle 12"/>
          <p:cNvSpPr/>
          <p:nvPr/>
        </p:nvSpPr>
        <p:spPr>
          <a:xfrm>
            <a:off x="3690888" y="3581400"/>
            <a:ext cx="914400" cy="905312"/>
          </a:xfrm>
          <a:prstGeom prst="rect">
            <a:avLst/>
          </a:prstGeom>
        </p:spPr>
        <p:txBody>
          <a:bodyPr wrap="square">
            <a:spAutoFit/>
          </a:bodyPr>
          <a:lstStyle/>
          <a:p>
            <a:pPr lvl="0" algn="ctr">
              <a:lnSpc>
                <a:spcPct val="70000"/>
              </a:lnSpc>
            </a:pPr>
            <a:endParaRPr lang="en-US" dirty="0"/>
          </a:p>
          <a:p>
            <a:pPr algn="ctr">
              <a:lnSpc>
                <a:spcPct val="70000"/>
              </a:lnSpc>
            </a:pPr>
            <a:r>
              <a:rPr lang="en-US" sz="5400" b="1" dirty="0"/>
              <a:t>&gt;</a:t>
            </a:r>
          </a:p>
        </p:txBody>
      </p:sp>
      <p:sp>
        <p:nvSpPr>
          <p:cNvPr id="14" name="Rectangle 13"/>
          <p:cNvSpPr/>
          <p:nvPr/>
        </p:nvSpPr>
        <p:spPr>
          <a:xfrm>
            <a:off x="4686299" y="5053685"/>
            <a:ext cx="4686301" cy="1880515"/>
          </a:xfrm>
          <a:prstGeom prst="rect">
            <a:avLst/>
          </a:prstGeom>
        </p:spPr>
        <p:txBody>
          <a:bodyPr wrap="square">
            <a:spAutoFit/>
          </a:bodyPr>
          <a:lstStyle/>
          <a:p>
            <a:pPr lvl="0" algn="ctr">
              <a:lnSpc>
                <a:spcPct val="70000"/>
              </a:lnSpc>
            </a:pPr>
            <a:endParaRPr lang="en-US" dirty="0"/>
          </a:p>
          <a:p>
            <a:pPr>
              <a:lnSpc>
                <a:spcPct val="70000"/>
              </a:lnSpc>
            </a:pPr>
            <a:r>
              <a:rPr lang="en-US" sz="2400" dirty="0"/>
              <a:t>Many people like to leave a gift to charity in their will because they </a:t>
            </a:r>
            <a:r>
              <a:rPr lang="en-US" sz="3600" b="1" dirty="0"/>
              <a:t>want to continue to support </a:t>
            </a:r>
            <a:r>
              <a:rPr lang="en-US" sz="2400" dirty="0"/>
              <a:t>causes that are important in their lives</a:t>
            </a:r>
          </a:p>
        </p:txBody>
      </p:sp>
      <p:sp>
        <p:nvSpPr>
          <p:cNvPr id="15" name="Rectangle 14"/>
          <p:cNvSpPr/>
          <p:nvPr/>
        </p:nvSpPr>
        <p:spPr>
          <a:xfrm>
            <a:off x="14973" y="5239365"/>
            <a:ext cx="4079507" cy="1466235"/>
          </a:xfrm>
          <a:prstGeom prst="rect">
            <a:avLst/>
          </a:prstGeom>
        </p:spPr>
        <p:txBody>
          <a:bodyPr wrap="square">
            <a:spAutoFit/>
          </a:bodyPr>
          <a:lstStyle/>
          <a:p>
            <a:pPr lvl="0" algn="ctr">
              <a:lnSpc>
                <a:spcPct val="70000"/>
              </a:lnSpc>
            </a:pPr>
            <a:endParaRPr lang="en-US" dirty="0"/>
          </a:p>
          <a:p>
            <a:pPr>
              <a:lnSpc>
                <a:spcPct val="70000"/>
              </a:lnSpc>
            </a:pPr>
            <a:r>
              <a:rPr lang="en-US" sz="2400" dirty="0"/>
              <a:t>Many people like to leave a gift to charity in their will because they </a:t>
            </a:r>
            <a:r>
              <a:rPr lang="en-US" sz="3600" b="1" dirty="0">
                <a:solidFill>
                  <a:srgbClr val="FF0000"/>
                </a:solidFill>
              </a:rPr>
              <a:t>care about </a:t>
            </a:r>
            <a:r>
              <a:rPr lang="en-US" sz="2400" dirty="0"/>
              <a:t>causes that are important in their lives</a:t>
            </a:r>
            <a:endParaRPr lang="en-US" sz="3200" dirty="0"/>
          </a:p>
        </p:txBody>
      </p:sp>
      <p:sp>
        <p:nvSpPr>
          <p:cNvPr id="16" name="Rectangle 15"/>
          <p:cNvSpPr/>
          <p:nvPr/>
        </p:nvSpPr>
        <p:spPr>
          <a:xfrm>
            <a:off x="3657600" y="5571688"/>
            <a:ext cx="914400" cy="905312"/>
          </a:xfrm>
          <a:prstGeom prst="rect">
            <a:avLst/>
          </a:prstGeom>
        </p:spPr>
        <p:txBody>
          <a:bodyPr wrap="square">
            <a:spAutoFit/>
          </a:bodyPr>
          <a:lstStyle/>
          <a:p>
            <a:pPr lvl="0" algn="ctr">
              <a:lnSpc>
                <a:spcPct val="70000"/>
              </a:lnSpc>
            </a:pPr>
            <a:endParaRPr lang="en-US" dirty="0"/>
          </a:p>
          <a:p>
            <a:pPr algn="ctr">
              <a:lnSpc>
                <a:spcPct val="70000"/>
              </a:lnSpc>
            </a:pPr>
            <a:r>
              <a:rPr lang="en-US" sz="5400" b="1" dirty="0"/>
              <a:t>&gt;</a:t>
            </a:r>
          </a:p>
        </p:txBody>
      </p:sp>
    </p:spTree>
    <p:extLst>
      <p:ext uri="{BB962C8B-B14F-4D97-AF65-F5344CB8AC3E}">
        <p14:creationId xmlns:p14="http://schemas.microsoft.com/office/powerpoint/2010/main" val="4644162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90600"/>
            <a:ext cx="4547616" cy="1447800"/>
          </a:xfrm>
          <a:prstGeom prst="rect">
            <a:avLst/>
          </a:prstGeom>
          <a:noFill/>
        </p:spPr>
        <p:txBody>
          <a:bodyPr wrap="square" rtlCol="0">
            <a:noAutofit/>
          </a:bodyPr>
          <a:lstStyle/>
          <a:p>
            <a:pPr algn="ctr">
              <a:lnSpc>
                <a:spcPct val="80000"/>
              </a:lnSpc>
            </a:pPr>
            <a:r>
              <a:rPr lang="en-US" sz="4400" dirty="0"/>
              <a:t>Any special phrasing for bank account or retirement account </a:t>
            </a:r>
          </a:p>
          <a:p>
            <a:pPr algn="ctr">
              <a:lnSpc>
                <a:spcPct val="80000"/>
              </a:lnSpc>
            </a:pPr>
            <a:r>
              <a:rPr lang="en-US" sz="4400" dirty="0"/>
              <a:t>transfer-on-death beneficiary designations?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7616" y="4039"/>
            <a:ext cx="4596384" cy="6886455"/>
          </a:xfrm>
          <a:prstGeom prst="rect">
            <a:avLst/>
          </a:prstGeom>
        </p:spPr>
      </p:pic>
    </p:spTree>
    <p:extLst>
      <p:ext uri="{BB962C8B-B14F-4D97-AF65-F5344CB8AC3E}">
        <p14:creationId xmlns:p14="http://schemas.microsoft.com/office/powerpoint/2010/main" val="34481632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2014 Survey, 2,214 Respondents, Groups </a:t>
            </a:r>
            <a:r>
              <a:rPr lang="en-US" sz="1600" i="1" dirty="0">
                <a:solidFill>
                  <a:srgbClr val="FF0000"/>
                </a:solidFill>
              </a:rPr>
              <a:t>G</a:t>
            </a:r>
            <a:r>
              <a:rPr lang="en-US" sz="1600" i="1" dirty="0"/>
              <a:t>/</a:t>
            </a:r>
            <a:r>
              <a:rPr lang="en-US" sz="1600" i="1" dirty="0">
                <a:solidFill>
                  <a:srgbClr val="C00000"/>
                </a:solidFill>
              </a:rPr>
              <a:t>H</a:t>
            </a:r>
            <a:r>
              <a:rPr lang="en-US" sz="1600" i="1" dirty="0"/>
              <a:t>/D</a:t>
            </a:r>
          </a:p>
        </p:txBody>
      </p:sp>
      <p:sp>
        <p:nvSpPr>
          <p:cNvPr id="9" name="Rectangle 8"/>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Slight improvement with a percentage option</a:t>
            </a:r>
            <a:endParaRPr lang="en-US" sz="2000" b="1" dirty="0">
              <a:solidFill>
                <a:schemeClr val="bg1"/>
              </a:solidFill>
            </a:endParaRPr>
          </a:p>
        </p:txBody>
      </p:sp>
      <p:sp>
        <p:nvSpPr>
          <p:cNvPr id="12" name="Rectangle 11"/>
          <p:cNvSpPr/>
          <p:nvPr/>
        </p:nvSpPr>
        <p:spPr>
          <a:xfrm>
            <a:off x="0" y="1828800"/>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nSpc>
                <a:spcPct val="80000"/>
              </a:lnSpc>
            </a:pPr>
            <a:r>
              <a:rPr lang="en-US" sz="5400" b="1" dirty="0">
                <a:solidFill>
                  <a:srgbClr val="FF0000"/>
                </a:solidFill>
              </a:rPr>
              <a:t>14.4%</a:t>
            </a:r>
          </a:p>
          <a:p>
            <a:pPr lvl="0">
              <a:lnSpc>
                <a:spcPct val="80000"/>
              </a:lnSpc>
            </a:pPr>
            <a:endParaRPr lang="en-US" sz="9600" b="1" dirty="0">
              <a:solidFill>
                <a:srgbClr val="FF0000"/>
              </a:solidFill>
            </a:endParaRPr>
          </a:p>
          <a:p>
            <a:pPr lvl="0">
              <a:lnSpc>
                <a:spcPct val="80000"/>
              </a:lnSpc>
            </a:pPr>
            <a:r>
              <a:rPr lang="en-US" sz="5400" b="1" dirty="0">
                <a:solidFill>
                  <a:srgbClr val="C00000"/>
                </a:solidFill>
              </a:rPr>
              <a:t>14.0%</a:t>
            </a:r>
          </a:p>
          <a:p>
            <a:pPr lvl="0">
              <a:lnSpc>
                <a:spcPct val="80000"/>
              </a:lnSpc>
            </a:pPr>
            <a:endParaRPr lang="en-US" sz="2000" b="1" dirty="0">
              <a:solidFill>
                <a:srgbClr val="FF0000"/>
              </a:solidFill>
            </a:endParaRPr>
          </a:p>
          <a:p>
            <a:pPr lvl="0">
              <a:lnSpc>
                <a:spcPct val="80000"/>
              </a:lnSpc>
            </a:pPr>
            <a:endParaRPr lang="en-US" sz="2000" b="1" dirty="0">
              <a:solidFill>
                <a:srgbClr val="FF0000"/>
              </a:solidFill>
            </a:endParaRPr>
          </a:p>
          <a:p>
            <a:pPr lvl="0">
              <a:lnSpc>
                <a:spcPct val="80000"/>
              </a:lnSpc>
            </a:pPr>
            <a:endParaRPr lang="en-US" sz="2000" b="1" dirty="0">
              <a:solidFill>
                <a:srgbClr val="FF0000"/>
              </a:solidFill>
            </a:endParaRPr>
          </a:p>
          <a:p>
            <a:pPr lvl="0">
              <a:lnSpc>
                <a:spcPct val="80000"/>
              </a:lnSpc>
            </a:pPr>
            <a:r>
              <a:rPr lang="en-US" sz="5400" b="1" dirty="0"/>
              <a:t>11.6%</a:t>
            </a:r>
            <a:endParaRPr lang="en-US" sz="2800" dirty="0"/>
          </a:p>
          <a:p>
            <a:pPr lvl="0" algn="ctr">
              <a:lnSpc>
                <a:spcPct val="80000"/>
              </a:lnSpc>
            </a:pPr>
            <a:endParaRPr lang="en-US" sz="3200" dirty="0"/>
          </a:p>
        </p:txBody>
      </p:sp>
      <p:sp>
        <p:nvSpPr>
          <p:cNvPr id="14" name="Rectangle 13"/>
          <p:cNvSpPr/>
          <p:nvPr/>
        </p:nvSpPr>
        <p:spPr>
          <a:xfrm>
            <a:off x="7086600" y="14478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r">
              <a:lnSpc>
                <a:spcPct val="80000"/>
              </a:lnSpc>
            </a:pPr>
            <a:r>
              <a:rPr lang="en-US" sz="5400" b="1" dirty="0">
                <a:solidFill>
                  <a:srgbClr val="FF0000"/>
                </a:solidFill>
              </a:rPr>
              <a:t>24.1%</a:t>
            </a:r>
          </a:p>
          <a:p>
            <a:pPr lvl="0" algn="r">
              <a:lnSpc>
                <a:spcPct val="80000"/>
              </a:lnSpc>
            </a:pPr>
            <a:endParaRPr lang="en-US" sz="9600" b="1" dirty="0">
              <a:solidFill>
                <a:srgbClr val="FF0000"/>
              </a:solidFill>
            </a:endParaRPr>
          </a:p>
          <a:p>
            <a:pPr lvl="0" algn="r">
              <a:lnSpc>
                <a:spcPct val="80000"/>
              </a:lnSpc>
            </a:pPr>
            <a:r>
              <a:rPr lang="en-US" sz="5400" b="1" dirty="0">
                <a:solidFill>
                  <a:srgbClr val="C00000"/>
                </a:solidFill>
              </a:rPr>
              <a:t>29.0%</a:t>
            </a:r>
          </a:p>
          <a:p>
            <a:pPr lvl="0" algn="r">
              <a:lnSpc>
                <a:spcPct val="80000"/>
              </a:lnSpc>
            </a:pPr>
            <a:endParaRPr lang="en-US" sz="2000" b="1" dirty="0">
              <a:solidFill>
                <a:srgbClr val="FF0000"/>
              </a:solidFill>
            </a:endParaRPr>
          </a:p>
          <a:p>
            <a:pPr lvl="0" algn="r">
              <a:lnSpc>
                <a:spcPct val="80000"/>
              </a:lnSpc>
            </a:pPr>
            <a:endParaRPr lang="en-US" sz="2000" b="1" dirty="0">
              <a:solidFill>
                <a:srgbClr val="FF0000"/>
              </a:solidFill>
            </a:endParaRPr>
          </a:p>
          <a:p>
            <a:pPr lvl="0" algn="r">
              <a:lnSpc>
                <a:spcPct val="80000"/>
              </a:lnSpc>
            </a:pPr>
            <a:endParaRPr lang="en-US" sz="2000" b="1" dirty="0">
              <a:solidFill>
                <a:srgbClr val="FF0000"/>
              </a:solidFill>
            </a:endParaRPr>
          </a:p>
          <a:p>
            <a:pPr lvl="0" algn="r">
              <a:lnSpc>
                <a:spcPct val="80000"/>
              </a:lnSpc>
            </a:pPr>
            <a:r>
              <a:rPr lang="en-US" sz="5400" b="1" dirty="0"/>
              <a:t>25.6%</a:t>
            </a:r>
            <a:endParaRPr lang="en-US" sz="2800" b="1" dirty="0"/>
          </a:p>
        </p:txBody>
      </p:sp>
      <p:cxnSp>
        <p:nvCxnSpPr>
          <p:cNvPr id="16" name="Straight Connector 15"/>
          <p:cNvCxnSpPr/>
          <p:nvPr/>
        </p:nvCxnSpPr>
        <p:spPr>
          <a:xfrm>
            <a:off x="7315200" y="2514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2400" y="2514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676400" y="2514600"/>
            <a:ext cx="5638800" cy="4271939"/>
          </a:xfrm>
          <a:prstGeom prst="rect">
            <a:avLst/>
          </a:prstGeom>
        </p:spPr>
        <p:txBody>
          <a:bodyPr wrap="square">
            <a:spAutoFit/>
          </a:bodyPr>
          <a:lstStyle/>
          <a:p>
            <a:pPr algn="ctr">
              <a:lnSpc>
                <a:spcPct val="70000"/>
              </a:lnSpc>
            </a:pPr>
            <a:r>
              <a:rPr lang="en-US" sz="2800" dirty="0"/>
              <a:t>Make a gift by naming a charity as a transfer-on-death beneficiary</a:t>
            </a:r>
          </a:p>
          <a:p>
            <a:pPr algn="ctr">
              <a:lnSpc>
                <a:spcPct val="70000"/>
              </a:lnSpc>
            </a:pPr>
            <a:r>
              <a:rPr lang="en-US" sz="2800" dirty="0"/>
              <a:t> </a:t>
            </a:r>
            <a:r>
              <a:rPr lang="en-US" sz="4000" b="1" dirty="0">
                <a:solidFill>
                  <a:srgbClr val="FF0000"/>
                </a:solidFill>
              </a:rPr>
              <a:t>for some percentage </a:t>
            </a:r>
            <a:r>
              <a:rPr lang="en-US" sz="2800" dirty="0"/>
              <a:t>of a bank account or retirement account.</a:t>
            </a:r>
          </a:p>
          <a:p>
            <a:pPr algn="ctr">
              <a:lnSpc>
                <a:spcPct val="70000"/>
              </a:lnSpc>
            </a:pPr>
            <a:endParaRPr lang="en-US" sz="2800" dirty="0"/>
          </a:p>
          <a:p>
            <a:pPr algn="ctr">
              <a:lnSpc>
                <a:spcPct val="70000"/>
              </a:lnSpc>
            </a:pPr>
            <a:r>
              <a:rPr lang="en-US" sz="2800" dirty="0"/>
              <a:t>Make a gift by naming a charity as a transfer-on-death beneficiary</a:t>
            </a:r>
          </a:p>
          <a:p>
            <a:pPr algn="ctr">
              <a:lnSpc>
                <a:spcPct val="70000"/>
              </a:lnSpc>
            </a:pPr>
            <a:r>
              <a:rPr lang="en-US" sz="2800" dirty="0"/>
              <a:t> </a:t>
            </a:r>
            <a:r>
              <a:rPr lang="en-US" sz="4000" b="1" dirty="0">
                <a:solidFill>
                  <a:srgbClr val="C00000"/>
                </a:solidFill>
              </a:rPr>
              <a:t>for 10% </a:t>
            </a:r>
            <a:r>
              <a:rPr lang="en-US" sz="2800" dirty="0"/>
              <a:t>of a bank account or retirement account.</a:t>
            </a:r>
          </a:p>
          <a:p>
            <a:pPr algn="ctr">
              <a:lnSpc>
                <a:spcPct val="70000"/>
              </a:lnSpc>
            </a:pPr>
            <a:endParaRPr lang="en-US" sz="2800" dirty="0"/>
          </a:p>
          <a:p>
            <a:pPr lvl="0" algn="ctr">
              <a:lnSpc>
                <a:spcPct val="70000"/>
              </a:lnSpc>
            </a:pPr>
            <a:r>
              <a:rPr lang="en-US" sz="2800" dirty="0"/>
              <a:t>Make a gift by naming a charity as a transfer-on-death beneficiary on a bank account or retirement account.</a:t>
            </a:r>
            <a:endParaRPr lang="en-US" sz="3200" dirty="0"/>
          </a:p>
        </p:txBody>
      </p:sp>
    </p:spTree>
    <p:extLst>
      <p:ext uri="{BB962C8B-B14F-4D97-AF65-F5344CB8AC3E}">
        <p14:creationId xmlns:p14="http://schemas.microsoft.com/office/powerpoint/2010/main" val="307200910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12%</a:t>
            </a:r>
          </a:p>
          <a:p>
            <a:pPr lvl="0" algn="ctr">
              <a:lnSpc>
                <a:spcPct val="80000"/>
              </a:lnSpc>
            </a:pPr>
            <a:endParaRPr lang="en-US" sz="6600" b="1" dirty="0"/>
          </a:p>
          <a:p>
            <a:pPr lvl="0" algn="ctr">
              <a:lnSpc>
                <a:spcPct val="80000"/>
              </a:lnSpc>
            </a:pPr>
            <a:endParaRPr lang="en-US" sz="4000" b="1" dirty="0"/>
          </a:p>
          <a:p>
            <a:pPr lvl="0" algn="ctr">
              <a:lnSpc>
                <a:spcPct val="80000"/>
              </a:lnSpc>
            </a:pPr>
            <a:r>
              <a:rPr lang="en-US" sz="7200" b="1" dirty="0"/>
              <a:t>12%</a:t>
            </a:r>
            <a:endParaRPr lang="en-US" sz="4000" dirty="0"/>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26%</a:t>
            </a:r>
          </a:p>
          <a:p>
            <a:pPr lvl="0" algn="ctr">
              <a:lnSpc>
                <a:spcPct val="80000"/>
              </a:lnSpc>
            </a:pPr>
            <a:endParaRPr lang="en-US" sz="7200" b="1" dirty="0"/>
          </a:p>
          <a:p>
            <a:pPr lvl="0" algn="ctr">
              <a:lnSpc>
                <a:spcPct val="80000"/>
              </a:lnSpc>
            </a:pPr>
            <a:endParaRPr lang="en-US" sz="4000" b="1" dirty="0"/>
          </a:p>
          <a:p>
            <a:pPr lvl="0" algn="ctr">
              <a:lnSpc>
                <a:spcPct val="80000"/>
              </a:lnSpc>
            </a:pPr>
            <a:r>
              <a:rPr lang="en-US" sz="7200" b="1" dirty="0"/>
              <a:t>26%</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2014 Survey, 1,246 Respondents, Groups D/</a:t>
            </a:r>
            <a:r>
              <a:rPr lang="en-US" sz="1600" i="1" dirty="0">
                <a:solidFill>
                  <a:srgbClr val="FF0000"/>
                </a:solidFill>
              </a:rPr>
              <a:t>E</a:t>
            </a:r>
            <a:endParaRPr lang="en-US" sz="1600" i="1" dirty="0"/>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5000" y="2200293"/>
            <a:ext cx="5257800" cy="4875181"/>
          </a:xfrm>
          <a:prstGeom prst="rect">
            <a:avLst/>
          </a:prstGeom>
        </p:spPr>
        <p:txBody>
          <a:bodyPr wrap="square">
            <a:spAutoFit/>
          </a:bodyPr>
          <a:lstStyle/>
          <a:p>
            <a:pPr algn="ctr">
              <a:lnSpc>
                <a:spcPct val="70000"/>
              </a:lnSpc>
            </a:pPr>
            <a:endParaRPr lang="en-US" dirty="0"/>
          </a:p>
          <a:p>
            <a:pPr algn="ctr">
              <a:lnSpc>
                <a:spcPct val="70000"/>
              </a:lnSpc>
            </a:pPr>
            <a:endParaRPr lang="en-US" sz="3200" dirty="0"/>
          </a:p>
          <a:p>
            <a:pPr algn="ctr">
              <a:lnSpc>
                <a:spcPct val="70000"/>
              </a:lnSpc>
            </a:pPr>
            <a:r>
              <a:rPr lang="en-US" sz="5400" b="1" dirty="0">
                <a:solidFill>
                  <a:srgbClr val="FF0000"/>
                </a:solidFill>
              </a:rPr>
              <a:t>Make</a:t>
            </a:r>
            <a:r>
              <a:rPr lang="en-US" sz="5400" dirty="0"/>
              <a:t> </a:t>
            </a:r>
            <a:r>
              <a:rPr lang="en-US" sz="3200" dirty="0"/>
              <a:t>a gift by naming a charity as a transfer-on-death beneficiary on a bank account or retirement account.</a:t>
            </a:r>
          </a:p>
          <a:p>
            <a:pPr lvl="0" algn="ctr">
              <a:lnSpc>
                <a:spcPct val="70000"/>
              </a:lnSpc>
            </a:pPr>
            <a:endParaRPr lang="en-US" sz="4400" dirty="0">
              <a:solidFill>
                <a:srgbClr val="FF0000"/>
              </a:solidFill>
            </a:endParaRPr>
          </a:p>
          <a:p>
            <a:pPr algn="ctr">
              <a:lnSpc>
                <a:spcPct val="70000"/>
              </a:lnSpc>
            </a:pPr>
            <a:r>
              <a:rPr lang="en-US" sz="5400" b="1" dirty="0"/>
              <a:t>Leave</a:t>
            </a:r>
            <a:r>
              <a:rPr lang="en-US" sz="5400" dirty="0"/>
              <a:t> </a:t>
            </a:r>
            <a:r>
              <a:rPr lang="en-US" sz="3200" dirty="0"/>
              <a:t>a gift by naming a charity as a transfer-on-death beneficiary on a bank account or retirement account.</a:t>
            </a:r>
            <a:endParaRPr lang="en-US" sz="2800" dirty="0">
              <a:solidFill>
                <a:srgbClr val="FF0000"/>
              </a:solidFill>
            </a:endParaRPr>
          </a:p>
          <a:p>
            <a:pPr algn="ctr">
              <a:lnSpc>
                <a:spcPct val="70000"/>
              </a:lnSpc>
            </a:pPr>
            <a:endParaRPr lang="en-US" sz="2800" dirty="0">
              <a:solidFill>
                <a:srgbClr val="FF0000"/>
              </a:solidFill>
            </a:endParaRPr>
          </a:p>
          <a:p>
            <a:pPr>
              <a:lnSpc>
                <a:spcPct val="70000"/>
              </a:lnSpc>
            </a:pPr>
            <a:endParaRPr lang="en-US" sz="2000" dirty="0"/>
          </a:p>
        </p:txBody>
      </p:sp>
      <p:sp>
        <p:nvSpPr>
          <p:cNvPr id="9" name="Rectangle 8"/>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“Make a gift” or “Leave a gift” no difference</a:t>
            </a:r>
            <a:endParaRPr lang="en-US" sz="2000" b="1" dirty="0">
              <a:solidFill>
                <a:schemeClr val="bg1"/>
              </a:solidFill>
            </a:endParaRPr>
          </a:p>
        </p:txBody>
      </p:sp>
    </p:spTree>
    <p:extLst>
      <p:ext uri="{BB962C8B-B14F-4D97-AF65-F5344CB8AC3E}">
        <p14:creationId xmlns:p14="http://schemas.microsoft.com/office/powerpoint/2010/main" val="188015440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12%</a:t>
            </a:r>
          </a:p>
          <a:p>
            <a:pPr lvl="0" algn="ctr">
              <a:lnSpc>
                <a:spcPct val="80000"/>
              </a:lnSpc>
            </a:pPr>
            <a:endParaRPr lang="en-US" sz="6600" b="1" dirty="0"/>
          </a:p>
          <a:p>
            <a:pPr lvl="0" algn="ctr">
              <a:lnSpc>
                <a:spcPct val="80000"/>
              </a:lnSpc>
            </a:pPr>
            <a:endParaRPr lang="en-US" sz="4000" b="1" dirty="0"/>
          </a:p>
          <a:p>
            <a:pPr lvl="0" algn="ctr">
              <a:lnSpc>
                <a:spcPct val="80000"/>
              </a:lnSpc>
            </a:pPr>
            <a:r>
              <a:rPr lang="en-US" sz="7200" b="1" dirty="0"/>
              <a:t>9%</a:t>
            </a:r>
            <a:endParaRPr lang="en-US" sz="4000" dirty="0"/>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26%</a:t>
            </a:r>
          </a:p>
          <a:p>
            <a:pPr lvl="0" algn="ctr">
              <a:lnSpc>
                <a:spcPct val="80000"/>
              </a:lnSpc>
            </a:pPr>
            <a:endParaRPr lang="en-US" sz="7200" b="1" dirty="0"/>
          </a:p>
          <a:p>
            <a:pPr lvl="0" algn="ctr">
              <a:lnSpc>
                <a:spcPct val="80000"/>
              </a:lnSpc>
            </a:pPr>
            <a:endParaRPr lang="en-US" sz="4000" b="1" dirty="0"/>
          </a:p>
          <a:p>
            <a:pPr lvl="0" algn="ctr">
              <a:lnSpc>
                <a:spcPct val="80000"/>
              </a:lnSpc>
            </a:pPr>
            <a:r>
              <a:rPr lang="en-US" sz="7200" b="1" dirty="0"/>
              <a:t>31%</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2014 Survey, 1,203 Respondents, Groups </a:t>
            </a:r>
            <a:r>
              <a:rPr lang="en-US" sz="1600" i="1" dirty="0">
                <a:solidFill>
                  <a:srgbClr val="FF0000"/>
                </a:solidFill>
              </a:rPr>
              <a:t>D</a:t>
            </a:r>
            <a:r>
              <a:rPr lang="en-US" sz="1600" i="1" dirty="0"/>
              <a:t>/C</a:t>
            </a:r>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5000" y="2200293"/>
            <a:ext cx="5257800" cy="4982903"/>
          </a:xfrm>
          <a:prstGeom prst="rect">
            <a:avLst/>
          </a:prstGeom>
        </p:spPr>
        <p:txBody>
          <a:bodyPr wrap="square">
            <a:spAutoFit/>
          </a:bodyPr>
          <a:lstStyle/>
          <a:p>
            <a:pPr algn="ctr">
              <a:lnSpc>
                <a:spcPct val="70000"/>
              </a:lnSpc>
            </a:pPr>
            <a:endParaRPr lang="en-US" dirty="0"/>
          </a:p>
          <a:p>
            <a:pPr algn="ctr">
              <a:lnSpc>
                <a:spcPct val="70000"/>
              </a:lnSpc>
            </a:pPr>
            <a:r>
              <a:rPr lang="en-US" sz="3200" dirty="0"/>
              <a:t>Make a gift by naming a charity as a </a:t>
            </a:r>
            <a:r>
              <a:rPr lang="en-US" sz="4400" b="1" dirty="0">
                <a:solidFill>
                  <a:srgbClr val="FF0000"/>
                </a:solidFill>
              </a:rPr>
              <a:t>transfer-on-death</a:t>
            </a:r>
            <a:r>
              <a:rPr lang="en-US" sz="3200" dirty="0"/>
              <a:t> </a:t>
            </a:r>
            <a:r>
              <a:rPr lang="en-US" sz="4400" b="1" dirty="0">
                <a:solidFill>
                  <a:srgbClr val="FF0000"/>
                </a:solidFill>
              </a:rPr>
              <a:t>beneficiary</a:t>
            </a:r>
            <a:r>
              <a:rPr lang="en-US" sz="4400" dirty="0">
                <a:solidFill>
                  <a:srgbClr val="FF0000"/>
                </a:solidFill>
              </a:rPr>
              <a:t> </a:t>
            </a:r>
            <a:r>
              <a:rPr lang="en-US" sz="3200" dirty="0"/>
              <a:t>on a bank account or retirement account.</a:t>
            </a:r>
          </a:p>
          <a:p>
            <a:pPr lvl="0" algn="ctr">
              <a:lnSpc>
                <a:spcPct val="70000"/>
              </a:lnSpc>
            </a:pPr>
            <a:endParaRPr lang="en-US" sz="4400" dirty="0">
              <a:solidFill>
                <a:srgbClr val="FF0000"/>
              </a:solidFill>
            </a:endParaRPr>
          </a:p>
          <a:p>
            <a:pPr algn="ctr">
              <a:lnSpc>
                <a:spcPct val="70000"/>
              </a:lnSpc>
            </a:pPr>
            <a:r>
              <a:rPr lang="en-US" sz="3200" dirty="0"/>
              <a:t>Make a </a:t>
            </a:r>
            <a:r>
              <a:rPr lang="en-US" sz="4800" b="1" dirty="0"/>
              <a:t>bequest</a:t>
            </a:r>
            <a:r>
              <a:rPr lang="en-US" sz="3200" dirty="0"/>
              <a:t> gift by naming a charity as a </a:t>
            </a:r>
            <a:r>
              <a:rPr lang="en-US" sz="4400" b="1" dirty="0"/>
              <a:t>beneficiary </a:t>
            </a:r>
            <a:r>
              <a:rPr lang="en-US" sz="3200" dirty="0"/>
              <a:t>on a bank account or retirement account.</a:t>
            </a:r>
            <a:endParaRPr lang="en-US" sz="2800" dirty="0">
              <a:solidFill>
                <a:srgbClr val="FF0000"/>
              </a:solidFill>
            </a:endParaRPr>
          </a:p>
          <a:p>
            <a:pPr>
              <a:lnSpc>
                <a:spcPct val="70000"/>
              </a:lnSpc>
            </a:pPr>
            <a:endParaRPr lang="en-US" sz="2000" dirty="0"/>
          </a:p>
        </p:txBody>
      </p:sp>
      <p:sp>
        <p:nvSpPr>
          <p:cNvPr id="9" name="Rectangle 8"/>
          <p:cNvSpPr/>
          <p:nvPr/>
        </p:nvSpPr>
        <p:spPr>
          <a:xfrm>
            <a:off x="0" y="0"/>
            <a:ext cx="9144000" cy="773738"/>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Don’t use “Bequest” </a:t>
            </a:r>
            <a:endParaRPr lang="en-US" sz="1000" dirty="0">
              <a:solidFill>
                <a:schemeClr val="bg1"/>
              </a:solidFill>
            </a:endParaRPr>
          </a:p>
        </p:txBody>
      </p:sp>
    </p:spTree>
    <p:extLst>
      <p:ext uri="{BB962C8B-B14F-4D97-AF65-F5344CB8AC3E}">
        <p14:creationId xmlns:p14="http://schemas.microsoft.com/office/powerpoint/2010/main" val="41349131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476272"/>
          </a:xfrm>
          <a:prstGeom prst="rect">
            <a:avLst/>
          </a:prstGeom>
        </p:spPr>
      </p:pic>
      <p:sp>
        <p:nvSpPr>
          <p:cNvPr id="11" name="TextBox 10"/>
          <p:cNvSpPr txBox="1"/>
          <p:nvPr/>
        </p:nvSpPr>
        <p:spPr>
          <a:xfrm>
            <a:off x="-4274" y="5476272"/>
            <a:ext cx="9148273" cy="1381728"/>
          </a:xfrm>
          <a:prstGeom prst="rect">
            <a:avLst/>
          </a:prstGeom>
          <a:solidFill>
            <a:srgbClr val="090904"/>
          </a:solidFill>
        </p:spPr>
        <p:txBody>
          <a:bodyPr wrap="square" rtlCol="0">
            <a:noAutofit/>
          </a:bodyPr>
          <a:lstStyle/>
          <a:p>
            <a:pPr algn="ctr">
              <a:lnSpc>
                <a:spcPct val="80000"/>
              </a:lnSpc>
            </a:pPr>
            <a:r>
              <a:rPr lang="en-US" sz="6000" b="1" dirty="0">
                <a:solidFill>
                  <a:schemeClr val="bg1"/>
                </a:solidFill>
              </a:rPr>
              <a:t>Words That Work</a:t>
            </a:r>
            <a:endParaRPr lang="en-US" sz="4000" b="1" dirty="0">
              <a:solidFill>
                <a:schemeClr val="bg1"/>
              </a:solidFill>
            </a:endParaRPr>
          </a:p>
          <a:p>
            <a:pPr algn="ctr">
              <a:lnSpc>
                <a:spcPct val="80000"/>
              </a:lnSpc>
            </a:pPr>
            <a:r>
              <a:rPr lang="en-US" sz="3600" b="1" dirty="0">
                <a:solidFill>
                  <a:schemeClr val="bg1"/>
                </a:solidFill>
              </a:rPr>
              <a:t>The phrases that encourage planned giving</a:t>
            </a:r>
          </a:p>
        </p:txBody>
      </p:sp>
    </p:spTree>
    <p:extLst>
      <p:ext uri="{BB962C8B-B14F-4D97-AF65-F5344CB8AC3E}">
        <p14:creationId xmlns:p14="http://schemas.microsoft.com/office/powerpoint/2010/main" val="2945385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93874917"/>
              </p:ext>
            </p:extLst>
          </p:nvPr>
        </p:nvGraphicFramePr>
        <p:xfrm>
          <a:off x="-13581" y="-152400"/>
          <a:ext cx="9157581" cy="7162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5"/>
          <p:cNvSpPr txBox="1">
            <a:spLocks/>
          </p:cNvSpPr>
          <p:nvPr/>
        </p:nvSpPr>
        <p:spPr>
          <a:xfrm>
            <a:off x="533400" y="838200"/>
            <a:ext cx="2057400" cy="381000"/>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70000"/>
              </a:lnSpc>
              <a:spcBef>
                <a:spcPts val="0"/>
              </a:spcBef>
              <a:buNone/>
            </a:pPr>
            <a:r>
              <a:rPr lang="en-US" b="1" spc="-150" dirty="0">
                <a:solidFill>
                  <a:srgbClr val="FF0000"/>
                </a:solidFill>
              </a:rPr>
              <a:t>Make a gift</a:t>
            </a:r>
            <a:endParaRPr lang="en-US" sz="1400" dirty="0">
              <a:solidFill>
                <a:srgbClr val="FF0000"/>
              </a:solidFill>
            </a:endParaRPr>
          </a:p>
        </p:txBody>
      </p:sp>
      <p:sp>
        <p:nvSpPr>
          <p:cNvPr id="4" name="Text Placeholder 5"/>
          <p:cNvSpPr txBox="1">
            <a:spLocks/>
          </p:cNvSpPr>
          <p:nvPr/>
        </p:nvSpPr>
        <p:spPr>
          <a:xfrm>
            <a:off x="2362200" y="759151"/>
            <a:ext cx="6802096" cy="612449"/>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70000"/>
              </a:lnSpc>
              <a:spcBef>
                <a:spcPts val="0"/>
              </a:spcBef>
              <a:buNone/>
            </a:pPr>
            <a:r>
              <a:rPr lang="en-US" sz="1600" dirty="0">
                <a:solidFill>
                  <a:srgbClr val="FF0000"/>
                </a:solidFill>
              </a:rPr>
              <a:t>where you get an immediate tax deduction, still control the investment of the assets and receive income from the investments for the rest of your life with anything left over going to charity at  your death.</a:t>
            </a:r>
          </a:p>
        </p:txBody>
      </p:sp>
      <p:sp>
        <p:nvSpPr>
          <p:cNvPr id="6" name="Text Placeholder 5"/>
          <p:cNvSpPr txBox="1">
            <a:spLocks/>
          </p:cNvSpPr>
          <p:nvPr/>
        </p:nvSpPr>
        <p:spPr>
          <a:xfrm>
            <a:off x="4419600" y="0"/>
            <a:ext cx="4724399" cy="759151"/>
          </a:xfrm>
          <a:prstGeom prst="rect">
            <a:avLst/>
          </a:prstGeom>
          <a:scene3d>
            <a:camera prst="orthographicFront"/>
            <a:lightRig rig="threePt" dir="t"/>
          </a:scene3d>
          <a:sp3d>
            <a:bevelT/>
          </a:sp3d>
        </p:spPr>
        <p:txBody>
          <a:bodyPr vert="horz" lIns="91440" tIns="0" rIns="9144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nSpc>
                <a:spcPct val="70000"/>
              </a:lnSpc>
              <a:spcBef>
                <a:spcPts val="0"/>
              </a:spcBef>
              <a:buNone/>
            </a:pPr>
            <a:r>
              <a:rPr lang="en-US" sz="1600" dirty="0">
                <a:solidFill>
                  <a:schemeClr val="tx2">
                    <a:lumMod val="60000"/>
                    <a:lumOff val="40000"/>
                  </a:schemeClr>
                </a:solidFill>
              </a:rPr>
              <a:t>where you get an immediate tax deduction, still control the investment of the assets and receive income from the investments for the rest of your life with anything left over going to charity at your death.</a:t>
            </a:r>
            <a:endParaRPr lang="en-US" sz="1400" dirty="0">
              <a:solidFill>
                <a:schemeClr val="tx2">
                  <a:lumMod val="60000"/>
                  <a:lumOff val="40000"/>
                </a:schemeClr>
              </a:solidFill>
            </a:endParaRPr>
          </a:p>
        </p:txBody>
      </p:sp>
      <p:sp>
        <p:nvSpPr>
          <p:cNvPr id="7" name="Text Placeholder 5"/>
          <p:cNvSpPr txBox="1">
            <a:spLocks/>
          </p:cNvSpPr>
          <p:nvPr/>
        </p:nvSpPr>
        <p:spPr>
          <a:xfrm>
            <a:off x="533400" y="76200"/>
            <a:ext cx="3962400" cy="304800"/>
          </a:xfrm>
          <a:prstGeom prst="rect">
            <a:avLst/>
          </a:prstGeom>
          <a:scene3d>
            <a:camera prst="orthographicFront"/>
            <a:lightRig rig="threePt" dir="t"/>
          </a:scene3d>
          <a:sp3d>
            <a:bevelT/>
          </a:sp3d>
        </p:spPr>
        <p:txBody>
          <a:bodyPr vert="horz" lIns="91440" tIns="0" rIns="9144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nSpc>
                <a:spcPct val="70000"/>
              </a:lnSpc>
              <a:spcBef>
                <a:spcPts val="0"/>
              </a:spcBef>
              <a:buNone/>
            </a:pPr>
            <a:r>
              <a:rPr lang="en-US" sz="3200" b="1" spc="-150" dirty="0">
                <a:solidFill>
                  <a:schemeClr val="tx2">
                    <a:lumMod val="60000"/>
                    <a:lumOff val="40000"/>
                  </a:schemeClr>
                </a:solidFill>
              </a:rPr>
              <a:t>Make a transfer of assets</a:t>
            </a:r>
            <a:endParaRPr lang="en-US" sz="1400" dirty="0">
              <a:solidFill>
                <a:schemeClr val="tx2">
                  <a:lumMod val="60000"/>
                  <a:lumOff val="40000"/>
                </a:schemeClr>
              </a:solidFill>
            </a:endParaRPr>
          </a:p>
        </p:txBody>
      </p:sp>
      <p:sp>
        <p:nvSpPr>
          <p:cNvPr id="8" name="Text Placeholder 5"/>
          <p:cNvSpPr txBox="1">
            <a:spLocks/>
          </p:cNvSpPr>
          <p:nvPr/>
        </p:nvSpPr>
        <p:spPr>
          <a:xfrm>
            <a:off x="7162800" y="1371600"/>
            <a:ext cx="1981200" cy="533400"/>
          </a:xfrm>
          <a:prstGeom prst="rect">
            <a:avLst/>
          </a:prstGeom>
          <a:solidFill>
            <a:schemeClr val="tx1"/>
          </a:solid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80000"/>
              </a:lnSpc>
              <a:spcBef>
                <a:spcPts val="0"/>
              </a:spcBef>
              <a:buNone/>
            </a:pPr>
            <a:r>
              <a:rPr lang="en-US" sz="1800" i="1" dirty="0">
                <a:solidFill>
                  <a:schemeClr val="bg1"/>
                </a:solidFill>
              </a:rPr>
              <a:t>2014 Survey (</a:t>
            </a:r>
            <a:r>
              <a:rPr lang="en-US" sz="1800" i="1" dirty="0">
                <a:solidFill>
                  <a:srgbClr val="FF0000"/>
                </a:solidFill>
              </a:rPr>
              <a:t>A</a:t>
            </a:r>
            <a:r>
              <a:rPr lang="en-US" sz="1800" i="1" dirty="0">
                <a:solidFill>
                  <a:schemeClr val="bg1"/>
                </a:solidFill>
              </a:rPr>
              <a:t>/</a:t>
            </a:r>
            <a:r>
              <a:rPr lang="en-US" sz="1800" i="1" dirty="0">
                <a:solidFill>
                  <a:schemeClr val="tx2">
                    <a:lumMod val="60000"/>
                    <a:lumOff val="40000"/>
                  </a:schemeClr>
                </a:solidFill>
              </a:rPr>
              <a:t>B</a:t>
            </a:r>
            <a:r>
              <a:rPr lang="en-US" sz="1800" i="1" dirty="0">
                <a:solidFill>
                  <a:schemeClr val="bg1"/>
                </a:solidFill>
              </a:rPr>
              <a:t>)</a:t>
            </a:r>
          </a:p>
          <a:p>
            <a:pPr marL="0" indent="-3200400" algn="ctr">
              <a:lnSpc>
                <a:spcPct val="80000"/>
              </a:lnSpc>
              <a:spcBef>
                <a:spcPts val="0"/>
              </a:spcBef>
              <a:buNone/>
            </a:pPr>
            <a:r>
              <a:rPr lang="en-US" sz="1800" i="1" dirty="0">
                <a:solidFill>
                  <a:schemeClr val="bg1"/>
                </a:solidFill>
              </a:rPr>
              <a:t>1,101 Respondents</a:t>
            </a:r>
          </a:p>
        </p:txBody>
      </p:sp>
    </p:spTree>
    <p:extLst>
      <p:ext uri="{BB962C8B-B14F-4D97-AF65-F5344CB8AC3E}">
        <p14:creationId xmlns:p14="http://schemas.microsoft.com/office/powerpoint/2010/main" val="1149082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21220" t="34496" b="1770"/>
          <a:stretch/>
        </p:blipFill>
        <p:spPr>
          <a:xfrm>
            <a:off x="0" y="1"/>
            <a:ext cx="2263213" cy="2743200"/>
          </a:xfrm>
          <a:prstGeom prst="rect">
            <a:avLst/>
          </a:prstGeom>
        </p:spPr>
      </p:pic>
      <p:sp>
        <p:nvSpPr>
          <p:cNvPr id="3" name="Text Placeholder 5"/>
          <p:cNvSpPr txBox="1">
            <a:spLocks/>
          </p:cNvSpPr>
          <p:nvPr/>
        </p:nvSpPr>
        <p:spPr>
          <a:xfrm>
            <a:off x="0" y="2795189"/>
            <a:ext cx="3886200" cy="381000"/>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70000"/>
              </a:lnSpc>
              <a:spcBef>
                <a:spcPts val="0"/>
              </a:spcBef>
              <a:buNone/>
            </a:pPr>
            <a:r>
              <a:rPr lang="en-US" sz="4400" b="1" spc="-150" dirty="0">
                <a:solidFill>
                  <a:srgbClr val="FF0000"/>
                </a:solidFill>
              </a:rPr>
              <a:t>Make a </a:t>
            </a:r>
          </a:p>
          <a:p>
            <a:pPr marL="0" indent="0" algn="ctr">
              <a:lnSpc>
                <a:spcPct val="70000"/>
              </a:lnSpc>
              <a:spcBef>
                <a:spcPts val="0"/>
              </a:spcBef>
              <a:buNone/>
            </a:pPr>
            <a:r>
              <a:rPr lang="en-US" sz="4400" b="1" spc="-150" dirty="0">
                <a:solidFill>
                  <a:srgbClr val="FF0000"/>
                </a:solidFill>
              </a:rPr>
              <a:t>gift</a:t>
            </a:r>
            <a:endParaRPr lang="en-US" sz="2000" dirty="0">
              <a:solidFill>
                <a:srgbClr val="FF0000"/>
              </a:solidFill>
            </a:endParaRPr>
          </a:p>
        </p:txBody>
      </p:sp>
      <p:sp>
        <p:nvSpPr>
          <p:cNvPr id="4" name="Text Placeholder 5"/>
          <p:cNvSpPr txBox="1">
            <a:spLocks/>
          </p:cNvSpPr>
          <p:nvPr/>
        </p:nvSpPr>
        <p:spPr>
          <a:xfrm>
            <a:off x="0" y="3730951"/>
            <a:ext cx="3886200" cy="612449"/>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70000"/>
              </a:lnSpc>
              <a:spcBef>
                <a:spcPts val="0"/>
              </a:spcBef>
              <a:buNone/>
            </a:pPr>
            <a:r>
              <a:rPr lang="en-US" sz="2000" dirty="0">
                <a:solidFill>
                  <a:srgbClr val="FF0000"/>
                </a:solidFill>
              </a:rPr>
              <a:t>and in exchange receive a guaranteed lifetime income from the charity.</a:t>
            </a:r>
            <a:endParaRPr lang="en-US" sz="1800" dirty="0">
              <a:solidFill>
                <a:srgbClr val="FF0000"/>
              </a:solidFill>
            </a:endParaRPr>
          </a:p>
        </p:txBody>
      </p:sp>
      <p:sp>
        <p:nvSpPr>
          <p:cNvPr id="6" name="Text Placeholder 5"/>
          <p:cNvSpPr txBox="1">
            <a:spLocks/>
          </p:cNvSpPr>
          <p:nvPr/>
        </p:nvSpPr>
        <p:spPr>
          <a:xfrm>
            <a:off x="5260649" y="5181600"/>
            <a:ext cx="3886200" cy="759151"/>
          </a:xfrm>
          <a:prstGeom prst="rect">
            <a:avLst/>
          </a:prstGeom>
          <a:scene3d>
            <a:camera prst="orthographicFront"/>
            <a:lightRig rig="threePt" dir="t"/>
          </a:scene3d>
          <a:sp3d>
            <a:bevelT/>
          </a:sp3d>
        </p:spPr>
        <p:txBody>
          <a:bodyPr vert="horz" lIns="91440" tIns="0" rIns="9144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70000"/>
              </a:lnSpc>
            </a:pPr>
            <a:r>
              <a:rPr lang="en-US" sz="2000" dirty="0">
                <a:solidFill>
                  <a:schemeClr val="tx2">
                    <a:lumMod val="60000"/>
                    <a:lumOff val="40000"/>
                  </a:schemeClr>
                </a:solidFill>
              </a:rPr>
              <a:t>and in exchange receive a guaranteed lifetime income from the charity.</a:t>
            </a:r>
            <a:endParaRPr lang="en-US" sz="1800" dirty="0">
              <a:solidFill>
                <a:schemeClr val="tx2">
                  <a:lumMod val="60000"/>
                  <a:lumOff val="40000"/>
                </a:schemeClr>
              </a:solidFill>
            </a:endParaRPr>
          </a:p>
        </p:txBody>
      </p:sp>
      <p:sp>
        <p:nvSpPr>
          <p:cNvPr id="7" name="Text Placeholder 5"/>
          <p:cNvSpPr txBox="1">
            <a:spLocks/>
          </p:cNvSpPr>
          <p:nvPr/>
        </p:nvSpPr>
        <p:spPr>
          <a:xfrm>
            <a:off x="5181600" y="2819400"/>
            <a:ext cx="3962397" cy="304800"/>
          </a:xfrm>
          <a:prstGeom prst="rect">
            <a:avLst/>
          </a:prstGeom>
          <a:scene3d>
            <a:camera prst="orthographicFront"/>
            <a:lightRig rig="threePt" dir="t"/>
          </a:scene3d>
          <a:sp3d>
            <a:bevelT/>
          </a:sp3d>
        </p:spPr>
        <p:txBody>
          <a:bodyPr vert="horz" lIns="91440" tIns="0" rIns="9144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70000"/>
              </a:lnSpc>
            </a:pPr>
            <a:r>
              <a:rPr lang="en-US" sz="4400" b="1" spc="-150" dirty="0">
                <a:solidFill>
                  <a:schemeClr val="tx2">
                    <a:lumMod val="60000"/>
                    <a:lumOff val="40000"/>
                  </a:schemeClr>
                </a:solidFill>
              </a:rPr>
              <a:t>Enter into a contract with a charity where you transfer your cash or property</a:t>
            </a:r>
            <a:endParaRPr lang="en-US" sz="2000" dirty="0">
              <a:solidFill>
                <a:schemeClr val="tx2">
                  <a:lumMod val="60000"/>
                  <a:lumOff val="40000"/>
                </a:schemeClr>
              </a:solidFill>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35226" r="24084"/>
          <a:stretch/>
        </p:blipFill>
        <p:spPr>
          <a:xfrm>
            <a:off x="6998083" y="1"/>
            <a:ext cx="2145918" cy="2743200"/>
          </a:xfrm>
          <a:prstGeom prst="rect">
            <a:avLst/>
          </a:prstGeom>
        </p:spPr>
      </p:pic>
      <p:sp>
        <p:nvSpPr>
          <p:cNvPr id="2" name="Rectangle 1"/>
          <p:cNvSpPr/>
          <p:nvPr/>
        </p:nvSpPr>
        <p:spPr>
          <a:xfrm>
            <a:off x="-17092" y="6088559"/>
            <a:ext cx="9163941" cy="769441"/>
          </a:xfrm>
          <a:prstGeom prst="rect">
            <a:avLst/>
          </a:prstGeom>
          <a:solidFill>
            <a:schemeClr val="tx1"/>
          </a:solidFill>
        </p:spPr>
        <p:txBody>
          <a:bodyPr wrap="square">
            <a:spAutoFit/>
          </a:bodyPr>
          <a:lstStyle/>
          <a:p>
            <a:pPr algn="ctr"/>
            <a:r>
              <a:rPr lang="en-US" sz="4400" b="1" dirty="0">
                <a:solidFill>
                  <a:schemeClr val="bg1"/>
                </a:solidFill>
              </a:rPr>
              <a:t>Does it make much difference?</a:t>
            </a:r>
          </a:p>
        </p:txBody>
      </p:sp>
      <p:sp>
        <p:nvSpPr>
          <p:cNvPr id="14" name="TextBox 13"/>
          <p:cNvSpPr txBox="1"/>
          <p:nvPr/>
        </p:nvSpPr>
        <p:spPr>
          <a:xfrm>
            <a:off x="0" y="947714"/>
            <a:ext cx="9143997" cy="652486"/>
          </a:xfrm>
          <a:prstGeom prst="rect">
            <a:avLst/>
          </a:prstGeom>
          <a:noFill/>
          <a:ln>
            <a:noFill/>
          </a:ln>
        </p:spPr>
        <p:txBody>
          <a:bodyPr wrap="square" rtlCol="0">
            <a:spAutoFit/>
          </a:bodyPr>
          <a:lstStyle/>
          <a:p>
            <a:pPr algn="ctr">
              <a:lnSpc>
                <a:spcPct val="70000"/>
              </a:lnSpc>
            </a:pPr>
            <a:r>
              <a:rPr lang="en-US" sz="4800" b="1" dirty="0"/>
              <a:t>Describing a CGA</a:t>
            </a:r>
            <a:endParaRPr lang="en-US" sz="1600" b="1" dirty="0"/>
          </a:p>
          <a:p>
            <a:pPr algn="ctr">
              <a:lnSpc>
                <a:spcPct val="70000"/>
              </a:lnSpc>
            </a:pPr>
            <a:endParaRPr lang="en-US" sz="400" b="1" dirty="0">
              <a:solidFill>
                <a:schemeClr val="tx2">
                  <a:lumMod val="60000"/>
                  <a:lumOff val="40000"/>
                </a:schemeClr>
              </a:solidFill>
            </a:endParaRPr>
          </a:p>
        </p:txBody>
      </p:sp>
    </p:spTree>
    <p:extLst>
      <p:ext uri="{BB962C8B-B14F-4D97-AF65-F5344CB8AC3E}">
        <p14:creationId xmlns:p14="http://schemas.microsoft.com/office/powerpoint/2010/main" val="478026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982763283"/>
              </p:ext>
            </p:extLst>
          </p:nvPr>
        </p:nvGraphicFramePr>
        <p:xfrm>
          <a:off x="0" y="0"/>
          <a:ext cx="9144000" cy="69341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5"/>
          <p:cNvSpPr txBox="1">
            <a:spLocks/>
          </p:cNvSpPr>
          <p:nvPr/>
        </p:nvSpPr>
        <p:spPr>
          <a:xfrm>
            <a:off x="1750671" y="1066800"/>
            <a:ext cx="4878729" cy="609600"/>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70000"/>
              </a:lnSpc>
              <a:spcBef>
                <a:spcPts val="0"/>
              </a:spcBef>
              <a:buNone/>
            </a:pPr>
            <a:r>
              <a:rPr lang="en-US" b="1" spc="-150" dirty="0">
                <a:solidFill>
                  <a:srgbClr val="FF0000"/>
                </a:solidFill>
              </a:rPr>
              <a:t>Make a gift </a:t>
            </a:r>
            <a:r>
              <a:rPr lang="en-US" sz="2000" dirty="0">
                <a:solidFill>
                  <a:srgbClr val="FF0000"/>
                </a:solidFill>
              </a:rPr>
              <a:t>and in exchange receive a guaranteed lifetime income from the charity</a:t>
            </a:r>
            <a:endParaRPr lang="en-US" sz="1800" dirty="0">
              <a:solidFill>
                <a:srgbClr val="FF0000"/>
              </a:solidFill>
            </a:endParaRPr>
          </a:p>
        </p:txBody>
      </p:sp>
      <p:sp>
        <p:nvSpPr>
          <p:cNvPr id="6" name="Text Placeholder 5"/>
          <p:cNvSpPr txBox="1">
            <a:spLocks/>
          </p:cNvSpPr>
          <p:nvPr/>
        </p:nvSpPr>
        <p:spPr>
          <a:xfrm>
            <a:off x="2743200" y="577751"/>
            <a:ext cx="6400800" cy="489050"/>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nSpc>
                <a:spcPct val="70000"/>
              </a:lnSpc>
              <a:spcBef>
                <a:spcPts val="0"/>
              </a:spcBef>
              <a:buNone/>
            </a:pPr>
            <a:r>
              <a:rPr lang="en-US" sz="2000" dirty="0">
                <a:solidFill>
                  <a:schemeClr val="tx2">
                    <a:lumMod val="60000"/>
                    <a:lumOff val="40000"/>
                  </a:schemeClr>
                </a:solidFill>
              </a:rPr>
              <a:t>receive a guaranteed lifetime income from the charity</a:t>
            </a:r>
          </a:p>
          <a:p>
            <a:pPr marL="0" indent="-3200400">
              <a:lnSpc>
                <a:spcPct val="70000"/>
              </a:lnSpc>
              <a:spcBef>
                <a:spcPts val="0"/>
              </a:spcBef>
              <a:buNone/>
            </a:pPr>
            <a:r>
              <a:rPr lang="en-US" sz="2000" dirty="0">
                <a:solidFill>
                  <a:schemeClr val="tx2">
                    <a:lumMod val="60000"/>
                    <a:lumOff val="40000"/>
                  </a:schemeClr>
                </a:solidFill>
              </a:rPr>
              <a:t>		</a:t>
            </a:r>
            <a:endParaRPr lang="en-US" sz="1200" dirty="0">
              <a:solidFill>
                <a:schemeClr val="tx2">
                  <a:lumMod val="60000"/>
                  <a:lumOff val="40000"/>
                </a:schemeClr>
              </a:solidFill>
            </a:endParaRPr>
          </a:p>
        </p:txBody>
      </p:sp>
      <p:sp>
        <p:nvSpPr>
          <p:cNvPr id="8" name="Text Placeholder 5"/>
          <p:cNvSpPr txBox="1">
            <a:spLocks/>
          </p:cNvSpPr>
          <p:nvPr/>
        </p:nvSpPr>
        <p:spPr>
          <a:xfrm>
            <a:off x="2743200" y="18852"/>
            <a:ext cx="6400800" cy="322162"/>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nSpc>
                <a:spcPct val="70000"/>
              </a:lnSpc>
              <a:spcBef>
                <a:spcPts val="0"/>
              </a:spcBef>
              <a:buNone/>
            </a:pPr>
            <a:r>
              <a:rPr lang="en-US" sz="2800" b="1" spc="-150" dirty="0">
                <a:solidFill>
                  <a:schemeClr val="tx2">
                    <a:lumMod val="60000"/>
                    <a:lumOff val="40000"/>
                  </a:schemeClr>
                </a:solidFill>
              </a:rPr>
              <a:t>Enter into a contract with a charity where you transfer your cash or property </a:t>
            </a:r>
            <a:r>
              <a:rPr lang="en-US" sz="2000" dirty="0">
                <a:solidFill>
                  <a:schemeClr val="tx2">
                    <a:lumMod val="60000"/>
                    <a:lumOff val="40000"/>
                  </a:schemeClr>
                </a:solidFill>
              </a:rPr>
              <a:t>and in exchange  </a:t>
            </a:r>
          </a:p>
        </p:txBody>
      </p:sp>
      <p:sp>
        <p:nvSpPr>
          <p:cNvPr id="9" name="Text Placeholder 5"/>
          <p:cNvSpPr txBox="1">
            <a:spLocks/>
          </p:cNvSpPr>
          <p:nvPr/>
        </p:nvSpPr>
        <p:spPr>
          <a:xfrm>
            <a:off x="7086600" y="1066801"/>
            <a:ext cx="2057400" cy="533400"/>
          </a:xfrm>
          <a:prstGeom prst="rect">
            <a:avLst/>
          </a:prstGeom>
          <a:solidFill>
            <a:schemeClr val="tx1"/>
          </a:solid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80000"/>
              </a:lnSpc>
              <a:spcBef>
                <a:spcPts val="0"/>
              </a:spcBef>
              <a:buNone/>
            </a:pPr>
            <a:r>
              <a:rPr lang="en-US" sz="1800" i="1" dirty="0">
                <a:solidFill>
                  <a:schemeClr val="bg1"/>
                </a:solidFill>
              </a:rPr>
              <a:t>2014 Survey (</a:t>
            </a:r>
            <a:r>
              <a:rPr lang="en-US" sz="1800" i="1" dirty="0">
                <a:solidFill>
                  <a:srgbClr val="FF0000"/>
                </a:solidFill>
              </a:rPr>
              <a:t>A</a:t>
            </a:r>
            <a:r>
              <a:rPr lang="en-US" sz="1800" i="1" dirty="0">
                <a:solidFill>
                  <a:schemeClr val="bg1"/>
                </a:solidFill>
              </a:rPr>
              <a:t>/</a:t>
            </a:r>
            <a:r>
              <a:rPr lang="en-US" sz="1800" i="1" dirty="0">
                <a:solidFill>
                  <a:schemeClr val="tx2">
                    <a:lumMod val="60000"/>
                    <a:lumOff val="40000"/>
                  </a:schemeClr>
                </a:solidFill>
              </a:rPr>
              <a:t>B</a:t>
            </a:r>
            <a:r>
              <a:rPr lang="en-US" sz="1800" i="1" dirty="0">
                <a:solidFill>
                  <a:schemeClr val="bg1"/>
                </a:solidFill>
              </a:rPr>
              <a:t>)</a:t>
            </a:r>
          </a:p>
          <a:p>
            <a:pPr marL="0" indent="-3200400" algn="ctr">
              <a:lnSpc>
                <a:spcPct val="80000"/>
              </a:lnSpc>
              <a:spcBef>
                <a:spcPts val="0"/>
              </a:spcBef>
              <a:buNone/>
            </a:pPr>
            <a:r>
              <a:rPr lang="en-US" sz="1800" i="1" dirty="0">
                <a:solidFill>
                  <a:schemeClr val="bg1"/>
                </a:solidFill>
              </a:rPr>
              <a:t>1,101 Respondents</a:t>
            </a:r>
          </a:p>
        </p:txBody>
      </p:sp>
    </p:spTree>
    <p:extLst>
      <p:ext uri="{BB962C8B-B14F-4D97-AF65-F5344CB8AC3E}">
        <p14:creationId xmlns:p14="http://schemas.microsoft.com/office/powerpoint/2010/main" val="3727344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Formal terms lower charitable interest</a:t>
            </a:r>
            <a:endParaRPr lang="en-US" sz="2000" b="1" dirty="0">
              <a:solidFill>
                <a:schemeClr val="bg1"/>
              </a:solidFill>
            </a:endParaRPr>
          </a:p>
        </p:txBody>
      </p:sp>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t>36%</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solidFill>
                  <a:schemeClr val="tx2">
                    <a:lumMod val="60000"/>
                    <a:lumOff val="40000"/>
                  </a:schemeClr>
                </a:solidFill>
              </a:rPr>
              <a:t>22%</a:t>
            </a:r>
            <a:endParaRPr lang="en-US" sz="4000" dirty="0">
              <a:solidFill>
                <a:schemeClr val="tx2">
                  <a:lumMod val="60000"/>
                  <a:lumOff val="40000"/>
                </a:schemeClr>
              </a:solidFill>
            </a:endParaRPr>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t>14%</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solidFill>
                  <a:schemeClr val="tx2">
                    <a:lumMod val="60000"/>
                    <a:lumOff val="40000"/>
                  </a:schemeClr>
                </a:solidFill>
              </a:rPr>
              <a:t>23%</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800" i="1" dirty="0"/>
              <a:t>2014 Survey, 1,417 Respondents, Group F/</a:t>
            </a:r>
            <a:r>
              <a:rPr lang="en-US" sz="1800" i="1" dirty="0">
                <a:solidFill>
                  <a:srgbClr val="FF0000"/>
                </a:solidFill>
              </a:rPr>
              <a:t>G</a:t>
            </a:r>
          </a:p>
        </p:txBody>
      </p:sp>
      <p:sp>
        <p:nvSpPr>
          <p:cNvPr id="7" name="Rectangle 6"/>
          <p:cNvSpPr/>
          <p:nvPr/>
        </p:nvSpPr>
        <p:spPr>
          <a:xfrm>
            <a:off x="1943100" y="2697706"/>
            <a:ext cx="5257800" cy="4388894"/>
          </a:xfrm>
          <a:prstGeom prst="rect">
            <a:avLst/>
          </a:prstGeom>
        </p:spPr>
        <p:txBody>
          <a:bodyPr wrap="square">
            <a:spAutoFit/>
          </a:bodyPr>
          <a:lstStyle/>
          <a:p>
            <a:pPr lvl="0" algn="ctr">
              <a:lnSpc>
                <a:spcPct val="80000"/>
              </a:lnSpc>
            </a:pPr>
            <a:r>
              <a:rPr lang="en-US" sz="2000" dirty="0"/>
              <a:t>Get an immediate tax deduction and still receive income from your investments for the rest of your life by making a gift where you control the investment of the assets, but anything left over goes to charity at your death.</a:t>
            </a:r>
          </a:p>
          <a:p>
            <a:pPr lvl="0" algn="ctr">
              <a:lnSpc>
                <a:spcPct val="80000"/>
              </a:lnSpc>
            </a:pPr>
            <a:endParaRPr lang="en-US" sz="1100" dirty="0"/>
          </a:p>
          <a:p>
            <a:pPr lvl="0" algn="ctr">
              <a:lnSpc>
                <a:spcPct val="80000"/>
              </a:lnSpc>
            </a:pPr>
            <a:endParaRPr lang="en-US" sz="1100" dirty="0"/>
          </a:p>
          <a:p>
            <a:pPr lvl="0" algn="ctr">
              <a:lnSpc>
                <a:spcPct val="80000"/>
              </a:lnSpc>
            </a:pPr>
            <a:endParaRPr lang="en-US" sz="1100" dirty="0"/>
          </a:p>
          <a:p>
            <a:pPr lvl="0" algn="ctr">
              <a:lnSpc>
                <a:spcPct val="80000"/>
              </a:lnSpc>
            </a:pPr>
            <a:r>
              <a:rPr lang="en-US" sz="2000" dirty="0"/>
              <a:t>Get an immediate tax deduction and still receive income from your investments for the rest of your life by making a gift </a:t>
            </a:r>
          </a:p>
          <a:p>
            <a:pPr lvl="0" algn="ctr">
              <a:lnSpc>
                <a:spcPct val="70000"/>
              </a:lnSpc>
            </a:pPr>
            <a:r>
              <a:rPr lang="en-US" sz="3600" dirty="0"/>
              <a:t> </a:t>
            </a:r>
            <a:r>
              <a:rPr lang="en-US" sz="4800" b="1" dirty="0">
                <a:solidFill>
                  <a:schemeClr val="tx2">
                    <a:lumMod val="60000"/>
                    <a:lumOff val="40000"/>
                  </a:schemeClr>
                </a:solidFill>
              </a:rPr>
              <a:t>using a “Charitable Remainder Trust” </a:t>
            </a:r>
          </a:p>
          <a:p>
            <a:pPr lvl="0" algn="ctr">
              <a:lnSpc>
                <a:spcPct val="80000"/>
              </a:lnSpc>
            </a:pPr>
            <a:r>
              <a:rPr lang="en-US" sz="2000" dirty="0"/>
              <a:t>where you control the investment of the assets, but anything left over goes to charity at your death.</a:t>
            </a:r>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01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Formal terms lower charitable interest</a:t>
            </a:r>
            <a:endParaRPr lang="en-US" sz="2000" b="1" dirty="0">
              <a:solidFill>
                <a:schemeClr val="bg1"/>
              </a:solidFill>
            </a:endParaRPr>
          </a:p>
        </p:txBody>
      </p:sp>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t>50%</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solidFill>
                  <a:schemeClr val="tx2">
                    <a:lumMod val="60000"/>
                    <a:lumOff val="40000"/>
                  </a:schemeClr>
                </a:solidFill>
              </a:rPr>
              <a:t>23%</a:t>
            </a:r>
            <a:endParaRPr lang="en-US" sz="4000" dirty="0">
              <a:solidFill>
                <a:schemeClr val="tx2">
                  <a:lumMod val="60000"/>
                  <a:lumOff val="40000"/>
                </a:schemeClr>
              </a:solidFill>
            </a:endParaRPr>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t>8%</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solidFill>
                  <a:schemeClr val="tx2">
                    <a:lumMod val="60000"/>
                    <a:lumOff val="40000"/>
                  </a:schemeClr>
                </a:solidFill>
              </a:rPr>
              <a:t>19%</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800" i="1" dirty="0"/>
              <a:t>2014 Survey, 1,418 Respondents, Group F/</a:t>
            </a:r>
            <a:r>
              <a:rPr lang="en-US" sz="1800" i="1" dirty="0">
                <a:solidFill>
                  <a:srgbClr val="FF0000"/>
                </a:solidFill>
              </a:rPr>
              <a:t>G</a:t>
            </a:r>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05000" y="2735384"/>
            <a:ext cx="5257800" cy="4275016"/>
          </a:xfrm>
          <a:prstGeom prst="rect">
            <a:avLst/>
          </a:prstGeom>
        </p:spPr>
        <p:txBody>
          <a:bodyPr wrap="square">
            <a:spAutoFit/>
          </a:bodyPr>
          <a:lstStyle/>
          <a:p>
            <a:pPr lvl="0" algn="ctr">
              <a:lnSpc>
                <a:spcPct val="70000"/>
              </a:lnSpc>
            </a:pPr>
            <a:endParaRPr lang="en-US" dirty="0"/>
          </a:p>
          <a:p>
            <a:pPr lvl="0" algn="ctr">
              <a:lnSpc>
                <a:spcPct val="80000"/>
              </a:lnSpc>
            </a:pPr>
            <a:r>
              <a:rPr lang="en-US" sz="3200" dirty="0"/>
              <a:t>Receive a tax deduction and make a gift that pays you income for life</a:t>
            </a:r>
          </a:p>
          <a:p>
            <a:pPr lvl="0" algn="ctr">
              <a:lnSpc>
                <a:spcPct val="80000"/>
              </a:lnSpc>
            </a:pPr>
            <a:endParaRPr lang="en-US" sz="3200" dirty="0"/>
          </a:p>
          <a:p>
            <a:pPr lvl="0" algn="ctr">
              <a:lnSpc>
                <a:spcPct val="80000"/>
              </a:lnSpc>
            </a:pPr>
            <a:r>
              <a:rPr lang="en-US" sz="3200" dirty="0"/>
              <a:t>Receive a tax deduction and make a gift that pays you income for life</a:t>
            </a:r>
          </a:p>
          <a:p>
            <a:pPr lvl="0" algn="ctr">
              <a:lnSpc>
                <a:spcPct val="80000"/>
              </a:lnSpc>
            </a:pPr>
            <a:r>
              <a:rPr lang="en-US" sz="3200" dirty="0"/>
              <a:t> </a:t>
            </a:r>
            <a:r>
              <a:rPr lang="en-US" sz="4800" b="1" dirty="0">
                <a:solidFill>
                  <a:schemeClr val="tx2">
                    <a:lumMod val="60000"/>
                    <a:lumOff val="40000"/>
                  </a:schemeClr>
                </a:solidFill>
              </a:rPr>
              <a:t>called a “Charitable Gift Annuity”</a:t>
            </a:r>
            <a:endParaRPr lang="en-US" sz="2000" dirty="0">
              <a:solidFill>
                <a:schemeClr val="tx2">
                  <a:lumMod val="60000"/>
                  <a:lumOff val="40000"/>
                </a:schemeClr>
              </a:solidFill>
            </a:endParaRPr>
          </a:p>
        </p:txBody>
      </p:sp>
    </p:spTree>
    <p:extLst>
      <p:ext uri="{BB962C8B-B14F-4D97-AF65-F5344CB8AC3E}">
        <p14:creationId xmlns:p14="http://schemas.microsoft.com/office/powerpoint/2010/main" val="1900094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Formal terms lower charitable interest</a:t>
            </a:r>
            <a:endParaRPr lang="en-US" sz="2000" b="1" dirty="0">
              <a:solidFill>
                <a:schemeClr val="bg1"/>
              </a:solidFill>
            </a:endParaRPr>
          </a:p>
        </p:txBody>
      </p:sp>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t>26%</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solidFill>
                  <a:schemeClr val="tx2">
                    <a:lumMod val="60000"/>
                    <a:lumOff val="40000"/>
                  </a:schemeClr>
                </a:solidFill>
              </a:rPr>
              <a:t>15%</a:t>
            </a:r>
            <a:endParaRPr lang="en-US" sz="4000" dirty="0">
              <a:solidFill>
                <a:schemeClr val="tx2">
                  <a:lumMod val="60000"/>
                  <a:lumOff val="40000"/>
                </a:schemeClr>
              </a:solidFill>
            </a:endParaRPr>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t>23%</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solidFill>
                  <a:schemeClr val="tx2">
                    <a:lumMod val="60000"/>
                    <a:lumOff val="40000"/>
                  </a:schemeClr>
                </a:solidFill>
              </a:rPr>
              <a:t>30%</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800" i="1" dirty="0"/>
              <a:t>2014 Survey, 1,422 Respondents, Group </a:t>
            </a:r>
            <a:r>
              <a:rPr lang="en-US" sz="1800" i="1" dirty="0">
                <a:solidFill>
                  <a:srgbClr val="FF0000"/>
                </a:solidFill>
              </a:rPr>
              <a:t>F</a:t>
            </a:r>
            <a:r>
              <a:rPr lang="en-US" sz="1800" i="1" dirty="0"/>
              <a:t>/G</a:t>
            </a:r>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905000" y="2136809"/>
            <a:ext cx="5257800" cy="4810548"/>
          </a:xfrm>
          <a:prstGeom prst="rect">
            <a:avLst/>
          </a:prstGeom>
        </p:spPr>
        <p:txBody>
          <a:bodyPr wrap="square">
            <a:spAutoFit/>
          </a:bodyPr>
          <a:lstStyle/>
          <a:p>
            <a:pPr lvl="0" algn="ctr">
              <a:lnSpc>
                <a:spcPct val="70000"/>
              </a:lnSpc>
            </a:pPr>
            <a:endParaRPr lang="en-US" dirty="0"/>
          </a:p>
          <a:p>
            <a:pPr lvl="0" algn="ctr">
              <a:lnSpc>
                <a:spcPct val="70000"/>
              </a:lnSpc>
            </a:pPr>
            <a:endParaRPr lang="en-US" dirty="0"/>
          </a:p>
          <a:p>
            <a:pPr lvl="0" algn="ctr">
              <a:lnSpc>
                <a:spcPct val="70000"/>
              </a:lnSpc>
            </a:pPr>
            <a:endParaRPr lang="en-US" dirty="0"/>
          </a:p>
          <a:p>
            <a:pPr algn="ctr">
              <a:lnSpc>
                <a:spcPct val="70000"/>
              </a:lnSpc>
            </a:pPr>
            <a:r>
              <a:rPr lang="en-US" sz="2400" dirty="0"/>
              <a:t>Immediately receive a tax deduction for 70% of the value of a house or land by making a charitable gift of the property, </a:t>
            </a:r>
          </a:p>
          <a:p>
            <a:pPr algn="ctr">
              <a:lnSpc>
                <a:spcPct val="70000"/>
              </a:lnSpc>
            </a:pPr>
            <a:r>
              <a:rPr lang="en-US" sz="2400" dirty="0"/>
              <a:t>but keeping the right to use it for the rest of your life.</a:t>
            </a:r>
          </a:p>
          <a:p>
            <a:pPr algn="ctr">
              <a:lnSpc>
                <a:spcPct val="70000"/>
              </a:lnSpc>
            </a:pPr>
            <a:endParaRPr lang="en-US" sz="2400" dirty="0"/>
          </a:p>
          <a:p>
            <a:pPr algn="ctr">
              <a:lnSpc>
                <a:spcPct val="70000"/>
              </a:lnSpc>
            </a:pPr>
            <a:endParaRPr lang="en-US" sz="2400" dirty="0"/>
          </a:p>
          <a:p>
            <a:pPr algn="ctr">
              <a:lnSpc>
                <a:spcPct val="70000"/>
              </a:lnSpc>
            </a:pPr>
            <a:r>
              <a:rPr lang="en-US" sz="2400" dirty="0"/>
              <a:t>Immediately receive a tax deduction for 70% of the value of a house or land by making a charitable gift of the property, </a:t>
            </a:r>
          </a:p>
          <a:p>
            <a:pPr algn="ctr">
              <a:lnSpc>
                <a:spcPct val="70000"/>
              </a:lnSpc>
            </a:pPr>
            <a:r>
              <a:rPr lang="en-US" sz="4800" b="1" dirty="0">
                <a:solidFill>
                  <a:schemeClr val="tx2">
                    <a:lumMod val="60000"/>
                    <a:lumOff val="40000"/>
                  </a:schemeClr>
                </a:solidFill>
              </a:rPr>
              <a:t>using a “Remainder Interest Deed”</a:t>
            </a:r>
            <a:r>
              <a:rPr lang="en-US" sz="4800" dirty="0">
                <a:solidFill>
                  <a:schemeClr val="tx2">
                    <a:lumMod val="60000"/>
                    <a:lumOff val="40000"/>
                  </a:schemeClr>
                </a:solidFill>
              </a:rPr>
              <a:t> </a:t>
            </a:r>
          </a:p>
          <a:p>
            <a:pPr algn="ctr">
              <a:lnSpc>
                <a:spcPct val="70000"/>
              </a:lnSpc>
            </a:pPr>
            <a:r>
              <a:rPr lang="en-US" sz="2400" dirty="0"/>
              <a:t>but keeping the right to use it for the rest of your life.</a:t>
            </a:r>
            <a:endParaRPr lang="en-US" sz="2000" dirty="0"/>
          </a:p>
        </p:txBody>
      </p:sp>
    </p:spTree>
    <p:extLst>
      <p:ext uri="{BB962C8B-B14F-4D97-AF65-F5344CB8AC3E}">
        <p14:creationId xmlns:p14="http://schemas.microsoft.com/office/powerpoint/2010/main" val="514348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4191000" y="0"/>
            <a:ext cx="4922104" cy="3200400"/>
          </a:xfrm>
          <a:prstGeom prst="rect">
            <a:avLst/>
          </a:prstGeom>
          <a:noFill/>
        </p:spPr>
        <p:txBody>
          <a:bodyPr wrap="square" rtlCol="0">
            <a:noAutofit/>
          </a:bodyPr>
          <a:lstStyle/>
          <a:p>
            <a:pPr algn="ctr">
              <a:lnSpc>
                <a:spcPct val="70000"/>
              </a:lnSpc>
            </a:pPr>
            <a:r>
              <a:rPr lang="en-US" sz="4000" dirty="0"/>
              <a:t>Results from </a:t>
            </a:r>
            <a:r>
              <a:rPr lang="en-US" sz="4800" b="1" dirty="0"/>
              <a:t>20 survey groups </a:t>
            </a:r>
            <a:r>
              <a:rPr lang="en-US" sz="4000" dirty="0"/>
              <a:t>including </a:t>
            </a:r>
            <a:r>
              <a:rPr lang="en-US" sz="4800" b="1" dirty="0"/>
              <a:t>over 14,000 total participants</a:t>
            </a:r>
            <a:r>
              <a:rPr lang="en-US" sz="4000" dirty="0"/>
              <a:t> collected during </a:t>
            </a:r>
            <a:r>
              <a:rPr lang="en-US" sz="4800" b="1" dirty="0"/>
              <a:t>2013-2016</a:t>
            </a:r>
            <a:r>
              <a:rPr lang="en-US" sz="4000" dirty="0"/>
              <a:t> with one goal:</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0"/>
            <a:ext cx="822960" cy="395764"/>
          </a:xfrm>
          <a:prstGeom prst="rect">
            <a:avLst/>
          </a:prstGeom>
        </p:spPr>
      </p:pic>
      <p:sp>
        <p:nvSpPr>
          <p:cNvPr id="11" name="TextBox 10"/>
          <p:cNvSpPr txBox="1"/>
          <p:nvPr/>
        </p:nvSpPr>
        <p:spPr>
          <a:xfrm>
            <a:off x="-10160" y="5867400"/>
            <a:ext cx="9230360" cy="1066800"/>
          </a:xfrm>
          <a:prstGeom prst="rect">
            <a:avLst/>
          </a:prstGeom>
          <a:noFill/>
        </p:spPr>
        <p:txBody>
          <a:bodyPr wrap="square" rtlCol="0">
            <a:noAutofit/>
          </a:bodyPr>
          <a:lstStyle/>
          <a:p>
            <a:pPr algn="ctr">
              <a:lnSpc>
                <a:spcPct val="70000"/>
              </a:lnSpc>
            </a:pPr>
            <a:r>
              <a:rPr lang="en-US" sz="4000" dirty="0"/>
              <a:t>To uncover the messages and phrases that </a:t>
            </a:r>
            <a:r>
              <a:rPr lang="en-US" sz="4800" b="1" dirty="0"/>
              <a:t>work</a:t>
            </a:r>
            <a:r>
              <a:rPr lang="en-US" sz="4800" dirty="0"/>
              <a:t> </a:t>
            </a:r>
            <a:r>
              <a:rPr lang="en-US" sz="4000" dirty="0"/>
              <a:t>to encourage planned &amp; major gifts</a:t>
            </a:r>
          </a:p>
        </p:txBody>
      </p:sp>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0"/>
            <a:ext cx="822960" cy="395764"/>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0"/>
            <a:ext cx="822960" cy="395764"/>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0"/>
            <a:ext cx="822960" cy="395764"/>
          </a:xfrm>
          <a:prstGeom prst="rect">
            <a:avLst/>
          </a:prstGeom>
        </p:spPr>
      </p:pic>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0"/>
            <a:ext cx="822960" cy="395764"/>
          </a:xfrm>
          <a:prstGeom prst="rect">
            <a:avLst/>
          </a:prstGeom>
        </p:spPr>
      </p:pic>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442436"/>
            <a:ext cx="822960" cy="395764"/>
          </a:xfrm>
          <a:prstGeom prst="rect">
            <a:avLst/>
          </a:prstGeom>
        </p:spPr>
      </p:pic>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442436"/>
            <a:ext cx="822960" cy="395764"/>
          </a:xfrm>
          <a:prstGeom prst="rect">
            <a:avLst/>
          </a:prstGeom>
        </p:spPr>
      </p:pic>
      <p:pic>
        <p:nvPicPr>
          <p:cNvPr id="26" name="Picture 25"/>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442436"/>
            <a:ext cx="822960" cy="395764"/>
          </a:xfrm>
          <a:prstGeom prst="rect">
            <a:avLst/>
          </a:prstGeom>
        </p:spPr>
      </p:pic>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442436"/>
            <a:ext cx="822960" cy="395764"/>
          </a:xfrm>
          <a:prstGeom prst="rect">
            <a:avLst/>
          </a:prstGeom>
        </p:spPr>
      </p:pic>
      <p:pic>
        <p:nvPicPr>
          <p:cNvPr id="28" name="Picture 27"/>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442436"/>
            <a:ext cx="822960" cy="395764"/>
          </a:xfrm>
          <a:prstGeom prst="rect">
            <a:avLst/>
          </a:prstGeom>
        </p:spPr>
      </p:pic>
      <p:pic>
        <p:nvPicPr>
          <p:cNvPr id="29" name="Picture 28"/>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838200"/>
            <a:ext cx="822960" cy="395764"/>
          </a:xfrm>
          <a:prstGeom prst="rect">
            <a:avLst/>
          </a:prstGeom>
        </p:spPr>
      </p:pic>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838200"/>
            <a:ext cx="822960" cy="395764"/>
          </a:xfrm>
          <a:prstGeom prst="rect">
            <a:avLst/>
          </a:prstGeom>
        </p:spPr>
      </p:pic>
      <p:pic>
        <p:nvPicPr>
          <p:cNvPr id="31" name="Picture 30"/>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838200"/>
            <a:ext cx="822960" cy="395764"/>
          </a:xfrm>
          <a:prstGeom prst="rect">
            <a:avLst/>
          </a:prstGeom>
        </p:spPr>
      </p:pic>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838200"/>
            <a:ext cx="822960" cy="395764"/>
          </a:xfrm>
          <a:prstGeom prst="rect">
            <a:avLst/>
          </a:prstGeom>
        </p:spPr>
      </p:pic>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838200"/>
            <a:ext cx="822960" cy="395764"/>
          </a:xfrm>
          <a:prstGeom prst="rect">
            <a:avLst/>
          </a:prstGeom>
        </p:spPr>
      </p:pic>
      <p:pic>
        <p:nvPicPr>
          <p:cNvPr id="34" name="Picture 33"/>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1280636"/>
            <a:ext cx="822960" cy="395764"/>
          </a:xfrm>
          <a:prstGeom prst="rect">
            <a:avLst/>
          </a:prstGeom>
        </p:spPr>
      </p:pic>
      <p:pic>
        <p:nvPicPr>
          <p:cNvPr id="35" name="Picture 34"/>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1280636"/>
            <a:ext cx="822960" cy="395764"/>
          </a:xfrm>
          <a:prstGeom prst="rect">
            <a:avLst/>
          </a:prstGeom>
        </p:spPr>
      </p:pic>
      <p:pic>
        <p:nvPicPr>
          <p:cNvPr id="36" name="Picture 35"/>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1280636"/>
            <a:ext cx="822960" cy="395764"/>
          </a:xfrm>
          <a:prstGeom prst="rect">
            <a:avLst/>
          </a:prstGeom>
        </p:spPr>
      </p:pic>
      <p:pic>
        <p:nvPicPr>
          <p:cNvPr id="37" name="Picture 36"/>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1280636"/>
            <a:ext cx="822960" cy="395764"/>
          </a:xfrm>
          <a:prstGeom prst="rect">
            <a:avLst/>
          </a:prstGeom>
        </p:spPr>
      </p:pic>
      <p:pic>
        <p:nvPicPr>
          <p:cNvPr id="38" name="Picture 37"/>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1280636"/>
            <a:ext cx="822960" cy="395764"/>
          </a:xfrm>
          <a:prstGeom prst="rect">
            <a:avLst/>
          </a:prstGeom>
        </p:spPr>
      </p:pic>
      <p:pic>
        <p:nvPicPr>
          <p:cNvPr id="39" name="Picture 38"/>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1676400"/>
            <a:ext cx="822960" cy="395764"/>
          </a:xfrm>
          <a:prstGeom prst="rect">
            <a:avLst/>
          </a:prstGeom>
        </p:spPr>
      </p:pic>
      <p:pic>
        <p:nvPicPr>
          <p:cNvPr id="40" name="Picture 39"/>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1676400"/>
            <a:ext cx="822960" cy="395764"/>
          </a:xfrm>
          <a:prstGeom prst="rect">
            <a:avLst/>
          </a:prstGeom>
        </p:spPr>
      </p:pic>
      <p:pic>
        <p:nvPicPr>
          <p:cNvPr id="41" name="Picture 40"/>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1676400"/>
            <a:ext cx="822960" cy="395764"/>
          </a:xfrm>
          <a:prstGeom prst="rect">
            <a:avLst/>
          </a:prstGeom>
        </p:spPr>
      </p:pic>
      <p:pic>
        <p:nvPicPr>
          <p:cNvPr id="42" name="Picture 41"/>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1676400"/>
            <a:ext cx="822960" cy="395764"/>
          </a:xfrm>
          <a:prstGeom prst="rect">
            <a:avLst/>
          </a:prstGeom>
        </p:spPr>
      </p:pic>
      <p:pic>
        <p:nvPicPr>
          <p:cNvPr id="43" name="Picture 42"/>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1676400"/>
            <a:ext cx="822960" cy="395764"/>
          </a:xfrm>
          <a:prstGeom prst="rect">
            <a:avLst/>
          </a:prstGeom>
        </p:spPr>
      </p:pic>
      <p:pic>
        <p:nvPicPr>
          <p:cNvPr id="44" name="Picture 43"/>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2118836"/>
            <a:ext cx="822960" cy="395764"/>
          </a:xfrm>
          <a:prstGeom prst="rect">
            <a:avLst/>
          </a:prstGeom>
        </p:spPr>
      </p:pic>
      <p:pic>
        <p:nvPicPr>
          <p:cNvPr id="45" name="Picture 44"/>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2118836"/>
            <a:ext cx="822960" cy="395764"/>
          </a:xfrm>
          <a:prstGeom prst="rect">
            <a:avLst/>
          </a:prstGeom>
        </p:spPr>
      </p:pic>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2118836"/>
            <a:ext cx="822960" cy="395764"/>
          </a:xfrm>
          <a:prstGeom prst="rect">
            <a:avLst/>
          </a:prstGeom>
        </p:spPr>
      </p:pic>
      <p:pic>
        <p:nvPicPr>
          <p:cNvPr id="47" name="Picture 46"/>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2118836"/>
            <a:ext cx="822960" cy="395764"/>
          </a:xfrm>
          <a:prstGeom prst="rect">
            <a:avLst/>
          </a:prstGeom>
        </p:spPr>
      </p:pic>
      <p:pic>
        <p:nvPicPr>
          <p:cNvPr id="48" name="Picture 47"/>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2118836"/>
            <a:ext cx="822960" cy="395764"/>
          </a:xfrm>
          <a:prstGeom prst="rect">
            <a:avLst/>
          </a:prstGeom>
        </p:spPr>
      </p:pic>
      <p:pic>
        <p:nvPicPr>
          <p:cNvPr id="49" name="Picture 48"/>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2514600"/>
            <a:ext cx="822960" cy="395764"/>
          </a:xfrm>
          <a:prstGeom prst="rect">
            <a:avLst/>
          </a:prstGeom>
        </p:spPr>
      </p:pic>
      <p:pic>
        <p:nvPicPr>
          <p:cNvPr id="50" name="Picture 49"/>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2514600"/>
            <a:ext cx="822960" cy="395764"/>
          </a:xfrm>
          <a:prstGeom prst="rect">
            <a:avLst/>
          </a:prstGeom>
        </p:spPr>
      </p:pic>
      <p:pic>
        <p:nvPicPr>
          <p:cNvPr id="51" name="Picture 50"/>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2514600"/>
            <a:ext cx="822960" cy="395764"/>
          </a:xfrm>
          <a:prstGeom prst="rect">
            <a:avLst/>
          </a:prstGeom>
        </p:spPr>
      </p:pic>
      <p:pic>
        <p:nvPicPr>
          <p:cNvPr id="52" name="Picture 51"/>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2514600"/>
            <a:ext cx="822960" cy="395764"/>
          </a:xfrm>
          <a:prstGeom prst="rect">
            <a:avLst/>
          </a:prstGeom>
        </p:spPr>
      </p:pic>
      <p:pic>
        <p:nvPicPr>
          <p:cNvPr id="53" name="Picture 52"/>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2514600"/>
            <a:ext cx="822960" cy="395764"/>
          </a:xfrm>
          <a:prstGeom prst="rect">
            <a:avLst/>
          </a:prstGeom>
        </p:spPr>
      </p:pic>
      <p:pic>
        <p:nvPicPr>
          <p:cNvPr id="54" name="Picture 53"/>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2957036"/>
            <a:ext cx="822960" cy="395764"/>
          </a:xfrm>
          <a:prstGeom prst="rect">
            <a:avLst/>
          </a:prstGeom>
        </p:spPr>
      </p:pic>
      <p:pic>
        <p:nvPicPr>
          <p:cNvPr id="55" name="Picture 54"/>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2957036"/>
            <a:ext cx="822960" cy="395764"/>
          </a:xfrm>
          <a:prstGeom prst="rect">
            <a:avLst/>
          </a:prstGeom>
        </p:spPr>
      </p:pic>
      <p:pic>
        <p:nvPicPr>
          <p:cNvPr id="56" name="Picture 55"/>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2957036"/>
            <a:ext cx="822960" cy="395764"/>
          </a:xfrm>
          <a:prstGeom prst="rect">
            <a:avLst/>
          </a:prstGeom>
        </p:spPr>
      </p:pic>
      <p:pic>
        <p:nvPicPr>
          <p:cNvPr id="57" name="Picture 56"/>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2957036"/>
            <a:ext cx="822960" cy="395764"/>
          </a:xfrm>
          <a:prstGeom prst="rect">
            <a:avLst/>
          </a:prstGeom>
        </p:spPr>
      </p:pic>
      <p:pic>
        <p:nvPicPr>
          <p:cNvPr id="58" name="Picture 57"/>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2957036"/>
            <a:ext cx="822960" cy="395764"/>
          </a:xfrm>
          <a:prstGeom prst="rect">
            <a:avLst/>
          </a:prstGeom>
        </p:spPr>
      </p:pic>
      <p:pic>
        <p:nvPicPr>
          <p:cNvPr id="59" name="Picture 58"/>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3352800"/>
            <a:ext cx="822960" cy="395764"/>
          </a:xfrm>
          <a:prstGeom prst="rect">
            <a:avLst/>
          </a:prstGeom>
        </p:spPr>
      </p:pic>
      <p:pic>
        <p:nvPicPr>
          <p:cNvPr id="60" name="Picture 59"/>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3352800"/>
            <a:ext cx="822960" cy="395764"/>
          </a:xfrm>
          <a:prstGeom prst="rect">
            <a:avLst/>
          </a:prstGeom>
        </p:spPr>
      </p:pic>
      <p:pic>
        <p:nvPicPr>
          <p:cNvPr id="61" name="Picture 60"/>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3352800"/>
            <a:ext cx="822960" cy="395764"/>
          </a:xfrm>
          <a:prstGeom prst="rect">
            <a:avLst/>
          </a:prstGeom>
        </p:spPr>
      </p:pic>
      <p:pic>
        <p:nvPicPr>
          <p:cNvPr id="62" name="Picture 61"/>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3352800"/>
            <a:ext cx="822960" cy="395764"/>
          </a:xfrm>
          <a:prstGeom prst="rect">
            <a:avLst/>
          </a:prstGeom>
        </p:spPr>
      </p:pic>
      <p:pic>
        <p:nvPicPr>
          <p:cNvPr id="63" name="Picture 62"/>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3352800"/>
            <a:ext cx="822960" cy="395764"/>
          </a:xfrm>
          <a:prstGeom prst="rect">
            <a:avLst/>
          </a:prstGeom>
        </p:spPr>
      </p:pic>
      <p:pic>
        <p:nvPicPr>
          <p:cNvPr id="64" name="Picture 63"/>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3795236"/>
            <a:ext cx="822960" cy="395764"/>
          </a:xfrm>
          <a:prstGeom prst="rect">
            <a:avLst/>
          </a:prstGeom>
        </p:spPr>
      </p:pic>
      <p:pic>
        <p:nvPicPr>
          <p:cNvPr id="65" name="Picture 64"/>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3795236"/>
            <a:ext cx="822960" cy="395764"/>
          </a:xfrm>
          <a:prstGeom prst="rect">
            <a:avLst/>
          </a:prstGeom>
        </p:spPr>
      </p:pic>
      <p:pic>
        <p:nvPicPr>
          <p:cNvPr id="66" name="Picture 65"/>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3795236"/>
            <a:ext cx="822960" cy="395764"/>
          </a:xfrm>
          <a:prstGeom prst="rect">
            <a:avLst/>
          </a:prstGeom>
        </p:spPr>
      </p:pic>
      <p:pic>
        <p:nvPicPr>
          <p:cNvPr id="67" name="Picture 66"/>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3795236"/>
            <a:ext cx="822960" cy="395764"/>
          </a:xfrm>
          <a:prstGeom prst="rect">
            <a:avLst/>
          </a:prstGeom>
        </p:spPr>
      </p:pic>
      <p:pic>
        <p:nvPicPr>
          <p:cNvPr id="68" name="Picture 67"/>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3795236"/>
            <a:ext cx="822960" cy="395764"/>
          </a:xfrm>
          <a:prstGeom prst="rect">
            <a:avLst/>
          </a:prstGeom>
        </p:spPr>
      </p:pic>
      <p:pic>
        <p:nvPicPr>
          <p:cNvPr id="69" name="Picture 68"/>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4191000"/>
            <a:ext cx="822960" cy="395764"/>
          </a:xfrm>
          <a:prstGeom prst="rect">
            <a:avLst/>
          </a:prstGeom>
        </p:spPr>
      </p:pic>
      <p:pic>
        <p:nvPicPr>
          <p:cNvPr id="70" name="Picture 69"/>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4191000"/>
            <a:ext cx="822960" cy="395764"/>
          </a:xfrm>
          <a:prstGeom prst="rect">
            <a:avLst/>
          </a:prstGeom>
        </p:spPr>
      </p:pic>
      <p:pic>
        <p:nvPicPr>
          <p:cNvPr id="71" name="Picture 70"/>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4191000"/>
            <a:ext cx="822960" cy="395764"/>
          </a:xfrm>
          <a:prstGeom prst="rect">
            <a:avLst/>
          </a:prstGeom>
        </p:spPr>
      </p:pic>
      <p:pic>
        <p:nvPicPr>
          <p:cNvPr id="72" name="Picture 71"/>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4191000"/>
            <a:ext cx="822960" cy="395764"/>
          </a:xfrm>
          <a:prstGeom prst="rect">
            <a:avLst/>
          </a:prstGeom>
        </p:spPr>
      </p:pic>
      <p:pic>
        <p:nvPicPr>
          <p:cNvPr id="73" name="Picture 72"/>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4191000"/>
            <a:ext cx="822960" cy="395764"/>
          </a:xfrm>
          <a:prstGeom prst="rect">
            <a:avLst/>
          </a:prstGeom>
        </p:spPr>
      </p:pic>
      <p:pic>
        <p:nvPicPr>
          <p:cNvPr id="74" name="Picture 73"/>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4572000"/>
            <a:ext cx="822960" cy="395764"/>
          </a:xfrm>
          <a:prstGeom prst="rect">
            <a:avLst/>
          </a:prstGeom>
        </p:spPr>
      </p:pic>
      <p:pic>
        <p:nvPicPr>
          <p:cNvPr id="75" name="Picture 74"/>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4572000"/>
            <a:ext cx="822960" cy="395764"/>
          </a:xfrm>
          <a:prstGeom prst="rect">
            <a:avLst/>
          </a:prstGeom>
        </p:spPr>
      </p:pic>
      <p:pic>
        <p:nvPicPr>
          <p:cNvPr id="76" name="Picture 75"/>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4572000"/>
            <a:ext cx="822960" cy="395764"/>
          </a:xfrm>
          <a:prstGeom prst="rect">
            <a:avLst/>
          </a:prstGeom>
        </p:spPr>
      </p:pic>
      <p:pic>
        <p:nvPicPr>
          <p:cNvPr id="77" name="Picture 76"/>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4572000"/>
            <a:ext cx="822960" cy="395764"/>
          </a:xfrm>
          <a:prstGeom prst="rect">
            <a:avLst/>
          </a:prstGeom>
        </p:spPr>
      </p:pic>
      <p:pic>
        <p:nvPicPr>
          <p:cNvPr id="78" name="Picture 77"/>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4572000"/>
            <a:ext cx="822960" cy="395764"/>
          </a:xfrm>
          <a:prstGeom prst="rect">
            <a:avLst/>
          </a:prstGeom>
        </p:spPr>
      </p:pic>
      <p:pic>
        <p:nvPicPr>
          <p:cNvPr id="79" name="Picture 78"/>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4967764"/>
            <a:ext cx="822960" cy="395764"/>
          </a:xfrm>
          <a:prstGeom prst="rect">
            <a:avLst/>
          </a:prstGeom>
        </p:spPr>
      </p:pic>
      <p:pic>
        <p:nvPicPr>
          <p:cNvPr id="80" name="Picture 79"/>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4967764"/>
            <a:ext cx="822960" cy="395764"/>
          </a:xfrm>
          <a:prstGeom prst="rect">
            <a:avLst/>
          </a:prstGeom>
        </p:spPr>
      </p:pic>
      <p:pic>
        <p:nvPicPr>
          <p:cNvPr id="81" name="Picture 80"/>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4967764"/>
            <a:ext cx="822960" cy="395764"/>
          </a:xfrm>
          <a:prstGeom prst="rect">
            <a:avLst/>
          </a:prstGeom>
        </p:spPr>
      </p:pic>
      <p:pic>
        <p:nvPicPr>
          <p:cNvPr id="82" name="Picture 81"/>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4967764"/>
            <a:ext cx="822960" cy="395764"/>
          </a:xfrm>
          <a:prstGeom prst="rect">
            <a:avLst/>
          </a:prstGeom>
        </p:spPr>
      </p:pic>
      <p:pic>
        <p:nvPicPr>
          <p:cNvPr id="8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4967764"/>
            <a:ext cx="822960" cy="395764"/>
          </a:xfrm>
          <a:prstGeom prst="rect">
            <a:avLst/>
          </a:prstGeom>
        </p:spPr>
      </p:pic>
      <p:pic>
        <p:nvPicPr>
          <p:cNvPr id="84" name="Picture 83"/>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0" y="5410200"/>
            <a:ext cx="822960" cy="395764"/>
          </a:xfrm>
          <a:prstGeom prst="rect">
            <a:avLst/>
          </a:prstGeom>
        </p:spPr>
      </p:pic>
      <p:pic>
        <p:nvPicPr>
          <p:cNvPr id="85" name="Picture 84"/>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853440" y="5410200"/>
            <a:ext cx="822960" cy="395764"/>
          </a:xfrm>
          <a:prstGeom prst="rect">
            <a:avLst/>
          </a:prstGeom>
        </p:spPr>
      </p:pic>
      <p:pic>
        <p:nvPicPr>
          <p:cNvPr id="86" name="Picture 85"/>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1691640" y="5410200"/>
            <a:ext cx="822960" cy="395764"/>
          </a:xfrm>
          <a:prstGeom prst="rect">
            <a:avLst/>
          </a:prstGeom>
        </p:spPr>
      </p:pic>
      <p:pic>
        <p:nvPicPr>
          <p:cNvPr id="87" name="Picture 86"/>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2529840" y="5410200"/>
            <a:ext cx="822960" cy="395764"/>
          </a:xfrm>
          <a:prstGeom prst="rect">
            <a:avLst/>
          </a:prstGeom>
        </p:spPr>
      </p:pic>
      <p:pic>
        <p:nvPicPr>
          <p:cNvPr id="88" name="Picture 87"/>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3368040" y="5410200"/>
            <a:ext cx="822960" cy="395764"/>
          </a:xfrm>
          <a:prstGeom prst="rect">
            <a:avLst/>
          </a:prstGeom>
        </p:spPr>
      </p:pic>
      <p:pic>
        <p:nvPicPr>
          <p:cNvPr id="89" name="Picture 88"/>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4191000" y="4191000"/>
            <a:ext cx="822960" cy="395764"/>
          </a:xfrm>
          <a:prstGeom prst="rect">
            <a:avLst/>
          </a:prstGeom>
        </p:spPr>
      </p:pic>
      <p:pic>
        <p:nvPicPr>
          <p:cNvPr id="90" name="Picture 89"/>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5044440" y="4191000"/>
            <a:ext cx="822960" cy="395764"/>
          </a:xfrm>
          <a:prstGeom prst="rect">
            <a:avLst/>
          </a:prstGeom>
        </p:spPr>
      </p:pic>
      <p:pic>
        <p:nvPicPr>
          <p:cNvPr id="91" name="Picture 90"/>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5882640" y="4191000"/>
            <a:ext cx="822960" cy="395764"/>
          </a:xfrm>
          <a:prstGeom prst="rect">
            <a:avLst/>
          </a:prstGeom>
        </p:spPr>
      </p:pic>
      <p:pic>
        <p:nvPicPr>
          <p:cNvPr id="92" name="Picture 91"/>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6720840" y="4191000"/>
            <a:ext cx="822960" cy="395764"/>
          </a:xfrm>
          <a:prstGeom prst="rect">
            <a:avLst/>
          </a:prstGeom>
        </p:spPr>
      </p:pic>
      <p:pic>
        <p:nvPicPr>
          <p:cNvPr id="93" name="Picture 92"/>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7559040" y="4191000"/>
            <a:ext cx="822960" cy="395764"/>
          </a:xfrm>
          <a:prstGeom prst="rect">
            <a:avLst/>
          </a:prstGeom>
        </p:spPr>
      </p:pic>
      <p:pic>
        <p:nvPicPr>
          <p:cNvPr id="94" name="Picture 93"/>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4191000" y="4572000"/>
            <a:ext cx="822960" cy="395764"/>
          </a:xfrm>
          <a:prstGeom prst="rect">
            <a:avLst/>
          </a:prstGeom>
        </p:spPr>
      </p:pic>
      <p:pic>
        <p:nvPicPr>
          <p:cNvPr id="95" name="Picture 94"/>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5044440" y="4572000"/>
            <a:ext cx="822960" cy="395764"/>
          </a:xfrm>
          <a:prstGeom prst="rect">
            <a:avLst/>
          </a:prstGeom>
        </p:spPr>
      </p:pic>
      <p:pic>
        <p:nvPicPr>
          <p:cNvPr id="96" name="Picture 95"/>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5882640" y="4572000"/>
            <a:ext cx="822960" cy="395764"/>
          </a:xfrm>
          <a:prstGeom prst="rect">
            <a:avLst/>
          </a:prstGeom>
        </p:spPr>
      </p:pic>
      <p:pic>
        <p:nvPicPr>
          <p:cNvPr id="97" name="Picture 96"/>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6720840" y="4572000"/>
            <a:ext cx="822960" cy="395764"/>
          </a:xfrm>
          <a:prstGeom prst="rect">
            <a:avLst/>
          </a:prstGeom>
        </p:spPr>
      </p:pic>
      <p:pic>
        <p:nvPicPr>
          <p:cNvPr id="98" name="Picture 97"/>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7559040" y="4572000"/>
            <a:ext cx="822960" cy="395764"/>
          </a:xfrm>
          <a:prstGeom prst="rect">
            <a:avLst/>
          </a:prstGeom>
        </p:spPr>
      </p:pic>
      <p:pic>
        <p:nvPicPr>
          <p:cNvPr id="99" name="Picture 98"/>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4191000" y="4967764"/>
            <a:ext cx="822960" cy="395764"/>
          </a:xfrm>
          <a:prstGeom prst="rect">
            <a:avLst/>
          </a:prstGeom>
        </p:spPr>
      </p:pic>
      <p:pic>
        <p:nvPicPr>
          <p:cNvPr id="100" name="Picture 99"/>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5044440" y="4967764"/>
            <a:ext cx="822960" cy="395764"/>
          </a:xfrm>
          <a:prstGeom prst="rect">
            <a:avLst/>
          </a:prstGeom>
        </p:spPr>
      </p:pic>
      <p:pic>
        <p:nvPicPr>
          <p:cNvPr id="101" name="Picture 100"/>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5882640" y="4967764"/>
            <a:ext cx="822960" cy="395764"/>
          </a:xfrm>
          <a:prstGeom prst="rect">
            <a:avLst/>
          </a:prstGeom>
        </p:spPr>
      </p:pic>
      <p:pic>
        <p:nvPicPr>
          <p:cNvPr id="102" name="Picture 101"/>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6720840" y="4967764"/>
            <a:ext cx="822960" cy="395764"/>
          </a:xfrm>
          <a:prstGeom prst="rect">
            <a:avLst/>
          </a:prstGeom>
        </p:spPr>
      </p:pic>
      <p:pic>
        <p:nvPicPr>
          <p:cNvPr id="103" name="Picture 102"/>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7559040" y="4967764"/>
            <a:ext cx="822960" cy="395764"/>
          </a:xfrm>
          <a:prstGeom prst="rect">
            <a:avLst/>
          </a:prstGeom>
        </p:spPr>
      </p:pic>
      <p:pic>
        <p:nvPicPr>
          <p:cNvPr id="104" name="Picture 103"/>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4191000" y="5410200"/>
            <a:ext cx="822960" cy="395764"/>
          </a:xfrm>
          <a:prstGeom prst="rect">
            <a:avLst/>
          </a:prstGeom>
        </p:spPr>
      </p:pic>
      <p:pic>
        <p:nvPicPr>
          <p:cNvPr id="105" name="Picture 104"/>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5044440" y="5410200"/>
            <a:ext cx="822960" cy="395764"/>
          </a:xfrm>
          <a:prstGeom prst="rect">
            <a:avLst/>
          </a:prstGeom>
        </p:spPr>
      </p:pic>
      <p:pic>
        <p:nvPicPr>
          <p:cNvPr id="106" name="Picture 105"/>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5882640" y="5410200"/>
            <a:ext cx="822960" cy="395764"/>
          </a:xfrm>
          <a:prstGeom prst="rect">
            <a:avLst/>
          </a:prstGeom>
        </p:spPr>
      </p:pic>
      <p:pic>
        <p:nvPicPr>
          <p:cNvPr id="107" name="Picture 106"/>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6720840" y="5410200"/>
            <a:ext cx="822960" cy="395764"/>
          </a:xfrm>
          <a:prstGeom prst="rect">
            <a:avLst/>
          </a:prstGeom>
        </p:spPr>
      </p:pic>
      <p:pic>
        <p:nvPicPr>
          <p:cNvPr id="108" name="Picture 107"/>
          <p:cNvPicPr>
            <a:picLocks noChangeAspect="1"/>
          </p:cNvPicPr>
          <p:nvPr/>
        </p:nvPicPr>
        <p:blipFill rotWithShape="1">
          <a:blip r:embed="rId2" cstate="print">
            <a:extLst>
              <a:ext uri="{28A0092B-C50C-407E-A947-70E740481C1C}">
                <a14:useLocalDpi xmlns:a14="http://schemas.microsoft.com/office/drawing/2010/main" val="0"/>
              </a:ext>
            </a:extLst>
          </a:blip>
          <a:srcRect l="3411" t="28516" r="37053" b="35742"/>
          <a:stretch/>
        </p:blipFill>
        <p:spPr>
          <a:xfrm>
            <a:off x="7559040" y="5410200"/>
            <a:ext cx="822960" cy="395764"/>
          </a:xfrm>
          <a:prstGeom prst="rect">
            <a:avLst/>
          </a:prstGeom>
        </p:spPr>
      </p:pic>
      <p:pic>
        <p:nvPicPr>
          <p:cNvPr id="109" name="Picture 108"/>
          <p:cNvPicPr>
            <a:picLocks noChangeAspect="1"/>
          </p:cNvPicPr>
          <p:nvPr/>
        </p:nvPicPr>
        <p:blipFill rotWithShape="1">
          <a:blip r:embed="rId3" cstate="print">
            <a:extLst>
              <a:ext uri="{28A0092B-C50C-407E-A947-70E740481C1C}">
                <a14:useLocalDpi xmlns:a14="http://schemas.microsoft.com/office/drawing/2010/main" val="0"/>
              </a:ext>
            </a:extLst>
          </a:blip>
          <a:srcRect l="3411" t="28516" r="51386" b="35742"/>
          <a:stretch/>
        </p:blipFill>
        <p:spPr>
          <a:xfrm>
            <a:off x="8397240" y="4191000"/>
            <a:ext cx="624840" cy="395764"/>
          </a:xfrm>
          <a:prstGeom prst="rect">
            <a:avLst/>
          </a:prstGeom>
        </p:spPr>
      </p:pic>
      <p:pic>
        <p:nvPicPr>
          <p:cNvPr id="110" name="Picture 109"/>
          <p:cNvPicPr>
            <a:picLocks noChangeAspect="1"/>
          </p:cNvPicPr>
          <p:nvPr/>
        </p:nvPicPr>
        <p:blipFill rotWithShape="1">
          <a:blip r:embed="rId3" cstate="print">
            <a:extLst>
              <a:ext uri="{28A0092B-C50C-407E-A947-70E740481C1C}">
                <a14:useLocalDpi xmlns:a14="http://schemas.microsoft.com/office/drawing/2010/main" val="0"/>
              </a:ext>
            </a:extLst>
          </a:blip>
          <a:srcRect l="3411" t="28516" r="51386" b="35742"/>
          <a:stretch/>
        </p:blipFill>
        <p:spPr>
          <a:xfrm>
            <a:off x="8382000" y="4572000"/>
            <a:ext cx="624840" cy="395764"/>
          </a:xfrm>
          <a:prstGeom prst="rect">
            <a:avLst/>
          </a:prstGeom>
        </p:spPr>
      </p:pic>
      <p:pic>
        <p:nvPicPr>
          <p:cNvPr id="111" name="Picture 110"/>
          <p:cNvPicPr>
            <a:picLocks noChangeAspect="1"/>
          </p:cNvPicPr>
          <p:nvPr/>
        </p:nvPicPr>
        <p:blipFill rotWithShape="1">
          <a:blip r:embed="rId3" cstate="print">
            <a:extLst>
              <a:ext uri="{28A0092B-C50C-407E-A947-70E740481C1C}">
                <a14:useLocalDpi xmlns:a14="http://schemas.microsoft.com/office/drawing/2010/main" val="0"/>
              </a:ext>
            </a:extLst>
          </a:blip>
          <a:srcRect l="3411" t="28516" r="51386" b="35742"/>
          <a:stretch/>
        </p:blipFill>
        <p:spPr>
          <a:xfrm>
            <a:off x="8382000" y="4967764"/>
            <a:ext cx="624840" cy="395764"/>
          </a:xfrm>
          <a:prstGeom prst="rect">
            <a:avLst/>
          </a:prstGeom>
        </p:spPr>
      </p:pic>
      <p:pic>
        <p:nvPicPr>
          <p:cNvPr id="112" name="Picture 111"/>
          <p:cNvPicPr>
            <a:picLocks noChangeAspect="1"/>
          </p:cNvPicPr>
          <p:nvPr/>
        </p:nvPicPr>
        <p:blipFill rotWithShape="1">
          <a:blip r:embed="rId3" cstate="print">
            <a:extLst>
              <a:ext uri="{28A0092B-C50C-407E-A947-70E740481C1C}">
                <a14:useLocalDpi xmlns:a14="http://schemas.microsoft.com/office/drawing/2010/main" val="0"/>
              </a:ext>
            </a:extLst>
          </a:blip>
          <a:srcRect l="3411" t="28516" r="51386" b="35742"/>
          <a:stretch/>
        </p:blipFill>
        <p:spPr>
          <a:xfrm>
            <a:off x="8382000" y="5410200"/>
            <a:ext cx="624840" cy="395764"/>
          </a:xfrm>
          <a:prstGeom prst="rect">
            <a:avLst/>
          </a:prstGeom>
        </p:spPr>
      </p:pic>
    </p:spTree>
    <p:extLst>
      <p:ext uri="{BB962C8B-B14F-4D97-AF65-F5344CB8AC3E}">
        <p14:creationId xmlns:p14="http://schemas.microsoft.com/office/powerpoint/2010/main" val="2328055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t>23%</a:t>
            </a:r>
          </a:p>
          <a:p>
            <a:pPr lvl="0" algn="ctr">
              <a:lnSpc>
                <a:spcPct val="80000"/>
              </a:lnSpc>
            </a:pPr>
            <a:endParaRPr lang="en-US" sz="4000" b="1" dirty="0"/>
          </a:p>
          <a:p>
            <a:pPr lvl="0" algn="ctr">
              <a:lnSpc>
                <a:spcPct val="80000"/>
              </a:lnSpc>
            </a:pPr>
            <a:endParaRPr lang="en-US" sz="4000" b="1" dirty="0"/>
          </a:p>
          <a:p>
            <a:pPr lvl="0" algn="ctr">
              <a:lnSpc>
                <a:spcPct val="80000"/>
              </a:lnSpc>
            </a:pPr>
            <a:r>
              <a:rPr lang="en-US" sz="7200" b="1" dirty="0">
                <a:solidFill>
                  <a:schemeClr val="tx2">
                    <a:lumMod val="60000"/>
                    <a:lumOff val="40000"/>
                  </a:schemeClr>
                </a:solidFill>
              </a:rPr>
              <a:t>12%</a:t>
            </a:r>
            <a:endParaRPr lang="en-US" sz="4000" dirty="0">
              <a:solidFill>
                <a:schemeClr val="tx2">
                  <a:lumMod val="60000"/>
                  <a:lumOff val="40000"/>
                </a:schemeClr>
              </a:solidFill>
            </a:endParaRPr>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t>12%</a:t>
            </a:r>
          </a:p>
          <a:p>
            <a:pPr lvl="0" algn="ctr">
              <a:lnSpc>
                <a:spcPct val="80000"/>
              </a:lnSpc>
            </a:pPr>
            <a:endParaRPr lang="en-US" sz="4000" b="1" dirty="0"/>
          </a:p>
          <a:p>
            <a:pPr lvl="0" algn="ctr">
              <a:lnSpc>
                <a:spcPct val="80000"/>
              </a:lnSpc>
            </a:pPr>
            <a:endParaRPr lang="en-US" sz="4000" b="1" dirty="0"/>
          </a:p>
          <a:p>
            <a:pPr lvl="0" algn="ctr">
              <a:lnSpc>
                <a:spcPct val="80000"/>
              </a:lnSpc>
            </a:pPr>
            <a:r>
              <a:rPr lang="en-US" sz="7200" b="1" dirty="0">
                <a:solidFill>
                  <a:schemeClr val="tx2">
                    <a:lumMod val="60000"/>
                    <a:lumOff val="40000"/>
                  </a:schemeClr>
                </a:solidFill>
              </a:rPr>
              <a:t>14%</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2014 Survey, 1,246 Respondents, Groups D/</a:t>
            </a:r>
            <a:r>
              <a:rPr lang="en-US" sz="1600" i="1" dirty="0">
                <a:solidFill>
                  <a:srgbClr val="990000"/>
                </a:solidFill>
              </a:rPr>
              <a:t>E</a:t>
            </a:r>
            <a:endParaRPr lang="en-US" sz="1600" i="1" dirty="0">
              <a:solidFill>
                <a:srgbClr val="FF0000"/>
              </a:solidFill>
            </a:endParaRPr>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5000" y="2200293"/>
            <a:ext cx="5257800" cy="4767459"/>
          </a:xfrm>
          <a:prstGeom prst="rect">
            <a:avLst/>
          </a:prstGeom>
        </p:spPr>
        <p:txBody>
          <a:bodyPr wrap="square">
            <a:spAutoFit/>
          </a:bodyPr>
          <a:lstStyle/>
          <a:p>
            <a:pPr lvl="0" algn="ctr">
              <a:lnSpc>
                <a:spcPct val="70000"/>
              </a:lnSpc>
            </a:pPr>
            <a:endParaRPr lang="en-US" dirty="0"/>
          </a:p>
          <a:p>
            <a:pPr algn="ctr">
              <a:lnSpc>
                <a:spcPct val="70000"/>
              </a:lnSpc>
            </a:pPr>
            <a:endParaRPr lang="en-US" sz="2400" dirty="0">
              <a:solidFill>
                <a:srgbClr val="FF0000"/>
              </a:solidFill>
            </a:endParaRPr>
          </a:p>
          <a:p>
            <a:pPr algn="ctr">
              <a:lnSpc>
                <a:spcPct val="70000"/>
              </a:lnSpc>
            </a:pPr>
            <a:endParaRPr lang="en-US" sz="3200" dirty="0">
              <a:solidFill>
                <a:srgbClr val="FF0000"/>
              </a:solidFill>
            </a:endParaRPr>
          </a:p>
          <a:p>
            <a:pPr algn="ctr">
              <a:lnSpc>
                <a:spcPct val="70000"/>
              </a:lnSpc>
            </a:pPr>
            <a:r>
              <a:rPr lang="en-US" sz="4000" dirty="0"/>
              <a:t>Make a gift to charity in my will</a:t>
            </a:r>
          </a:p>
          <a:p>
            <a:pPr lvl="0" algn="ctr">
              <a:lnSpc>
                <a:spcPct val="70000"/>
              </a:lnSpc>
            </a:pPr>
            <a:endParaRPr lang="en-US" sz="4000" dirty="0">
              <a:solidFill>
                <a:srgbClr val="FF0000"/>
              </a:solidFill>
            </a:endParaRPr>
          </a:p>
          <a:p>
            <a:pPr lvl="0" algn="ctr">
              <a:lnSpc>
                <a:spcPct val="70000"/>
              </a:lnSpc>
            </a:pPr>
            <a:endParaRPr lang="en-US" sz="4000" dirty="0">
              <a:solidFill>
                <a:srgbClr val="FF0000"/>
              </a:solidFill>
            </a:endParaRPr>
          </a:p>
          <a:p>
            <a:pPr algn="ctr">
              <a:lnSpc>
                <a:spcPct val="70000"/>
              </a:lnSpc>
            </a:pPr>
            <a:r>
              <a:rPr lang="en-US" sz="4000" dirty="0"/>
              <a:t>Make a</a:t>
            </a:r>
            <a:r>
              <a:rPr lang="en-US" sz="4000" dirty="0">
                <a:solidFill>
                  <a:srgbClr val="FF0000"/>
                </a:solidFill>
              </a:rPr>
              <a:t> </a:t>
            </a:r>
            <a:r>
              <a:rPr lang="en-US" sz="6000" b="1" dirty="0">
                <a:solidFill>
                  <a:schemeClr val="tx2">
                    <a:lumMod val="60000"/>
                    <a:lumOff val="40000"/>
                  </a:schemeClr>
                </a:solidFill>
              </a:rPr>
              <a:t>bequest</a:t>
            </a:r>
            <a:r>
              <a:rPr lang="en-US" sz="6000" dirty="0">
                <a:solidFill>
                  <a:srgbClr val="FF0000"/>
                </a:solidFill>
              </a:rPr>
              <a:t> </a:t>
            </a:r>
            <a:r>
              <a:rPr lang="en-US" sz="4000" dirty="0"/>
              <a:t>gift to charity</a:t>
            </a:r>
          </a:p>
          <a:p>
            <a:pPr algn="ctr">
              <a:lnSpc>
                <a:spcPct val="70000"/>
              </a:lnSpc>
            </a:pPr>
            <a:endParaRPr lang="en-US" sz="2800" dirty="0">
              <a:solidFill>
                <a:srgbClr val="FF0000"/>
              </a:solidFill>
            </a:endParaRPr>
          </a:p>
          <a:p>
            <a:pPr algn="ctr">
              <a:lnSpc>
                <a:spcPct val="70000"/>
              </a:lnSpc>
            </a:pPr>
            <a:endParaRPr lang="en-US" sz="2800" dirty="0">
              <a:solidFill>
                <a:srgbClr val="FF0000"/>
              </a:solidFill>
            </a:endParaRPr>
          </a:p>
          <a:p>
            <a:pPr algn="ctr">
              <a:lnSpc>
                <a:spcPct val="70000"/>
              </a:lnSpc>
            </a:pPr>
            <a:endParaRPr lang="en-US" sz="2800" dirty="0">
              <a:solidFill>
                <a:srgbClr val="FF0000"/>
              </a:solidFill>
            </a:endParaRPr>
          </a:p>
          <a:p>
            <a:pPr>
              <a:lnSpc>
                <a:spcPct val="70000"/>
              </a:lnSpc>
            </a:pPr>
            <a:endParaRPr lang="en-US" sz="2000" dirty="0"/>
          </a:p>
        </p:txBody>
      </p:sp>
      <p:sp>
        <p:nvSpPr>
          <p:cNvPr id="9" name="Rectangle 8"/>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Formal terms lower charitable interest</a:t>
            </a:r>
            <a:endParaRPr lang="en-US" sz="2000" b="1" dirty="0">
              <a:solidFill>
                <a:schemeClr val="bg1"/>
              </a:solidFill>
            </a:endParaRPr>
          </a:p>
        </p:txBody>
      </p:sp>
    </p:spTree>
    <p:extLst>
      <p:ext uri="{BB962C8B-B14F-4D97-AF65-F5344CB8AC3E}">
        <p14:creationId xmlns:p14="http://schemas.microsoft.com/office/powerpoint/2010/main" val="403544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11449038"/>
              </p:ext>
            </p:extLst>
          </p:nvPr>
        </p:nvGraphicFramePr>
        <p:xfrm>
          <a:off x="0" y="0"/>
          <a:ext cx="9067800" cy="6876288"/>
        </p:xfrm>
        <a:graphic>
          <a:graphicData uri="http://schemas.openxmlformats.org/drawingml/2006/table">
            <a:tbl>
              <a:tblPr firstRow="1" bandRow="1">
                <a:tableStyleId>{9D7B26C5-4107-4FEC-AEDC-1716B250A1EF}</a:tableStyleId>
              </a:tblPr>
              <a:tblGrid>
                <a:gridCol w="4482269">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537531">
                  <a:extLst>
                    <a:ext uri="{9D8B030D-6E8A-4147-A177-3AD203B41FA5}">
                      <a16:colId xmlns:a16="http://schemas.microsoft.com/office/drawing/2014/main" val="20003"/>
                    </a:ext>
                  </a:extLst>
                </a:gridCol>
              </a:tblGrid>
              <a:tr h="370840">
                <a:tc gridSpan="4">
                  <a:txBody>
                    <a:bodyPr/>
                    <a:lstStyle/>
                    <a:p>
                      <a:pPr algn="ctr">
                        <a:lnSpc>
                          <a:spcPct val="80000"/>
                        </a:lnSpc>
                      </a:pPr>
                      <a:r>
                        <a:rPr lang="en-US" sz="4800" dirty="0"/>
                        <a:t>Drop </a:t>
                      </a:r>
                      <a:r>
                        <a:rPr lang="en-US" sz="4800" baseline="0" dirty="0"/>
                        <a:t>in “Interested Now” with formal terms</a:t>
                      </a:r>
                      <a:endParaRPr lang="en-US" sz="4800" dirty="0"/>
                    </a:p>
                  </a:txBody>
                  <a:tcPr/>
                </a:tc>
                <a:tc hMerge="1">
                  <a:txBody>
                    <a:bodyPr/>
                    <a:lstStyle/>
                    <a:p>
                      <a:pPr algn="ctr">
                        <a:lnSpc>
                          <a:spcPct val="80000"/>
                        </a:lnSpc>
                      </a:pPr>
                      <a:endParaRPr lang="en-US" sz="32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ctr">
                        <a:lnSpc>
                          <a:spcPct val="80000"/>
                        </a:lnSpc>
                      </a:pPr>
                      <a:r>
                        <a:rPr lang="en-US" sz="3400" dirty="0"/>
                        <a:t>Phrase</a:t>
                      </a:r>
                      <a:endParaRPr lang="en-US" sz="3400" b="1" dirty="0"/>
                    </a:p>
                  </a:txBody>
                  <a:tcPr>
                    <a:lnB w="12700" cap="flat" cmpd="sng" algn="ctr">
                      <a:solidFill>
                        <a:schemeClr val="tx1"/>
                      </a:solidFill>
                      <a:prstDash val="solid"/>
                      <a:round/>
                      <a:headEnd type="none" w="med" len="med"/>
                      <a:tailEnd type="none" w="med" len="med"/>
                    </a:lnB>
                    <a:solidFill>
                      <a:schemeClr val="bg1">
                        <a:alpha val="20000"/>
                      </a:schemeClr>
                    </a:solidFill>
                  </a:tcPr>
                </a:tc>
                <a:tc>
                  <a:txBody>
                    <a:bodyPr/>
                    <a:lstStyle/>
                    <a:p>
                      <a:pPr algn="ctr">
                        <a:lnSpc>
                          <a:spcPct val="80000"/>
                        </a:lnSpc>
                      </a:pPr>
                      <a:r>
                        <a:rPr lang="en-US" sz="3400" b="1" dirty="0"/>
                        <a:t>Women</a:t>
                      </a:r>
                      <a:endParaRPr lang="en-US" sz="3400" b="1" dirty="0">
                        <a:solidFill>
                          <a:srgbClr val="FF00FF"/>
                        </a:solidFill>
                      </a:endParaRPr>
                    </a:p>
                  </a:txBody>
                  <a:tcPr>
                    <a:lnB w="12700" cap="flat" cmpd="sng" algn="ctr">
                      <a:solidFill>
                        <a:schemeClr val="tx1"/>
                      </a:solidFill>
                      <a:prstDash val="solid"/>
                      <a:round/>
                      <a:headEnd type="none" w="med" len="med"/>
                      <a:tailEnd type="none" w="med" len="med"/>
                    </a:lnB>
                    <a:solidFill>
                      <a:srgbClr val="FF00FF"/>
                    </a:solidFill>
                  </a:tcPr>
                </a:tc>
                <a:tc>
                  <a:txBody>
                    <a:bodyPr/>
                    <a:lstStyle/>
                    <a:p>
                      <a:pPr algn="ctr">
                        <a:lnSpc>
                          <a:spcPct val="80000"/>
                        </a:lnSpc>
                      </a:pPr>
                      <a:r>
                        <a:rPr lang="en-US" sz="3400" b="1" dirty="0">
                          <a:solidFill>
                            <a:schemeClr val="tx1"/>
                          </a:solidFill>
                        </a:rPr>
                        <a:t>Men</a:t>
                      </a:r>
                    </a:p>
                  </a:txBody>
                  <a:tcP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lnSpc>
                          <a:spcPct val="80000"/>
                        </a:lnSpc>
                      </a:pPr>
                      <a:r>
                        <a:rPr lang="en-US" sz="3400" b="1" dirty="0"/>
                        <a:t>50+</a:t>
                      </a:r>
                    </a:p>
                  </a:txBody>
                  <a:tcPr>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370840">
                <a:tc>
                  <a:txBody>
                    <a:bodyPr/>
                    <a:lstStyle/>
                    <a:p>
                      <a:pPr>
                        <a:lnSpc>
                          <a:spcPct val="80000"/>
                        </a:lnSpc>
                      </a:pPr>
                      <a:r>
                        <a:rPr lang="en-US" sz="3400" dirty="0"/>
                        <a:t>“bequest gift”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80000"/>
                        </a:lnSpc>
                      </a:pPr>
                      <a:r>
                        <a:rPr lang="en-US" sz="3400" b="1" dirty="0"/>
                        <a:t>-14.2</a:t>
                      </a:r>
                      <a:r>
                        <a:rPr lang="en-US" sz="3400" b="1" baseline="0" dirty="0"/>
                        <a:t>%</a:t>
                      </a:r>
                      <a:endParaRPr lang="en-US" sz="3400" b="1"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nSpc>
                          <a:spcPct val="80000"/>
                        </a:lnSpc>
                      </a:pPr>
                      <a:r>
                        <a:rPr lang="en-US" sz="3400" b="1" dirty="0">
                          <a:solidFill>
                            <a:schemeClr val="tx1"/>
                          </a:solidFill>
                        </a:rPr>
                        <a:t>-7.3%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80000"/>
                        </a:lnSpc>
                      </a:pPr>
                      <a:r>
                        <a:rPr lang="en-US" sz="3400" b="1" dirty="0"/>
                        <a:t>-13.0%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70840">
                <a:tc>
                  <a:txBody>
                    <a:bodyPr/>
                    <a:lstStyle/>
                    <a:p>
                      <a:pPr>
                        <a:lnSpc>
                          <a:spcPct val="80000"/>
                        </a:lnSpc>
                      </a:pPr>
                      <a:r>
                        <a:rPr lang="en-US" sz="3400" dirty="0"/>
                        <a:t>“Enter into a contract with a charity…”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80000"/>
                        </a:lnSpc>
                      </a:pPr>
                      <a:r>
                        <a:rPr lang="en-US" sz="3400" b="1" dirty="0"/>
                        <a:t>-19.2%</a:t>
                      </a:r>
                      <a:endParaRPr lang="en-US" sz="3400" b="1"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nSpc>
                          <a:spcPct val="80000"/>
                        </a:lnSpc>
                      </a:pPr>
                      <a:r>
                        <a:rPr lang="en-US" sz="3400" b="1" dirty="0">
                          <a:solidFill>
                            <a:schemeClr val="tx1"/>
                          </a:solidFill>
                        </a:rPr>
                        <a:t>-11.8%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80000"/>
                        </a:lnSpc>
                      </a:pPr>
                      <a:r>
                        <a:rPr lang="en-US" sz="3400" b="1" dirty="0"/>
                        <a:t>-9.7%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3"/>
                  </a:ext>
                </a:extLst>
              </a:tr>
              <a:tr h="370840">
                <a:tc>
                  <a:txBody>
                    <a:bodyPr/>
                    <a:lstStyle/>
                    <a:p>
                      <a:pPr>
                        <a:lnSpc>
                          <a:spcPct val="80000"/>
                        </a:lnSpc>
                      </a:pPr>
                      <a:r>
                        <a:rPr lang="en-US" sz="3400" dirty="0"/>
                        <a:t>“using a Remainder</a:t>
                      </a:r>
                      <a:r>
                        <a:rPr lang="en-US" sz="3400" baseline="0" dirty="0"/>
                        <a:t> Interest Deed”</a:t>
                      </a:r>
                      <a:endParaRPr lang="en-US" sz="3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80000"/>
                        </a:lnSpc>
                      </a:pPr>
                      <a:r>
                        <a:rPr lang="en-US" sz="3400" b="1" dirty="0"/>
                        <a:t>-12.6%</a:t>
                      </a:r>
                      <a:endParaRPr lang="en-US" sz="3400" b="1"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nSpc>
                          <a:spcPct val="80000"/>
                        </a:lnSpc>
                      </a:pPr>
                      <a:r>
                        <a:rPr lang="en-US" sz="3400" b="1" dirty="0">
                          <a:solidFill>
                            <a:schemeClr val="tx1"/>
                          </a:solidFill>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80000"/>
                        </a:lnSpc>
                      </a:pPr>
                      <a:r>
                        <a:rPr lang="en-US" sz="3400" b="1" dirty="0"/>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370840">
                <a:tc>
                  <a:txBody>
                    <a:bodyPr/>
                    <a:lstStyle/>
                    <a:p>
                      <a:pPr>
                        <a:lnSpc>
                          <a:spcPct val="80000"/>
                        </a:lnSpc>
                      </a:pPr>
                      <a:r>
                        <a:rPr lang="en-US" sz="3400" dirty="0"/>
                        <a:t>“called a Charitable</a:t>
                      </a:r>
                      <a:r>
                        <a:rPr lang="en-US" sz="3400" baseline="0" dirty="0"/>
                        <a:t> Gift Annuity”</a:t>
                      </a:r>
                      <a:endParaRPr lang="en-US" sz="3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80000"/>
                        </a:lnSpc>
                      </a:pPr>
                      <a:r>
                        <a:rPr lang="en-US" sz="3400" b="1" dirty="0"/>
                        <a:t>-25.6%</a:t>
                      </a:r>
                      <a:endParaRPr lang="en-US" sz="3400" b="1"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nSpc>
                          <a:spcPct val="80000"/>
                        </a:lnSpc>
                      </a:pPr>
                      <a:r>
                        <a:rPr lang="en-US" sz="3400" b="1" dirty="0">
                          <a:solidFill>
                            <a:schemeClr val="tx1"/>
                          </a:solidFill>
                        </a:rPr>
                        <a:t>-26.9%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80000"/>
                        </a:lnSpc>
                      </a:pPr>
                      <a:r>
                        <a:rPr lang="en-US" sz="3400" b="1" dirty="0"/>
                        <a:t>-20.1%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370840">
                <a:tc>
                  <a:txBody>
                    <a:bodyPr/>
                    <a:lstStyle/>
                    <a:p>
                      <a:pPr>
                        <a:lnSpc>
                          <a:spcPct val="80000"/>
                        </a:lnSpc>
                      </a:pPr>
                      <a:r>
                        <a:rPr lang="en-US" sz="3400" dirty="0"/>
                        <a:t>“using a Charitable Remainder Trust”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80000"/>
                        </a:lnSpc>
                      </a:pPr>
                      <a:r>
                        <a:rPr lang="en-US" sz="3400" b="1" dirty="0"/>
                        <a:t>-12.9%</a:t>
                      </a:r>
                      <a:endParaRPr lang="en-US" sz="3400" b="1"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nSpc>
                          <a:spcPct val="80000"/>
                        </a:lnSpc>
                      </a:pPr>
                      <a:r>
                        <a:rPr lang="en-US" sz="3400" b="1" dirty="0">
                          <a:solidFill>
                            <a:schemeClr val="tx1"/>
                          </a:solidFill>
                        </a:rPr>
                        <a:t>-14.7%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80000"/>
                        </a:lnSpc>
                      </a:pPr>
                      <a:r>
                        <a:rPr lang="en-US" sz="3400" b="1" dirty="0"/>
                        <a:t>-10.2%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6"/>
                  </a:ext>
                </a:extLst>
              </a:tr>
              <a:tr h="370840">
                <a:tc>
                  <a:txBody>
                    <a:bodyPr/>
                    <a:lstStyle/>
                    <a:p>
                      <a:pPr>
                        <a:lnSpc>
                          <a:spcPct val="80000"/>
                        </a:lnSpc>
                      </a:pPr>
                      <a:r>
                        <a:rPr lang="en-US" sz="3400" dirty="0"/>
                        <a:t>“Make a transfer of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80000"/>
                        </a:lnSpc>
                      </a:pPr>
                      <a:r>
                        <a:rPr lang="en-US" sz="3400" b="1" dirty="0"/>
                        <a:t>-12.0%</a:t>
                      </a:r>
                      <a:endParaRPr lang="en-US" sz="3400" b="1" dirty="0">
                        <a:solidFill>
                          <a:srgbClr val="FF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nSpc>
                          <a:spcPct val="80000"/>
                        </a:lnSpc>
                      </a:pPr>
                      <a:r>
                        <a:rPr lang="en-US" sz="3400" b="1" dirty="0">
                          <a:solidFill>
                            <a:schemeClr val="tx1"/>
                          </a:solidFill>
                        </a:rPr>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nSpc>
                          <a:spcPct val="80000"/>
                        </a:lnSpc>
                      </a:pPr>
                      <a:r>
                        <a:rPr lang="en-US" sz="3400" b="1" dirty="0"/>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46073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5551" b="-1"/>
          <a:stretch/>
        </p:blipFill>
        <p:spPr>
          <a:xfrm>
            <a:off x="0" y="0"/>
            <a:ext cx="3048000" cy="3573040"/>
          </a:xfrm>
          <a:prstGeom prst="rect">
            <a:avLst/>
          </a:prstGeom>
        </p:spPr>
      </p:pic>
      <p:sp>
        <p:nvSpPr>
          <p:cNvPr id="4" name="TextBox 3"/>
          <p:cNvSpPr txBox="1"/>
          <p:nvPr/>
        </p:nvSpPr>
        <p:spPr>
          <a:xfrm>
            <a:off x="4800600" y="52566"/>
            <a:ext cx="4082716" cy="707886"/>
          </a:xfrm>
          <a:prstGeom prst="rect">
            <a:avLst/>
          </a:prstGeom>
          <a:noFill/>
        </p:spPr>
        <p:txBody>
          <a:bodyPr wrap="square" rtlCol="0">
            <a:noAutofit/>
          </a:bodyPr>
          <a:lstStyle/>
          <a:p>
            <a:pPr algn="ctr">
              <a:lnSpc>
                <a:spcPct val="70000"/>
              </a:lnSpc>
            </a:pPr>
            <a:r>
              <a:rPr lang="en-US" sz="6600" b="1" dirty="0">
                <a:solidFill>
                  <a:srgbClr val="714333"/>
                </a:solidFill>
              </a:rPr>
              <a:t>New Research Questions</a:t>
            </a:r>
          </a:p>
        </p:txBody>
      </p:sp>
      <p:sp>
        <p:nvSpPr>
          <p:cNvPr id="5" name="TextBox 4"/>
          <p:cNvSpPr txBox="1"/>
          <p:nvPr/>
        </p:nvSpPr>
        <p:spPr>
          <a:xfrm>
            <a:off x="0" y="2743200"/>
            <a:ext cx="9144000" cy="3105752"/>
          </a:xfrm>
          <a:prstGeom prst="rect">
            <a:avLst/>
          </a:prstGeom>
          <a:noFill/>
        </p:spPr>
        <p:txBody>
          <a:bodyPr wrap="square" rtlCol="0">
            <a:noAutofit/>
          </a:bodyPr>
          <a:lstStyle/>
          <a:p>
            <a:pPr>
              <a:lnSpc>
                <a:spcPct val="80000"/>
              </a:lnSpc>
            </a:pPr>
            <a:r>
              <a:rPr lang="en-US" sz="3200" dirty="0"/>
              <a:t>How should you describe these in a way that people are </a:t>
            </a:r>
            <a:r>
              <a:rPr lang="en-US" sz="3600" b="1" dirty="0"/>
              <a:t>most interested in learning more</a:t>
            </a:r>
            <a:r>
              <a:rPr lang="en-US" sz="3600" dirty="0"/>
              <a:t>?</a:t>
            </a:r>
          </a:p>
          <a:p>
            <a:pPr marL="914400" lvl="1" indent="-457200">
              <a:lnSpc>
                <a:spcPct val="80000"/>
              </a:lnSpc>
              <a:buFont typeface="Arial" panose="020B0604020202020204" pitchFamily="34" charset="0"/>
              <a:buChar char="•"/>
            </a:pPr>
            <a:r>
              <a:rPr lang="en-US" sz="3200" dirty="0">
                <a:solidFill>
                  <a:srgbClr val="714333"/>
                </a:solidFill>
              </a:rPr>
              <a:t>CGAs </a:t>
            </a:r>
          </a:p>
          <a:p>
            <a:pPr marL="914400" lvl="1" indent="-457200">
              <a:lnSpc>
                <a:spcPct val="80000"/>
              </a:lnSpc>
              <a:buFont typeface="Arial" panose="020B0604020202020204" pitchFamily="34" charset="0"/>
              <a:buChar char="•"/>
            </a:pPr>
            <a:r>
              <a:rPr lang="en-US" sz="3200" dirty="0">
                <a:solidFill>
                  <a:srgbClr val="714333"/>
                </a:solidFill>
              </a:rPr>
              <a:t>General planned giving information</a:t>
            </a:r>
          </a:p>
          <a:p>
            <a:pPr marL="914400" lvl="1" indent="-457200">
              <a:lnSpc>
                <a:spcPct val="80000"/>
              </a:lnSpc>
              <a:buFont typeface="Arial" panose="020B0604020202020204" pitchFamily="34" charset="0"/>
              <a:buChar char="•"/>
            </a:pPr>
            <a:r>
              <a:rPr lang="en-US" sz="3200" dirty="0">
                <a:solidFill>
                  <a:srgbClr val="714333"/>
                </a:solidFill>
              </a:rPr>
              <a:t>Bequest gifts</a:t>
            </a:r>
          </a:p>
          <a:p>
            <a:pPr marL="914400" lvl="1" indent="-457200">
              <a:lnSpc>
                <a:spcPct val="80000"/>
              </a:lnSpc>
              <a:buFont typeface="Arial" panose="020B0604020202020204" pitchFamily="34" charset="0"/>
              <a:buChar char="•"/>
            </a:pPr>
            <a:r>
              <a:rPr lang="en-US" sz="3200" dirty="0">
                <a:solidFill>
                  <a:srgbClr val="714333"/>
                </a:solidFill>
              </a:rPr>
              <a:t>General estate planning</a:t>
            </a:r>
          </a:p>
          <a:p>
            <a:pPr marL="914400" lvl="1" indent="-457200">
              <a:lnSpc>
                <a:spcPct val="80000"/>
              </a:lnSpc>
              <a:buFont typeface="Arial" panose="020B0604020202020204" pitchFamily="34" charset="0"/>
              <a:buChar char="•"/>
            </a:pPr>
            <a:r>
              <a:rPr lang="en-US" sz="3200" dirty="0">
                <a:solidFill>
                  <a:srgbClr val="714333"/>
                </a:solidFill>
              </a:rPr>
              <a:t>Tax benefits</a:t>
            </a:r>
          </a:p>
          <a:p>
            <a:pPr>
              <a:lnSpc>
                <a:spcPct val="80000"/>
              </a:lnSpc>
            </a:pPr>
            <a:endParaRPr lang="en-US" sz="3200" dirty="0"/>
          </a:p>
          <a:p>
            <a:pPr>
              <a:lnSpc>
                <a:spcPct val="80000"/>
              </a:lnSpc>
            </a:pPr>
            <a:r>
              <a:rPr lang="en-US" sz="3200" dirty="0"/>
              <a:t>How should you describe them in a way that more </a:t>
            </a:r>
            <a:r>
              <a:rPr lang="en-US" sz="3600" b="1" dirty="0"/>
              <a:t>people actually understand what you mean?</a:t>
            </a:r>
          </a:p>
          <a:p>
            <a:pPr>
              <a:lnSpc>
                <a:spcPct val="80000"/>
              </a:lnSpc>
            </a:pPr>
            <a:endParaRPr lang="en-US" sz="3200" dirty="0"/>
          </a:p>
        </p:txBody>
      </p:sp>
    </p:spTree>
    <p:extLst>
      <p:ext uri="{BB962C8B-B14F-4D97-AF65-F5344CB8AC3E}">
        <p14:creationId xmlns:p14="http://schemas.microsoft.com/office/powerpoint/2010/main" val="2162961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8398"/>
            <a:ext cx="4572000" cy="6849922"/>
          </a:xfrm>
          <a:prstGeom prst="rect">
            <a:avLst/>
          </a:prstGeom>
        </p:spPr>
      </p:pic>
      <p:sp>
        <p:nvSpPr>
          <p:cNvPr id="4" name="TextBox 3"/>
          <p:cNvSpPr txBox="1"/>
          <p:nvPr/>
        </p:nvSpPr>
        <p:spPr>
          <a:xfrm>
            <a:off x="0" y="0"/>
            <a:ext cx="9144000" cy="3105752"/>
          </a:xfrm>
          <a:prstGeom prst="rect">
            <a:avLst/>
          </a:prstGeom>
          <a:noFill/>
        </p:spPr>
        <p:txBody>
          <a:bodyPr wrap="square" rtlCol="0">
            <a:noAutofit/>
          </a:bodyPr>
          <a:lstStyle/>
          <a:p>
            <a:pPr>
              <a:lnSpc>
                <a:spcPct val="80000"/>
              </a:lnSpc>
            </a:pPr>
            <a:r>
              <a:rPr lang="en-US" sz="4400" b="1" dirty="0">
                <a:solidFill>
                  <a:srgbClr val="714333"/>
                </a:solidFill>
              </a:rPr>
              <a:t>How do you say “CGA” so that people will want to know more?</a:t>
            </a:r>
          </a:p>
        </p:txBody>
      </p:sp>
    </p:spTree>
    <p:extLst>
      <p:ext uri="{BB962C8B-B14F-4D97-AF65-F5344CB8AC3E}">
        <p14:creationId xmlns:p14="http://schemas.microsoft.com/office/powerpoint/2010/main" val="412019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8811" b="25661"/>
          <a:stretch/>
        </p:blipFill>
        <p:spPr>
          <a:xfrm>
            <a:off x="2834640" y="0"/>
            <a:ext cx="6309360" cy="6858000"/>
          </a:xfrm>
          <a:prstGeom prst="rect">
            <a:avLst/>
          </a:prstGeom>
        </p:spPr>
      </p:pic>
      <p:sp>
        <p:nvSpPr>
          <p:cNvPr id="5" name="TextBox 4"/>
          <p:cNvSpPr txBox="1"/>
          <p:nvPr/>
        </p:nvSpPr>
        <p:spPr>
          <a:xfrm>
            <a:off x="76200" y="0"/>
            <a:ext cx="5791200" cy="3105752"/>
          </a:xfrm>
          <a:prstGeom prst="rect">
            <a:avLst/>
          </a:prstGeom>
          <a:noFill/>
        </p:spPr>
        <p:txBody>
          <a:bodyPr wrap="square" rtlCol="0">
            <a:noAutofit/>
          </a:bodyPr>
          <a:lstStyle/>
          <a:p>
            <a:pPr algn="ctr">
              <a:lnSpc>
                <a:spcPct val="80000"/>
              </a:lnSpc>
            </a:pPr>
            <a:r>
              <a:rPr lang="en-US" sz="3200" dirty="0"/>
              <a:t>Suppose you are viewing the website of a charity representing a cause that is important in your life. In addition to a “Donate Now” button, the following buttons appear on the website. Please rate your level of interest in clicking on the button to read the corresponding information. </a:t>
            </a:r>
          </a:p>
        </p:txBody>
      </p:sp>
      <p:sp>
        <p:nvSpPr>
          <p:cNvPr id="6" name="Rectangle 5"/>
          <p:cNvSpPr/>
          <p:nvPr/>
        </p:nvSpPr>
        <p:spPr>
          <a:xfrm>
            <a:off x="0" y="4303455"/>
            <a:ext cx="7162800" cy="2554545"/>
          </a:xfrm>
          <a:prstGeom prst="rect">
            <a:avLst/>
          </a:prstGeom>
        </p:spPr>
        <p:txBody>
          <a:bodyPr wrap="square">
            <a:spAutoFit/>
          </a:bodyPr>
          <a:lstStyle/>
          <a:p>
            <a:pPr marL="514350" indent="-514350">
              <a:buAutoNum type="arabicParenBoth"/>
            </a:pPr>
            <a:r>
              <a:rPr lang="en-US" sz="3200" b="1" dirty="0"/>
              <a:t>I am definitely NOT interested</a:t>
            </a:r>
          </a:p>
          <a:p>
            <a:pPr marL="514350" indent="-514350">
              <a:buAutoNum type="arabicParenBoth"/>
            </a:pPr>
            <a:r>
              <a:rPr lang="en-US" sz="3200" b="1" dirty="0"/>
              <a:t>I don’t think I would be interested </a:t>
            </a:r>
          </a:p>
          <a:p>
            <a:pPr marL="514350" indent="-514350">
              <a:buAutoNum type="arabicParenBoth"/>
            </a:pPr>
            <a:r>
              <a:rPr lang="en-US" sz="3200" b="1" dirty="0"/>
              <a:t>I don’t know if I would be interested</a:t>
            </a:r>
          </a:p>
          <a:p>
            <a:pPr marL="514350" indent="-514350">
              <a:buAutoNum type="arabicParenBoth"/>
            </a:pPr>
            <a:r>
              <a:rPr lang="en-US" sz="3200" b="1" dirty="0"/>
              <a:t>I might be interested</a:t>
            </a:r>
          </a:p>
          <a:p>
            <a:pPr marL="514350" indent="-514350">
              <a:buAutoNum type="arabicParenBoth"/>
            </a:pPr>
            <a:r>
              <a:rPr lang="en-US" sz="3200" b="1" dirty="0"/>
              <a:t>I am definitely interested</a:t>
            </a:r>
          </a:p>
        </p:txBody>
      </p:sp>
    </p:spTree>
    <p:extLst>
      <p:ext uri="{BB962C8B-B14F-4D97-AF65-F5344CB8AC3E}">
        <p14:creationId xmlns:p14="http://schemas.microsoft.com/office/powerpoint/2010/main" val="632227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905000"/>
            <a:ext cx="7086600" cy="4343400"/>
          </a:xfrm>
          <a:prstGeom prst="rect">
            <a:avLst/>
          </a:prstGeom>
          <a:noFill/>
        </p:spPr>
        <p:txBody>
          <a:bodyPr wrap="square" rtlCol="0">
            <a:noAutofit/>
          </a:bodyPr>
          <a:lstStyle/>
          <a:p>
            <a:pPr>
              <a:lnSpc>
                <a:spcPct val="80000"/>
              </a:lnSpc>
              <a:spcAft>
                <a:spcPts val="2400"/>
              </a:spcAft>
            </a:pPr>
            <a:r>
              <a:rPr lang="en-US" sz="4000" b="1" dirty="0"/>
              <a:t>Charitable gift annuities</a:t>
            </a:r>
          </a:p>
          <a:p>
            <a:pPr>
              <a:lnSpc>
                <a:spcPct val="80000"/>
              </a:lnSpc>
              <a:spcAft>
                <a:spcPts val="2400"/>
              </a:spcAft>
            </a:pPr>
            <a:r>
              <a:rPr lang="en-US" sz="4000" b="1" dirty="0"/>
              <a:t>Life income gifts</a:t>
            </a:r>
          </a:p>
          <a:p>
            <a:pPr>
              <a:lnSpc>
                <a:spcPct val="80000"/>
              </a:lnSpc>
              <a:spcAft>
                <a:spcPts val="2400"/>
              </a:spcAft>
            </a:pPr>
            <a:r>
              <a:rPr lang="en-US" sz="4000" b="1" dirty="0"/>
              <a:t>Get a tax deduction and make a gift that pays you income for life</a:t>
            </a:r>
          </a:p>
          <a:p>
            <a:pPr>
              <a:lnSpc>
                <a:spcPct val="80000"/>
              </a:lnSpc>
              <a:spcAft>
                <a:spcPts val="2400"/>
              </a:spcAft>
            </a:pPr>
            <a:r>
              <a:rPr lang="en-US" sz="4000" b="1" dirty="0"/>
              <a:t>Gifts that pay you income for life</a:t>
            </a:r>
          </a:p>
          <a:p>
            <a:pPr>
              <a:lnSpc>
                <a:spcPct val="80000"/>
              </a:lnSpc>
              <a:spcAft>
                <a:spcPts val="2400"/>
              </a:spcAft>
            </a:pPr>
            <a:r>
              <a:rPr lang="en-US" sz="4000" b="1" dirty="0"/>
              <a:t>Gifts that pay you income</a:t>
            </a:r>
          </a:p>
        </p:txBody>
      </p:sp>
      <p:sp>
        <p:nvSpPr>
          <p:cNvPr id="3" name="TextBox 2"/>
          <p:cNvSpPr txBox="1"/>
          <p:nvPr/>
        </p:nvSpPr>
        <p:spPr>
          <a:xfrm>
            <a:off x="6417" y="457200"/>
            <a:ext cx="1974783" cy="1110916"/>
          </a:xfrm>
          <a:prstGeom prst="rect">
            <a:avLst/>
          </a:prstGeom>
          <a:noFill/>
        </p:spPr>
        <p:txBody>
          <a:bodyPr wrap="square" rtlCol="0">
            <a:noAutofit/>
          </a:bodyPr>
          <a:lstStyle/>
          <a:p>
            <a:pPr algn="ctr">
              <a:lnSpc>
                <a:spcPct val="80000"/>
              </a:lnSpc>
              <a:spcAft>
                <a:spcPts val="2400"/>
              </a:spcAft>
            </a:pPr>
            <a:r>
              <a:rPr lang="en-US" sz="3200" dirty="0"/>
              <a:t>I am definitely interested</a:t>
            </a:r>
          </a:p>
          <a:p>
            <a:pPr algn="ctr">
              <a:lnSpc>
                <a:spcPct val="80000"/>
              </a:lnSpc>
              <a:spcAft>
                <a:spcPts val="2400"/>
              </a:spcAft>
            </a:pPr>
            <a:endParaRPr lang="en-US" sz="4000" dirty="0"/>
          </a:p>
        </p:txBody>
      </p:sp>
      <p:sp>
        <p:nvSpPr>
          <p:cNvPr id="5" name="TextBox 4"/>
          <p:cNvSpPr txBox="1"/>
          <p:nvPr/>
        </p:nvSpPr>
        <p:spPr>
          <a:xfrm>
            <a:off x="0" y="1752600"/>
            <a:ext cx="1905000" cy="4343400"/>
          </a:xfrm>
          <a:prstGeom prst="rect">
            <a:avLst/>
          </a:prstGeom>
          <a:noFill/>
        </p:spPr>
        <p:txBody>
          <a:bodyPr wrap="square" rtlCol="0">
            <a:noAutofit/>
          </a:bodyPr>
          <a:lstStyle/>
          <a:p>
            <a:pPr>
              <a:lnSpc>
                <a:spcPct val="80000"/>
              </a:lnSpc>
              <a:spcAft>
                <a:spcPts val="1200"/>
              </a:spcAft>
            </a:pPr>
            <a:r>
              <a:rPr lang="en-US" sz="6000" dirty="0"/>
              <a:t>__%</a:t>
            </a:r>
          </a:p>
          <a:p>
            <a:pPr>
              <a:lnSpc>
                <a:spcPct val="80000"/>
              </a:lnSpc>
              <a:spcAft>
                <a:spcPts val="1200"/>
              </a:spcAft>
            </a:pPr>
            <a:r>
              <a:rPr lang="en-US" sz="6000" dirty="0"/>
              <a:t>__%</a:t>
            </a:r>
          </a:p>
          <a:p>
            <a:pPr>
              <a:lnSpc>
                <a:spcPct val="80000"/>
              </a:lnSpc>
              <a:spcAft>
                <a:spcPts val="1200"/>
              </a:spcAft>
            </a:pPr>
            <a:r>
              <a:rPr lang="en-US" sz="6000" dirty="0"/>
              <a:t>__%</a:t>
            </a:r>
            <a:endParaRPr lang="en-US" sz="2800" dirty="0"/>
          </a:p>
          <a:p>
            <a:pPr>
              <a:lnSpc>
                <a:spcPct val="80000"/>
              </a:lnSpc>
              <a:spcAft>
                <a:spcPts val="1200"/>
              </a:spcAft>
            </a:pPr>
            <a:endParaRPr lang="en-US" sz="900" dirty="0"/>
          </a:p>
          <a:p>
            <a:pPr>
              <a:lnSpc>
                <a:spcPct val="80000"/>
              </a:lnSpc>
              <a:spcAft>
                <a:spcPts val="1200"/>
              </a:spcAft>
            </a:pPr>
            <a:r>
              <a:rPr lang="en-US" sz="6000" dirty="0"/>
              <a:t>__%</a:t>
            </a:r>
          </a:p>
          <a:p>
            <a:pPr>
              <a:lnSpc>
                <a:spcPct val="80000"/>
              </a:lnSpc>
              <a:spcAft>
                <a:spcPts val="1200"/>
              </a:spcAft>
            </a:pPr>
            <a:r>
              <a:rPr lang="en-US" sz="6000" dirty="0"/>
              <a:t>__%</a:t>
            </a:r>
          </a:p>
        </p:txBody>
      </p:sp>
      <p:sp>
        <p:nvSpPr>
          <p:cNvPr id="6" name="TextBox 5"/>
          <p:cNvSpPr txBox="1"/>
          <p:nvPr/>
        </p:nvSpPr>
        <p:spPr>
          <a:xfrm>
            <a:off x="3048000" y="76200"/>
            <a:ext cx="5257800" cy="83820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oAutofit/>
          </a:bodyPr>
          <a:lstStyle/>
          <a:p>
            <a:pPr>
              <a:lnSpc>
                <a:spcPct val="80000"/>
              </a:lnSpc>
              <a:spcAft>
                <a:spcPts val="2400"/>
              </a:spcAft>
            </a:pPr>
            <a:r>
              <a:rPr lang="en-US" sz="3200" dirty="0">
                <a:solidFill>
                  <a:schemeClr val="bg1"/>
                </a:solidFill>
              </a:rPr>
              <a:t>Survey #1: 2,550 respondents assigned to 5 different surveys</a:t>
            </a:r>
          </a:p>
          <a:p>
            <a:pPr algn="ctr">
              <a:lnSpc>
                <a:spcPct val="80000"/>
              </a:lnSpc>
              <a:spcAft>
                <a:spcPts val="2400"/>
              </a:spcAft>
            </a:pPr>
            <a:endParaRPr lang="en-US" sz="4000" dirty="0">
              <a:solidFill>
                <a:schemeClr val="bg1"/>
              </a:solidFill>
            </a:endParaRPr>
          </a:p>
        </p:txBody>
      </p:sp>
      <p:sp>
        <p:nvSpPr>
          <p:cNvPr id="7" name="Down Arrow 6"/>
          <p:cNvSpPr/>
          <p:nvPr/>
        </p:nvSpPr>
        <p:spPr>
          <a:xfrm>
            <a:off x="5486400" y="914400"/>
            <a:ext cx="457200" cy="653716"/>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Down Arrow 10"/>
          <p:cNvSpPr/>
          <p:nvPr/>
        </p:nvSpPr>
        <p:spPr>
          <a:xfrm>
            <a:off x="6669110" y="914400"/>
            <a:ext cx="457200" cy="653716"/>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2" name="Down Arrow 11"/>
          <p:cNvSpPr/>
          <p:nvPr/>
        </p:nvSpPr>
        <p:spPr>
          <a:xfrm>
            <a:off x="4184561" y="914400"/>
            <a:ext cx="457200" cy="653716"/>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3" name="Down Arrow 12"/>
          <p:cNvSpPr/>
          <p:nvPr/>
        </p:nvSpPr>
        <p:spPr>
          <a:xfrm>
            <a:off x="2971800" y="938604"/>
            <a:ext cx="457200" cy="653716"/>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4" name="Down Arrow 13"/>
          <p:cNvSpPr/>
          <p:nvPr/>
        </p:nvSpPr>
        <p:spPr>
          <a:xfrm>
            <a:off x="7924800" y="922026"/>
            <a:ext cx="457200" cy="653716"/>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927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17" y="457200"/>
            <a:ext cx="1974783" cy="1110916"/>
          </a:xfrm>
          <a:prstGeom prst="rect">
            <a:avLst/>
          </a:prstGeom>
          <a:noFill/>
        </p:spPr>
        <p:txBody>
          <a:bodyPr wrap="square" rtlCol="0">
            <a:noAutofit/>
          </a:bodyPr>
          <a:lstStyle/>
          <a:p>
            <a:pPr algn="ctr">
              <a:lnSpc>
                <a:spcPct val="80000"/>
              </a:lnSpc>
              <a:spcAft>
                <a:spcPts val="2400"/>
              </a:spcAft>
            </a:pPr>
            <a:r>
              <a:rPr lang="en-US" sz="3200" dirty="0"/>
              <a:t>I am definitely interested</a:t>
            </a:r>
          </a:p>
          <a:p>
            <a:pPr algn="ctr">
              <a:lnSpc>
                <a:spcPct val="80000"/>
              </a:lnSpc>
              <a:spcAft>
                <a:spcPts val="2400"/>
              </a:spcAft>
            </a:pPr>
            <a:endParaRPr lang="en-US" sz="4000" dirty="0"/>
          </a:p>
        </p:txBody>
      </p:sp>
      <p:sp>
        <p:nvSpPr>
          <p:cNvPr id="5" name="TextBox 4"/>
          <p:cNvSpPr txBox="1"/>
          <p:nvPr/>
        </p:nvSpPr>
        <p:spPr>
          <a:xfrm>
            <a:off x="0" y="1752600"/>
            <a:ext cx="1905000" cy="4343400"/>
          </a:xfrm>
          <a:prstGeom prst="rect">
            <a:avLst/>
          </a:prstGeom>
          <a:noFill/>
        </p:spPr>
        <p:txBody>
          <a:bodyPr wrap="square" rtlCol="0">
            <a:noAutofit/>
          </a:bodyPr>
          <a:lstStyle/>
          <a:p>
            <a:pPr>
              <a:lnSpc>
                <a:spcPct val="80000"/>
              </a:lnSpc>
              <a:spcAft>
                <a:spcPts val="1200"/>
              </a:spcAft>
            </a:pPr>
            <a:r>
              <a:rPr lang="en-US" sz="6000" dirty="0"/>
              <a:t>  </a:t>
            </a:r>
            <a:r>
              <a:rPr lang="en-US" sz="6000" b="1" dirty="0"/>
              <a:t>5%</a:t>
            </a:r>
          </a:p>
          <a:p>
            <a:pPr>
              <a:lnSpc>
                <a:spcPct val="80000"/>
              </a:lnSpc>
              <a:spcAft>
                <a:spcPts val="1200"/>
              </a:spcAft>
            </a:pPr>
            <a:r>
              <a:rPr lang="en-US" sz="6000" b="1" dirty="0"/>
              <a:t>  9%</a:t>
            </a:r>
          </a:p>
          <a:p>
            <a:pPr>
              <a:lnSpc>
                <a:spcPct val="80000"/>
              </a:lnSpc>
              <a:spcAft>
                <a:spcPts val="1200"/>
              </a:spcAft>
            </a:pPr>
            <a:r>
              <a:rPr lang="en-US" sz="6000" b="1" dirty="0"/>
              <a:t>26%</a:t>
            </a:r>
            <a:endParaRPr lang="en-US" sz="2800" b="1" dirty="0"/>
          </a:p>
          <a:p>
            <a:pPr>
              <a:lnSpc>
                <a:spcPct val="80000"/>
              </a:lnSpc>
              <a:spcAft>
                <a:spcPts val="1200"/>
              </a:spcAft>
            </a:pPr>
            <a:endParaRPr lang="en-US" sz="900" b="1" dirty="0"/>
          </a:p>
          <a:p>
            <a:pPr>
              <a:lnSpc>
                <a:spcPct val="80000"/>
              </a:lnSpc>
              <a:spcAft>
                <a:spcPts val="1200"/>
              </a:spcAft>
            </a:pPr>
            <a:r>
              <a:rPr lang="en-US" sz="6000" b="1" dirty="0"/>
              <a:t>28%</a:t>
            </a:r>
          </a:p>
          <a:p>
            <a:pPr>
              <a:lnSpc>
                <a:spcPct val="80000"/>
              </a:lnSpc>
              <a:spcAft>
                <a:spcPts val="1200"/>
              </a:spcAft>
            </a:pPr>
            <a:r>
              <a:rPr lang="en-US" sz="6000" b="1" dirty="0"/>
              <a:t>29%</a:t>
            </a:r>
          </a:p>
        </p:txBody>
      </p:sp>
      <p:sp>
        <p:nvSpPr>
          <p:cNvPr id="7" name="TextBox 6"/>
          <p:cNvSpPr txBox="1"/>
          <p:nvPr/>
        </p:nvSpPr>
        <p:spPr>
          <a:xfrm>
            <a:off x="1981200" y="1905000"/>
            <a:ext cx="7086600" cy="4343400"/>
          </a:xfrm>
          <a:prstGeom prst="rect">
            <a:avLst/>
          </a:prstGeom>
          <a:noFill/>
        </p:spPr>
        <p:txBody>
          <a:bodyPr wrap="square" rtlCol="0">
            <a:noAutofit/>
          </a:bodyPr>
          <a:lstStyle/>
          <a:p>
            <a:pPr>
              <a:lnSpc>
                <a:spcPct val="80000"/>
              </a:lnSpc>
              <a:spcAft>
                <a:spcPts val="2400"/>
              </a:spcAft>
            </a:pPr>
            <a:r>
              <a:rPr lang="en-US" sz="4000" b="1" dirty="0"/>
              <a:t>Charitable gift annuities</a:t>
            </a:r>
          </a:p>
          <a:p>
            <a:pPr>
              <a:lnSpc>
                <a:spcPct val="80000"/>
              </a:lnSpc>
              <a:spcAft>
                <a:spcPts val="2400"/>
              </a:spcAft>
            </a:pPr>
            <a:r>
              <a:rPr lang="en-US" sz="4000" b="1" dirty="0"/>
              <a:t>Life income gifts</a:t>
            </a:r>
          </a:p>
          <a:p>
            <a:pPr>
              <a:lnSpc>
                <a:spcPct val="80000"/>
              </a:lnSpc>
              <a:spcAft>
                <a:spcPts val="2400"/>
              </a:spcAft>
            </a:pPr>
            <a:r>
              <a:rPr lang="en-US" sz="4000" b="1" dirty="0"/>
              <a:t>Get a tax deduction and make a gift that pays you income for life</a:t>
            </a:r>
          </a:p>
          <a:p>
            <a:pPr>
              <a:lnSpc>
                <a:spcPct val="80000"/>
              </a:lnSpc>
              <a:spcAft>
                <a:spcPts val="2400"/>
              </a:spcAft>
            </a:pPr>
            <a:r>
              <a:rPr lang="en-US" sz="4000" b="1" dirty="0"/>
              <a:t>Gifts that pay you income for life</a:t>
            </a:r>
          </a:p>
          <a:p>
            <a:pPr>
              <a:lnSpc>
                <a:spcPct val="80000"/>
              </a:lnSpc>
              <a:spcAft>
                <a:spcPts val="2400"/>
              </a:spcAft>
            </a:pPr>
            <a:r>
              <a:rPr lang="en-US" sz="4000" b="1" dirty="0"/>
              <a:t>Gifts that pay you income</a:t>
            </a:r>
          </a:p>
        </p:txBody>
      </p:sp>
      <p:sp>
        <p:nvSpPr>
          <p:cNvPr id="14" name="TextBox 13"/>
          <p:cNvSpPr txBox="1"/>
          <p:nvPr/>
        </p:nvSpPr>
        <p:spPr>
          <a:xfrm>
            <a:off x="3048000" y="76200"/>
            <a:ext cx="5257800" cy="83820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oAutofit/>
          </a:bodyPr>
          <a:lstStyle/>
          <a:p>
            <a:pPr>
              <a:lnSpc>
                <a:spcPct val="80000"/>
              </a:lnSpc>
              <a:spcAft>
                <a:spcPts val="2400"/>
              </a:spcAft>
            </a:pPr>
            <a:r>
              <a:rPr lang="en-US" sz="3200" dirty="0">
                <a:solidFill>
                  <a:schemeClr val="bg1"/>
                </a:solidFill>
              </a:rPr>
              <a:t>Survey #1: 2,550 respondents assigned to 5 different surveys</a:t>
            </a:r>
          </a:p>
          <a:p>
            <a:pPr algn="ctr">
              <a:lnSpc>
                <a:spcPct val="80000"/>
              </a:lnSpc>
              <a:spcAft>
                <a:spcPts val="2400"/>
              </a:spcAft>
            </a:pPr>
            <a:endParaRPr lang="en-US" sz="4000" dirty="0">
              <a:solidFill>
                <a:schemeClr val="bg1"/>
              </a:solidFill>
            </a:endParaRPr>
          </a:p>
        </p:txBody>
      </p:sp>
      <p:sp>
        <p:nvSpPr>
          <p:cNvPr id="15" name="Down Arrow 14"/>
          <p:cNvSpPr/>
          <p:nvPr/>
        </p:nvSpPr>
        <p:spPr>
          <a:xfrm>
            <a:off x="5486400" y="914400"/>
            <a:ext cx="457200" cy="653716"/>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 name="Down Arrow 15"/>
          <p:cNvSpPr/>
          <p:nvPr/>
        </p:nvSpPr>
        <p:spPr>
          <a:xfrm>
            <a:off x="6669110" y="914400"/>
            <a:ext cx="457200" cy="653716"/>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Down Arrow 16"/>
          <p:cNvSpPr/>
          <p:nvPr/>
        </p:nvSpPr>
        <p:spPr>
          <a:xfrm>
            <a:off x="4184561" y="914400"/>
            <a:ext cx="457200" cy="653716"/>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Down Arrow 17"/>
          <p:cNvSpPr/>
          <p:nvPr/>
        </p:nvSpPr>
        <p:spPr>
          <a:xfrm>
            <a:off x="2971800" y="938604"/>
            <a:ext cx="457200" cy="653716"/>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Down Arrow 18"/>
          <p:cNvSpPr/>
          <p:nvPr/>
        </p:nvSpPr>
        <p:spPr>
          <a:xfrm>
            <a:off x="7924800" y="922026"/>
            <a:ext cx="457200" cy="653716"/>
          </a:xfrm>
          <a:prstGeom prst="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74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259"/>
          <a:stretch/>
        </p:blipFill>
        <p:spPr>
          <a:xfrm>
            <a:off x="0" y="0"/>
            <a:ext cx="9134042" cy="6858000"/>
          </a:xfrm>
          <a:prstGeom prst="rect">
            <a:avLst/>
          </a:prstGeom>
        </p:spPr>
      </p:pic>
      <p:sp>
        <p:nvSpPr>
          <p:cNvPr id="5" name="TextBox 4"/>
          <p:cNvSpPr txBox="1"/>
          <p:nvPr/>
        </p:nvSpPr>
        <p:spPr>
          <a:xfrm>
            <a:off x="4495800" y="0"/>
            <a:ext cx="4638242" cy="3105752"/>
          </a:xfrm>
          <a:prstGeom prst="rect">
            <a:avLst/>
          </a:prstGeom>
          <a:noFill/>
        </p:spPr>
        <p:txBody>
          <a:bodyPr wrap="square" rtlCol="0">
            <a:noAutofit/>
          </a:bodyPr>
          <a:lstStyle/>
          <a:p>
            <a:pPr algn="ctr">
              <a:lnSpc>
                <a:spcPct val="80000"/>
              </a:lnSpc>
            </a:pPr>
            <a:r>
              <a:rPr lang="en-US" sz="4000" dirty="0"/>
              <a:t>Does this differ for people of different ages, or for people who make substantial donations to charity?</a:t>
            </a:r>
          </a:p>
        </p:txBody>
      </p:sp>
    </p:spTree>
    <p:extLst>
      <p:ext uri="{BB962C8B-B14F-4D97-AF65-F5344CB8AC3E}">
        <p14:creationId xmlns:p14="http://schemas.microsoft.com/office/powerpoint/2010/main" val="1170856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5800" y="1981200"/>
            <a:ext cx="4876800" cy="4343400"/>
          </a:xfrm>
          <a:prstGeom prst="rect">
            <a:avLst/>
          </a:prstGeom>
          <a:noFill/>
        </p:spPr>
        <p:txBody>
          <a:bodyPr wrap="square" rtlCol="0">
            <a:noAutofit/>
          </a:bodyPr>
          <a:lstStyle/>
          <a:p>
            <a:pPr>
              <a:lnSpc>
                <a:spcPct val="80000"/>
              </a:lnSpc>
              <a:spcAft>
                <a:spcPts val="1800"/>
              </a:spcAft>
            </a:pPr>
            <a:r>
              <a:rPr lang="en-US" sz="3600" b="1" dirty="0"/>
              <a:t>Charitable gift annuities</a:t>
            </a:r>
          </a:p>
          <a:p>
            <a:pPr>
              <a:lnSpc>
                <a:spcPct val="80000"/>
              </a:lnSpc>
              <a:spcAft>
                <a:spcPts val="1800"/>
              </a:spcAft>
            </a:pPr>
            <a:r>
              <a:rPr lang="en-US" sz="3600" b="1" dirty="0"/>
              <a:t>Life income gifts</a:t>
            </a:r>
          </a:p>
          <a:p>
            <a:pPr>
              <a:lnSpc>
                <a:spcPct val="80000"/>
              </a:lnSpc>
              <a:spcAft>
                <a:spcPts val="1800"/>
              </a:spcAft>
            </a:pPr>
            <a:r>
              <a:rPr lang="en-US" sz="3600" b="1" dirty="0"/>
              <a:t>Get a tax deduction and make a gift that pays you income for life</a:t>
            </a:r>
          </a:p>
          <a:p>
            <a:pPr>
              <a:lnSpc>
                <a:spcPct val="80000"/>
              </a:lnSpc>
              <a:spcAft>
                <a:spcPts val="1800"/>
              </a:spcAft>
            </a:pPr>
            <a:r>
              <a:rPr lang="en-US" sz="3600" b="1" dirty="0"/>
              <a:t>Gifts that pay you income for life</a:t>
            </a:r>
          </a:p>
          <a:p>
            <a:pPr>
              <a:lnSpc>
                <a:spcPct val="80000"/>
              </a:lnSpc>
              <a:spcAft>
                <a:spcPts val="1800"/>
              </a:spcAft>
            </a:pPr>
            <a:r>
              <a:rPr lang="en-US" sz="3600" b="1" dirty="0"/>
              <a:t>Gifts that pay you income</a:t>
            </a:r>
          </a:p>
        </p:txBody>
      </p:sp>
      <p:sp>
        <p:nvSpPr>
          <p:cNvPr id="3" name="TextBox 2"/>
          <p:cNvSpPr txBox="1"/>
          <p:nvPr/>
        </p:nvSpPr>
        <p:spPr>
          <a:xfrm>
            <a:off x="4578417" y="1273342"/>
            <a:ext cx="4413183" cy="555458"/>
          </a:xfrm>
          <a:prstGeom prst="rect">
            <a:avLst/>
          </a:prstGeom>
          <a:noFill/>
        </p:spPr>
        <p:txBody>
          <a:bodyPr wrap="square" rtlCol="0">
            <a:noAutofit/>
          </a:bodyPr>
          <a:lstStyle/>
          <a:p>
            <a:pPr algn="ctr">
              <a:lnSpc>
                <a:spcPct val="80000"/>
              </a:lnSpc>
              <a:spcAft>
                <a:spcPts val="2400"/>
              </a:spcAft>
            </a:pPr>
            <a:r>
              <a:rPr lang="en-US" sz="3200" u="sng" dirty="0"/>
              <a:t>I am definitely interested</a:t>
            </a:r>
          </a:p>
          <a:p>
            <a:pPr algn="ctr">
              <a:lnSpc>
                <a:spcPct val="80000"/>
              </a:lnSpc>
              <a:spcAft>
                <a:spcPts val="2400"/>
              </a:spcAft>
            </a:pPr>
            <a:endParaRPr lang="en-US" sz="4000" u="sng" dirty="0"/>
          </a:p>
        </p:txBody>
      </p:sp>
      <p:sp>
        <p:nvSpPr>
          <p:cNvPr id="9" name="TextBox 8"/>
          <p:cNvSpPr txBox="1"/>
          <p:nvPr/>
        </p:nvSpPr>
        <p:spPr>
          <a:xfrm>
            <a:off x="-76200" y="990600"/>
            <a:ext cx="1524000" cy="4343400"/>
          </a:xfrm>
          <a:prstGeom prst="rect">
            <a:avLst/>
          </a:prstGeom>
          <a:noFill/>
        </p:spPr>
        <p:txBody>
          <a:bodyPr wrap="square" rtlCol="0">
            <a:noAutofit/>
          </a:bodyPr>
          <a:lstStyle/>
          <a:p>
            <a:pPr algn="ctr">
              <a:lnSpc>
                <a:spcPct val="80000"/>
              </a:lnSpc>
              <a:spcAft>
                <a:spcPts val="600"/>
              </a:spcAft>
            </a:pPr>
            <a:r>
              <a:rPr lang="en-US" sz="4000" b="1" u="sng" dirty="0"/>
              <a:t>All</a:t>
            </a:r>
            <a:r>
              <a:rPr lang="en-US" sz="6000" u="sng" dirty="0"/>
              <a:t>  </a:t>
            </a:r>
          </a:p>
          <a:p>
            <a:pPr>
              <a:lnSpc>
                <a:spcPct val="80000"/>
              </a:lnSpc>
              <a:spcAft>
                <a:spcPts val="600"/>
              </a:spcAft>
            </a:pPr>
            <a:r>
              <a:rPr lang="en-US" sz="6000" dirty="0"/>
              <a:t>  5%</a:t>
            </a:r>
          </a:p>
          <a:p>
            <a:pPr>
              <a:lnSpc>
                <a:spcPct val="80000"/>
              </a:lnSpc>
              <a:spcAft>
                <a:spcPts val="600"/>
              </a:spcAft>
            </a:pPr>
            <a:r>
              <a:rPr lang="en-US" sz="6000" dirty="0"/>
              <a:t>  9%</a:t>
            </a:r>
          </a:p>
          <a:p>
            <a:pPr>
              <a:lnSpc>
                <a:spcPct val="80000"/>
              </a:lnSpc>
              <a:spcAft>
                <a:spcPts val="600"/>
              </a:spcAft>
            </a:pPr>
            <a:r>
              <a:rPr lang="en-US" sz="6000" dirty="0"/>
              <a:t>26%</a:t>
            </a:r>
            <a:endParaRPr lang="en-US" sz="2800" dirty="0"/>
          </a:p>
          <a:p>
            <a:pPr>
              <a:lnSpc>
                <a:spcPct val="80000"/>
              </a:lnSpc>
              <a:spcAft>
                <a:spcPts val="600"/>
              </a:spcAft>
            </a:pPr>
            <a:endParaRPr lang="en-US" sz="4800" dirty="0"/>
          </a:p>
          <a:p>
            <a:pPr>
              <a:lnSpc>
                <a:spcPct val="80000"/>
              </a:lnSpc>
              <a:spcAft>
                <a:spcPts val="600"/>
              </a:spcAft>
            </a:pPr>
            <a:r>
              <a:rPr lang="en-US" sz="6000" dirty="0"/>
              <a:t>28%</a:t>
            </a:r>
          </a:p>
          <a:p>
            <a:pPr>
              <a:lnSpc>
                <a:spcPct val="80000"/>
              </a:lnSpc>
              <a:spcAft>
                <a:spcPts val="600"/>
              </a:spcAft>
            </a:pPr>
            <a:endParaRPr lang="en-US" sz="3200" dirty="0"/>
          </a:p>
          <a:p>
            <a:pPr>
              <a:lnSpc>
                <a:spcPct val="80000"/>
              </a:lnSpc>
              <a:spcAft>
                <a:spcPts val="600"/>
              </a:spcAft>
            </a:pPr>
            <a:r>
              <a:rPr lang="en-US" sz="6000" dirty="0"/>
              <a:t>29%</a:t>
            </a:r>
          </a:p>
        </p:txBody>
      </p:sp>
      <p:sp>
        <p:nvSpPr>
          <p:cNvPr id="10" name="TextBox 9"/>
          <p:cNvSpPr txBox="1"/>
          <p:nvPr/>
        </p:nvSpPr>
        <p:spPr>
          <a:xfrm>
            <a:off x="1524000" y="990600"/>
            <a:ext cx="1524000" cy="4343400"/>
          </a:xfrm>
          <a:prstGeom prst="rect">
            <a:avLst/>
          </a:prstGeom>
          <a:noFill/>
        </p:spPr>
        <p:txBody>
          <a:bodyPr wrap="square" rtlCol="0">
            <a:noAutofit/>
          </a:bodyPr>
          <a:lstStyle/>
          <a:p>
            <a:pPr algn="ctr">
              <a:lnSpc>
                <a:spcPct val="80000"/>
              </a:lnSpc>
              <a:spcAft>
                <a:spcPts val="600"/>
              </a:spcAft>
            </a:pPr>
            <a:r>
              <a:rPr lang="en-US" sz="4000" b="1" u="sng" dirty="0">
                <a:solidFill>
                  <a:schemeClr val="tx2">
                    <a:lumMod val="60000"/>
                    <a:lumOff val="40000"/>
                  </a:schemeClr>
                </a:solidFill>
              </a:rPr>
              <a:t>55+</a:t>
            </a:r>
            <a:r>
              <a:rPr lang="en-US" sz="6000" u="sng" dirty="0">
                <a:solidFill>
                  <a:schemeClr val="tx2">
                    <a:lumMod val="60000"/>
                    <a:lumOff val="40000"/>
                  </a:schemeClr>
                </a:solidFill>
              </a:rPr>
              <a:t>  </a:t>
            </a:r>
          </a:p>
          <a:p>
            <a:pPr>
              <a:lnSpc>
                <a:spcPct val="80000"/>
              </a:lnSpc>
              <a:spcAft>
                <a:spcPts val="600"/>
              </a:spcAft>
            </a:pPr>
            <a:r>
              <a:rPr lang="en-US" sz="6000" dirty="0">
                <a:solidFill>
                  <a:schemeClr val="tx2">
                    <a:lumMod val="60000"/>
                    <a:lumOff val="40000"/>
                  </a:schemeClr>
                </a:solidFill>
              </a:rPr>
              <a:t>  4%</a:t>
            </a:r>
          </a:p>
          <a:p>
            <a:pPr>
              <a:lnSpc>
                <a:spcPct val="80000"/>
              </a:lnSpc>
              <a:spcAft>
                <a:spcPts val="600"/>
              </a:spcAft>
            </a:pPr>
            <a:r>
              <a:rPr lang="en-US" sz="6000" dirty="0">
                <a:solidFill>
                  <a:schemeClr val="tx2">
                    <a:lumMod val="60000"/>
                    <a:lumOff val="40000"/>
                  </a:schemeClr>
                </a:solidFill>
              </a:rPr>
              <a:t>11%</a:t>
            </a:r>
          </a:p>
          <a:p>
            <a:pPr>
              <a:lnSpc>
                <a:spcPct val="80000"/>
              </a:lnSpc>
              <a:spcAft>
                <a:spcPts val="600"/>
              </a:spcAft>
            </a:pPr>
            <a:r>
              <a:rPr lang="en-US" sz="6000" dirty="0">
                <a:solidFill>
                  <a:schemeClr val="tx2">
                    <a:lumMod val="60000"/>
                    <a:lumOff val="40000"/>
                  </a:schemeClr>
                </a:solidFill>
              </a:rPr>
              <a:t>22%</a:t>
            </a:r>
            <a:endParaRPr lang="en-US" sz="2800" dirty="0">
              <a:solidFill>
                <a:schemeClr val="tx2">
                  <a:lumMod val="60000"/>
                  <a:lumOff val="40000"/>
                </a:schemeClr>
              </a:solidFill>
            </a:endParaRPr>
          </a:p>
          <a:p>
            <a:pPr>
              <a:lnSpc>
                <a:spcPct val="80000"/>
              </a:lnSpc>
              <a:spcAft>
                <a:spcPts val="600"/>
              </a:spcAft>
            </a:pPr>
            <a:endParaRPr lang="en-US" sz="4800" dirty="0">
              <a:solidFill>
                <a:schemeClr val="tx2">
                  <a:lumMod val="60000"/>
                  <a:lumOff val="40000"/>
                </a:schemeClr>
              </a:solidFill>
            </a:endParaRPr>
          </a:p>
          <a:p>
            <a:pPr>
              <a:lnSpc>
                <a:spcPct val="80000"/>
              </a:lnSpc>
              <a:spcAft>
                <a:spcPts val="600"/>
              </a:spcAft>
            </a:pPr>
            <a:r>
              <a:rPr lang="en-US" sz="6000" dirty="0">
                <a:solidFill>
                  <a:schemeClr val="tx2">
                    <a:lumMod val="60000"/>
                    <a:lumOff val="40000"/>
                  </a:schemeClr>
                </a:solidFill>
              </a:rPr>
              <a:t>25%</a:t>
            </a:r>
          </a:p>
          <a:p>
            <a:pPr>
              <a:lnSpc>
                <a:spcPct val="80000"/>
              </a:lnSpc>
              <a:spcAft>
                <a:spcPts val="600"/>
              </a:spcAft>
            </a:pPr>
            <a:endParaRPr lang="en-US" sz="3200" dirty="0">
              <a:solidFill>
                <a:schemeClr val="tx2">
                  <a:lumMod val="60000"/>
                  <a:lumOff val="40000"/>
                </a:schemeClr>
              </a:solidFill>
            </a:endParaRPr>
          </a:p>
          <a:p>
            <a:pPr>
              <a:lnSpc>
                <a:spcPct val="80000"/>
              </a:lnSpc>
              <a:spcAft>
                <a:spcPts val="600"/>
              </a:spcAft>
            </a:pPr>
            <a:r>
              <a:rPr lang="en-US" sz="6000" dirty="0">
                <a:solidFill>
                  <a:schemeClr val="tx2">
                    <a:lumMod val="60000"/>
                    <a:lumOff val="40000"/>
                  </a:schemeClr>
                </a:solidFill>
              </a:rPr>
              <a:t>23%</a:t>
            </a:r>
          </a:p>
        </p:txBody>
      </p:sp>
      <p:sp>
        <p:nvSpPr>
          <p:cNvPr id="11" name="TextBox 10"/>
          <p:cNvSpPr txBox="1"/>
          <p:nvPr/>
        </p:nvSpPr>
        <p:spPr>
          <a:xfrm>
            <a:off x="2971800" y="995680"/>
            <a:ext cx="1524000" cy="6090920"/>
          </a:xfrm>
          <a:prstGeom prst="rect">
            <a:avLst/>
          </a:prstGeom>
          <a:noFill/>
        </p:spPr>
        <p:txBody>
          <a:bodyPr wrap="square" rtlCol="0">
            <a:noAutofit/>
          </a:bodyPr>
          <a:lstStyle/>
          <a:p>
            <a:pPr algn="ctr">
              <a:lnSpc>
                <a:spcPct val="80000"/>
              </a:lnSpc>
              <a:spcAft>
                <a:spcPts val="600"/>
              </a:spcAft>
            </a:pPr>
            <a:r>
              <a:rPr lang="en-US" sz="4000" b="1" u="sng" dirty="0">
                <a:solidFill>
                  <a:srgbClr val="C00000"/>
                </a:solidFill>
              </a:rPr>
              <a:t>$1k+</a:t>
            </a:r>
            <a:r>
              <a:rPr lang="en-US" sz="6000" b="1" u="sng" dirty="0">
                <a:solidFill>
                  <a:srgbClr val="C00000"/>
                </a:solidFill>
              </a:rPr>
              <a:t>  </a:t>
            </a:r>
          </a:p>
          <a:p>
            <a:pPr>
              <a:lnSpc>
                <a:spcPct val="80000"/>
              </a:lnSpc>
              <a:spcAft>
                <a:spcPts val="600"/>
              </a:spcAft>
            </a:pPr>
            <a:r>
              <a:rPr lang="en-US" sz="6000" dirty="0">
                <a:solidFill>
                  <a:srgbClr val="C00000"/>
                </a:solidFill>
              </a:rPr>
              <a:t>  5%</a:t>
            </a:r>
          </a:p>
          <a:p>
            <a:pPr>
              <a:lnSpc>
                <a:spcPct val="80000"/>
              </a:lnSpc>
              <a:spcAft>
                <a:spcPts val="600"/>
              </a:spcAft>
            </a:pPr>
            <a:r>
              <a:rPr lang="en-US" sz="6000" dirty="0">
                <a:solidFill>
                  <a:srgbClr val="C00000"/>
                </a:solidFill>
              </a:rPr>
              <a:t>10%</a:t>
            </a:r>
          </a:p>
          <a:p>
            <a:pPr>
              <a:lnSpc>
                <a:spcPct val="80000"/>
              </a:lnSpc>
              <a:spcAft>
                <a:spcPts val="600"/>
              </a:spcAft>
            </a:pPr>
            <a:r>
              <a:rPr lang="en-US" sz="6000" dirty="0">
                <a:solidFill>
                  <a:srgbClr val="C00000"/>
                </a:solidFill>
              </a:rPr>
              <a:t>26%</a:t>
            </a:r>
            <a:endParaRPr lang="en-US" sz="2800" dirty="0">
              <a:solidFill>
                <a:srgbClr val="C00000"/>
              </a:solidFill>
            </a:endParaRPr>
          </a:p>
          <a:p>
            <a:pPr>
              <a:lnSpc>
                <a:spcPct val="80000"/>
              </a:lnSpc>
              <a:spcAft>
                <a:spcPts val="600"/>
              </a:spcAft>
            </a:pPr>
            <a:endParaRPr lang="en-US" sz="4800" dirty="0">
              <a:solidFill>
                <a:srgbClr val="C00000"/>
              </a:solidFill>
            </a:endParaRPr>
          </a:p>
          <a:p>
            <a:pPr>
              <a:lnSpc>
                <a:spcPct val="80000"/>
              </a:lnSpc>
              <a:spcAft>
                <a:spcPts val="600"/>
              </a:spcAft>
            </a:pPr>
            <a:r>
              <a:rPr lang="en-US" sz="6000" dirty="0">
                <a:solidFill>
                  <a:srgbClr val="C00000"/>
                </a:solidFill>
              </a:rPr>
              <a:t>27%</a:t>
            </a:r>
          </a:p>
          <a:p>
            <a:pPr>
              <a:lnSpc>
                <a:spcPct val="80000"/>
              </a:lnSpc>
              <a:spcAft>
                <a:spcPts val="600"/>
              </a:spcAft>
            </a:pPr>
            <a:endParaRPr lang="en-US" sz="3200" dirty="0">
              <a:solidFill>
                <a:srgbClr val="C00000"/>
              </a:solidFill>
            </a:endParaRPr>
          </a:p>
          <a:p>
            <a:pPr>
              <a:lnSpc>
                <a:spcPct val="80000"/>
              </a:lnSpc>
              <a:spcAft>
                <a:spcPts val="600"/>
              </a:spcAft>
            </a:pPr>
            <a:r>
              <a:rPr lang="en-US" sz="6000" dirty="0">
                <a:solidFill>
                  <a:srgbClr val="C00000"/>
                </a:solidFill>
              </a:rPr>
              <a:t>26%</a:t>
            </a:r>
          </a:p>
        </p:txBody>
      </p:sp>
      <p:sp>
        <p:nvSpPr>
          <p:cNvPr id="12" name="TextBox 11"/>
          <p:cNvSpPr txBox="1"/>
          <p:nvPr/>
        </p:nvSpPr>
        <p:spPr>
          <a:xfrm>
            <a:off x="0" y="0"/>
            <a:ext cx="9144000" cy="685800"/>
          </a:xfrm>
          <a:prstGeom prst="rect">
            <a:avLst/>
          </a:prstGeom>
          <a:solidFill>
            <a:schemeClr val="tx1"/>
          </a:solidFill>
        </p:spPr>
        <p:txBody>
          <a:bodyPr wrap="square" rtlCol="0">
            <a:noAutofit/>
          </a:bodyPr>
          <a:lstStyle/>
          <a:p>
            <a:pPr algn="ctr">
              <a:lnSpc>
                <a:spcPct val="80000"/>
              </a:lnSpc>
              <a:spcAft>
                <a:spcPts val="2400"/>
              </a:spcAft>
            </a:pPr>
            <a:r>
              <a:rPr lang="en-US" sz="5400" dirty="0">
                <a:solidFill>
                  <a:schemeClr val="bg1"/>
                </a:solidFill>
              </a:rPr>
              <a:t>Group Differences</a:t>
            </a:r>
            <a:endParaRPr lang="en-US" sz="6600" dirty="0">
              <a:solidFill>
                <a:schemeClr val="bg1"/>
              </a:solidFill>
            </a:endParaRPr>
          </a:p>
        </p:txBody>
      </p:sp>
      <p:sp>
        <p:nvSpPr>
          <p:cNvPr id="13" name="TextBox 12"/>
          <p:cNvSpPr txBox="1"/>
          <p:nvPr/>
        </p:nvSpPr>
        <p:spPr>
          <a:xfrm>
            <a:off x="3048000" y="816142"/>
            <a:ext cx="1524000" cy="403058"/>
          </a:xfrm>
          <a:prstGeom prst="rect">
            <a:avLst/>
          </a:prstGeom>
          <a:noFill/>
        </p:spPr>
        <p:txBody>
          <a:bodyPr wrap="square" rtlCol="0">
            <a:noAutofit/>
          </a:bodyPr>
          <a:lstStyle/>
          <a:p>
            <a:pPr>
              <a:lnSpc>
                <a:spcPct val="80000"/>
              </a:lnSpc>
              <a:spcAft>
                <a:spcPts val="2400"/>
              </a:spcAft>
            </a:pPr>
            <a:r>
              <a:rPr lang="en-US" sz="3600" b="1" dirty="0">
                <a:solidFill>
                  <a:srgbClr val="C00000"/>
                </a:solidFill>
              </a:rPr>
              <a:t>Donor</a:t>
            </a:r>
          </a:p>
        </p:txBody>
      </p:sp>
    </p:spTree>
    <p:extLst>
      <p:ext uri="{BB962C8B-B14F-4D97-AF65-F5344CB8AC3E}">
        <p14:creationId xmlns:p14="http://schemas.microsoft.com/office/powerpoint/2010/main" val="2290489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94321"/>
          <a:stretch/>
        </p:blipFill>
        <p:spPr>
          <a:xfrm rot="10800000" flipH="1">
            <a:off x="0" y="0"/>
            <a:ext cx="9144012" cy="511276"/>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9504"/>
          <a:stretch/>
        </p:blipFill>
        <p:spPr>
          <a:xfrm>
            <a:off x="0" y="511277"/>
            <a:ext cx="9144000" cy="6346723"/>
          </a:xfrm>
          <a:prstGeom prst="rect">
            <a:avLst/>
          </a:prstGeom>
        </p:spPr>
      </p:pic>
      <p:sp>
        <p:nvSpPr>
          <p:cNvPr id="4" name="TextBox 3"/>
          <p:cNvSpPr txBox="1"/>
          <p:nvPr/>
        </p:nvSpPr>
        <p:spPr>
          <a:xfrm>
            <a:off x="0" y="5638800"/>
            <a:ext cx="3733800" cy="1219200"/>
          </a:xfrm>
          <a:prstGeom prst="rect">
            <a:avLst/>
          </a:prstGeom>
          <a:noFill/>
        </p:spPr>
        <p:txBody>
          <a:bodyPr wrap="square" rtlCol="0">
            <a:noAutofit/>
          </a:bodyPr>
          <a:lstStyle/>
          <a:p>
            <a:pPr algn="ctr">
              <a:lnSpc>
                <a:spcPct val="80000"/>
              </a:lnSpc>
            </a:pPr>
            <a:r>
              <a:rPr lang="en-US" sz="4800" b="1" dirty="0"/>
              <a:t>Survey #2 </a:t>
            </a:r>
          </a:p>
          <a:p>
            <a:pPr algn="ctr">
              <a:lnSpc>
                <a:spcPct val="80000"/>
              </a:lnSpc>
            </a:pPr>
            <a:r>
              <a:rPr lang="en-US" sz="3200" b="1" dirty="0"/>
              <a:t>(2,750 respondents)</a:t>
            </a:r>
          </a:p>
        </p:txBody>
      </p:sp>
      <p:sp>
        <p:nvSpPr>
          <p:cNvPr id="3" name="TextBox 2"/>
          <p:cNvSpPr txBox="1"/>
          <p:nvPr/>
        </p:nvSpPr>
        <p:spPr>
          <a:xfrm>
            <a:off x="0" y="0"/>
            <a:ext cx="9144000" cy="1295400"/>
          </a:xfrm>
          <a:prstGeom prst="rect">
            <a:avLst/>
          </a:prstGeom>
          <a:noFill/>
          <a:effectLst/>
        </p:spPr>
        <p:txBody>
          <a:bodyPr wrap="square" rtlCol="0">
            <a:noAutofit/>
          </a:bodyPr>
          <a:lstStyle/>
          <a:p>
            <a:pPr algn="ctr">
              <a:lnSpc>
                <a:spcPct val="70000"/>
              </a:lnSpc>
            </a:pPr>
            <a:r>
              <a:rPr lang="en-US" sz="5400" b="1" dirty="0">
                <a:effectLst>
                  <a:glow rad="101600">
                    <a:schemeClr val="bg1">
                      <a:alpha val="60000"/>
                    </a:schemeClr>
                  </a:glow>
                </a:effectLst>
              </a:rPr>
              <a:t>Is there a better variation of “Gifts that pay you income”?</a:t>
            </a:r>
          </a:p>
        </p:txBody>
      </p:sp>
    </p:spTree>
    <p:extLst>
      <p:ext uri="{BB962C8B-B14F-4D97-AF65-F5344CB8AC3E}">
        <p14:creationId xmlns:p14="http://schemas.microsoft.com/office/powerpoint/2010/main" val="130541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86000" cy="3048000"/>
          </a:xfrm>
          <a:prstGeom prst="rect">
            <a:avLst/>
          </a:prstGeom>
        </p:spPr>
      </p:pic>
      <p:sp>
        <p:nvSpPr>
          <p:cNvPr id="10" name="TextBox 9"/>
          <p:cNvSpPr txBox="1"/>
          <p:nvPr/>
        </p:nvSpPr>
        <p:spPr>
          <a:xfrm>
            <a:off x="2798040" y="457200"/>
            <a:ext cx="6324600" cy="1981200"/>
          </a:xfrm>
          <a:prstGeom prst="rect">
            <a:avLst/>
          </a:prstGeom>
          <a:noFill/>
        </p:spPr>
        <p:txBody>
          <a:bodyPr wrap="square" rtlCol="0">
            <a:noAutofit/>
          </a:bodyPr>
          <a:lstStyle/>
          <a:p>
            <a:pPr>
              <a:lnSpc>
                <a:spcPct val="80000"/>
              </a:lnSpc>
            </a:pPr>
            <a:r>
              <a:rPr lang="en-US" sz="6600" b="1" dirty="0"/>
              <a:t>Philanthropy as synthetic family</a:t>
            </a:r>
            <a:endParaRPr lang="en-US" sz="3200" b="1" dirty="0"/>
          </a:p>
        </p:txBody>
      </p:sp>
      <p:sp>
        <p:nvSpPr>
          <p:cNvPr id="19" name="TextBox 18"/>
          <p:cNvSpPr txBox="1"/>
          <p:nvPr/>
        </p:nvSpPr>
        <p:spPr>
          <a:xfrm>
            <a:off x="0" y="2743200"/>
            <a:ext cx="9144000" cy="1066800"/>
          </a:xfrm>
          <a:prstGeom prst="rect">
            <a:avLst/>
          </a:prstGeom>
          <a:solidFill>
            <a:schemeClr val="tx1"/>
          </a:solidFill>
        </p:spPr>
        <p:txBody>
          <a:bodyPr wrap="square" rtlCol="0">
            <a:noAutofit/>
          </a:bodyPr>
          <a:lstStyle/>
          <a:p>
            <a:pPr algn="ctr">
              <a:lnSpc>
                <a:spcPct val="80000"/>
              </a:lnSpc>
            </a:pPr>
            <a:r>
              <a:rPr lang="en-US" sz="4400" dirty="0">
                <a:solidFill>
                  <a:schemeClr val="bg1"/>
                </a:solidFill>
              </a:rPr>
              <a:t>Philanthropy is a </a:t>
            </a:r>
            <a:r>
              <a:rPr lang="en-US" sz="4400" b="1" dirty="0">
                <a:solidFill>
                  <a:schemeClr val="bg1"/>
                </a:solidFill>
              </a:rPr>
              <a:t>SOCIAL</a:t>
            </a:r>
            <a:r>
              <a:rPr lang="en-US" sz="4400" dirty="0">
                <a:solidFill>
                  <a:schemeClr val="bg1"/>
                </a:solidFill>
              </a:rPr>
              <a:t> act using the mechanisms of </a:t>
            </a:r>
            <a:r>
              <a:rPr lang="en-US" sz="4400" b="1" dirty="0">
                <a:solidFill>
                  <a:schemeClr val="bg1"/>
                </a:solidFill>
              </a:rPr>
              <a:t>FAMILY </a:t>
            </a:r>
            <a:r>
              <a:rPr lang="en-US" sz="4400" dirty="0">
                <a:solidFill>
                  <a:schemeClr val="bg1"/>
                </a:solidFill>
              </a:rPr>
              <a:t>bonding</a:t>
            </a:r>
          </a:p>
        </p:txBody>
      </p:sp>
    </p:spTree>
    <p:extLst>
      <p:ext uri="{BB962C8B-B14F-4D97-AF65-F5344CB8AC3E}">
        <p14:creationId xmlns:p14="http://schemas.microsoft.com/office/powerpoint/2010/main" val="10664796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05000"/>
            <a:ext cx="6934200" cy="4800600"/>
          </a:xfrm>
          <a:prstGeom prst="rect">
            <a:avLst/>
          </a:prstGeom>
          <a:noFill/>
        </p:spPr>
        <p:txBody>
          <a:bodyPr wrap="square" rtlCol="0">
            <a:noAutofit/>
          </a:bodyPr>
          <a:lstStyle/>
          <a:p>
            <a:pPr>
              <a:lnSpc>
                <a:spcPct val="80000"/>
              </a:lnSpc>
              <a:spcAft>
                <a:spcPts val="2400"/>
              </a:spcAft>
            </a:pPr>
            <a:r>
              <a:rPr lang="en-US" sz="4000" b="1" dirty="0"/>
              <a:t>Gifts that pay you income</a:t>
            </a:r>
          </a:p>
          <a:p>
            <a:pPr>
              <a:lnSpc>
                <a:spcPct val="80000"/>
              </a:lnSpc>
              <a:spcAft>
                <a:spcPts val="2400"/>
              </a:spcAft>
            </a:pPr>
            <a:r>
              <a:rPr lang="en-US" sz="4000" b="1" dirty="0"/>
              <a:t>Gifts that pay you guaranteed income</a:t>
            </a:r>
          </a:p>
          <a:p>
            <a:pPr>
              <a:lnSpc>
                <a:spcPct val="80000"/>
              </a:lnSpc>
              <a:spcAft>
                <a:spcPts val="2400"/>
              </a:spcAft>
            </a:pPr>
            <a:r>
              <a:rPr lang="en-US" sz="4000" b="1" dirty="0"/>
              <a:t>Gifts that pay you</a:t>
            </a:r>
          </a:p>
          <a:p>
            <a:pPr>
              <a:lnSpc>
                <a:spcPct val="80000"/>
              </a:lnSpc>
              <a:spcAft>
                <a:spcPts val="2400"/>
              </a:spcAft>
            </a:pPr>
            <a:r>
              <a:rPr lang="en-US" sz="4000" b="1" dirty="0"/>
              <a:t>Gifts that pay you income and avoid taxes</a:t>
            </a:r>
          </a:p>
          <a:p>
            <a:pPr>
              <a:lnSpc>
                <a:spcPct val="80000"/>
              </a:lnSpc>
              <a:spcAft>
                <a:spcPts val="2400"/>
              </a:spcAft>
            </a:pPr>
            <a:r>
              <a:rPr lang="en-US" sz="4000" b="1" dirty="0"/>
              <a:t>Gifts that pay</a:t>
            </a:r>
          </a:p>
        </p:txBody>
      </p:sp>
      <p:sp>
        <p:nvSpPr>
          <p:cNvPr id="3" name="TextBox 2"/>
          <p:cNvSpPr txBox="1"/>
          <p:nvPr/>
        </p:nvSpPr>
        <p:spPr>
          <a:xfrm>
            <a:off x="6417" y="457200"/>
            <a:ext cx="1974783" cy="1110916"/>
          </a:xfrm>
          <a:prstGeom prst="rect">
            <a:avLst/>
          </a:prstGeom>
          <a:noFill/>
        </p:spPr>
        <p:txBody>
          <a:bodyPr wrap="square" rtlCol="0">
            <a:noAutofit/>
          </a:bodyPr>
          <a:lstStyle/>
          <a:p>
            <a:pPr algn="ctr">
              <a:lnSpc>
                <a:spcPct val="80000"/>
              </a:lnSpc>
              <a:spcAft>
                <a:spcPts val="2400"/>
              </a:spcAft>
            </a:pPr>
            <a:r>
              <a:rPr lang="en-US" sz="3200" dirty="0"/>
              <a:t>I am definitely interested</a:t>
            </a:r>
          </a:p>
          <a:p>
            <a:pPr algn="ctr">
              <a:lnSpc>
                <a:spcPct val="80000"/>
              </a:lnSpc>
              <a:spcAft>
                <a:spcPts val="2400"/>
              </a:spcAft>
            </a:pPr>
            <a:endParaRPr lang="en-US" sz="4000" dirty="0"/>
          </a:p>
        </p:txBody>
      </p:sp>
      <p:sp>
        <p:nvSpPr>
          <p:cNvPr id="5" name="TextBox 4"/>
          <p:cNvSpPr txBox="1"/>
          <p:nvPr/>
        </p:nvSpPr>
        <p:spPr>
          <a:xfrm>
            <a:off x="0" y="1828800"/>
            <a:ext cx="2209800" cy="4343400"/>
          </a:xfrm>
          <a:prstGeom prst="rect">
            <a:avLst/>
          </a:prstGeom>
          <a:noFill/>
        </p:spPr>
        <p:txBody>
          <a:bodyPr wrap="square" rtlCol="0">
            <a:noAutofit/>
          </a:bodyPr>
          <a:lstStyle/>
          <a:p>
            <a:pPr>
              <a:lnSpc>
                <a:spcPct val="80000"/>
              </a:lnSpc>
              <a:spcAft>
                <a:spcPts val="1200"/>
              </a:spcAft>
            </a:pPr>
            <a:r>
              <a:rPr lang="en-US" sz="6000" dirty="0"/>
              <a:t>__%</a:t>
            </a:r>
          </a:p>
          <a:p>
            <a:pPr>
              <a:lnSpc>
                <a:spcPct val="80000"/>
              </a:lnSpc>
              <a:spcAft>
                <a:spcPts val="1200"/>
              </a:spcAft>
            </a:pPr>
            <a:r>
              <a:rPr lang="en-US" sz="6000" dirty="0"/>
              <a:t>__%</a:t>
            </a:r>
          </a:p>
          <a:p>
            <a:pPr>
              <a:lnSpc>
                <a:spcPct val="80000"/>
              </a:lnSpc>
              <a:spcAft>
                <a:spcPts val="1200"/>
              </a:spcAft>
            </a:pPr>
            <a:endParaRPr lang="en-US" sz="1050" dirty="0"/>
          </a:p>
          <a:p>
            <a:pPr>
              <a:lnSpc>
                <a:spcPct val="80000"/>
              </a:lnSpc>
              <a:spcAft>
                <a:spcPts val="1200"/>
              </a:spcAft>
            </a:pPr>
            <a:r>
              <a:rPr lang="en-US" sz="6000" dirty="0"/>
              <a:t>__%</a:t>
            </a:r>
            <a:endParaRPr lang="en-US" sz="2800" dirty="0"/>
          </a:p>
          <a:p>
            <a:pPr>
              <a:lnSpc>
                <a:spcPct val="80000"/>
              </a:lnSpc>
              <a:spcAft>
                <a:spcPts val="1200"/>
              </a:spcAft>
            </a:pPr>
            <a:r>
              <a:rPr lang="en-US" sz="6000" dirty="0"/>
              <a:t>__%</a:t>
            </a:r>
            <a:endParaRPr lang="en-US" sz="800" dirty="0"/>
          </a:p>
          <a:p>
            <a:pPr>
              <a:lnSpc>
                <a:spcPct val="80000"/>
              </a:lnSpc>
              <a:spcAft>
                <a:spcPts val="1200"/>
              </a:spcAft>
            </a:pPr>
            <a:endParaRPr lang="en-US" dirty="0"/>
          </a:p>
          <a:p>
            <a:pPr>
              <a:lnSpc>
                <a:spcPct val="80000"/>
              </a:lnSpc>
              <a:spcAft>
                <a:spcPts val="1200"/>
              </a:spcAft>
            </a:pPr>
            <a:r>
              <a:rPr lang="en-US" sz="6000" dirty="0"/>
              <a:t>__%</a:t>
            </a:r>
          </a:p>
        </p:txBody>
      </p:sp>
      <p:sp>
        <p:nvSpPr>
          <p:cNvPr id="7" name="TextBox 6"/>
          <p:cNvSpPr txBox="1"/>
          <p:nvPr/>
        </p:nvSpPr>
        <p:spPr>
          <a:xfrm>
            <a:off x="3048000" y="76200"/>
            <a:ext cx="5257800" cy="83820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oAutofit/>
          </a:bodyPr>
          <a:lstStyle/>
          <a:p>
            <a:pPr>
              <a:lnSpc>
                <a:spcPct val="80000"/>
              </a:lnSpc>
              <a:spcAft>
                <a:spcPts val="2400"/>
              </a:spcAft>
            </a:pPr>
            <a:r>
              <a:rPr lang="en-US" sz="3200" dirty="0">
                <a:solidFill>
                  <a:schemeClr val="bg1"/>
                </a:solidFill>
              </a:rPr>
              <a:t>Survey #1: 2,750 respondents assigned to 5 different surveys</a:t>
            </a:r>
          </a:p>
          <a:p>
            <a:pPr algn="ctr">
              <a:lnSpc>
                <a:spcPct val="80000"/>
              </a:lnSpc>
              <a:spcAft>
                <a:spcPts val="2400"/>
              </a:spcAft>
            </a:pPr>
            <a:endParaRPr lang="en-US" sz="4000" dirty="0">
              <a:solidFill>
                <a:schemeClr val="bg1"/>
              </a:solidFill>
            </a:endParaRPr>
          </a:p>
        </p:txBody>
      </p:sp>
      <p:sp>
        <p:nvSpPr>
          <p:cNvPr id="8" name="Down Arrow 7"/>
          <p:cNvSpPr/>
          <p:nvPr/>
        </p:nvSpPr>
        <p:spPr>
          <a:xfrm>
            <a:off x="5486400" y="914400"/>
            <a:ext cx="457200" cy="653716"/>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9" name="Down Arrow 8"/>
          <p:cNvSpPr/>
          <p:nvPr/>
        </p:nvSpPr>
        <p:spPr>
          <a:xfrm>
            <a:off x="6669110" y="914400"/>
            <a:ext cx="457200" cy="653716"/>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0" name="Down Arrow 9"/>
          <p:cNvSpPr/>
          <p:nvPr/>
        </p:nvSpPr>
        <p:spPr>
          <a:xfrm>
            <a:off x="4184561" y="914400"/>
            <a:ext cx="457200" cy="653716"/>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1" name="Down Arrow 10"/>
          <p:cNvSpPr/>
          <p:nvPr/>
        </p:nvSpPr>
        <p:spPr>
          <a:xfrm>
            <a:off x="2971800" y="938604"/>
            <a:ext cx="457200" cy="653716"/>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2" name="Down Arrow 11"/>
          <p:cNvSpPr/>
          <p:nvPr/>
        </p:nvSpPr>
        <p:spPr>
          <a:xfrm>
            <a:off x="7924800" y="922026"/>
            <a:ext cx="457200" cy="653716"/>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1953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05000"/>
            <a:ext cx="6934200" cy="4800600"/>
          </a:xfrm>
          <a:prstGeom prst="rect">
            <a:avLst/>
          </a:prstGeom>
          <a:noFill/>
        </p:spPr>
        <p:txBody>
          <a:bodyPr wrap="square" rtlCol="0">
            <a:noAutofit/>
          </a:bodyPr>
          <a:lstStyle/>
          <a:p>
            <a:pPr>
              <a:lnSpc>
                <a:spcPct val="80000"/>
              </a:lnSpc>
              <a:spcAft>
                <a:spcPts val="2400"/>
              </a:spcAft>
            </a:pPr>
            <a:r>
              <a:rPr lang="en-US" sz="4000" b="1" dirty="0"/>
              <a:t>Gifts that pay you income</a:t>
            </a:r>
          </a:p>
          <a:p>
            <a:pPr>
              <a:lnSpc>
                <a:spcPct val="80000"/>
              </a:lnSpc>
              <a:spcAft>
                <a:spcPts val="2400"/>
              </a:spcAft>
            </a:pPr>
            <a:r>
              <a:rPr lang="en-US" sz="4000" b="1" dirty="0"/>
              <a:t>Gifts that pay you guaranteed income</a:t>
            </a:r>
          </a:p>
          <a:p>
            <a:pPr>
              <a:lnSpc>
                <a:spcPct val="80000"/>
              </a:lnSpc>
              <a:spcAft>
                <a:spcPts val="2400"/>
              </a:spcAft>
            </a:pPr>
            <a:r>
              <a:rPr lang="en-US" sz="4000" b="1" dirty="0"/>
              <a:t>Gifts that pay you</a:t>
            </a:r>
          </a:p>
          <a:p>
            <a:pPr>
              <a:lnSpc>
                <a:spcPct val="80000"/>
              </a:lnSpc>
              <a:spcAft>
                <a:spcPts val="2400"/>
              </a:spcAft>
            </a:pPr>
            <a:r>
              <a:rPr lang="en-US" sz="4000" b="1" dirty="0"/>
              <a:t>Gifts that pay you income and avoid taxes</a:t>
            </a:r>
          </a:p>
          <a:p>
            <a:pPr>
              <a:lnSpc>
                <a:spcPct val="80000"/>
              </a:lnSpc>
              <a:spcAft>
                <a:spcPts val="2400"/>
              </a:spcAft>
            </a:pPr>
            <a:r>
              <a:rPr lang="en-US" sz="4000" b="1" dirty="0"/>
              <a:t>Gifts that pay</a:t>
            </a:r>
          </a:p>
        </p:txBody>
      </p:sp>
      <p:sp>
        <p:nvSpPr>
          <p:cNvPr id="3" name="TextBox 2"/>
          <p:cNvSpPr txBox="1"/>
          <p:nvPr/>
        </p:nvSpPr>
        <p:spPr>
          <a:xfrm>
            <a:off x="6417" y="457200"/>
            <a:ext cx="1974783" cy="1110916"/>
          </a:xfrm>
          <a:prstGeom prst="rect">
            <a:avLst/>
          </a:prstGeom>
          <a:noFill/>
        </p:spPr>
        <p:txBody>
          <a:bodyPr wrap="square" rtlCol="0">
            <a:noAutofit/>
          </a:bodyPr>
          <a:lstStyle/>
          <a:p>
            <a:pPr algn="ctr">
              <a:lnSpc>
                <a:spcPct val="80000"/>
              </a:lnSpc>
              <a:spcAft>
                <a:spcPts val="2400"/>
              </a:spcAft>
            </a:pPr>
            <a:r>
              <a:rPr lang="en-US" sz="3200" dirty="0"/>
              <a:t>I am definitely interested</a:t>
            </a:r>
          </a:p>
          <a:p>
            <a:pPr algn="ctr">
              <a:lnSpc>
                <a:spcPct val="80000"/>
              </a:lnSpc>
              <a:spcAft>
                <a:spcPts val="2400"/>
              </a:spcAft>
            </a:pPr>
            <a:endParaRPr lang="en-US" sz="4000" dirty="0"/>
          </a:p>
        </p:txBody>
      </p:sp>
      <p:sp>
        <p:nvSpPr>
          <p:cNvPr id="5" name="TextBox 4"/>
          <p:cNvSpPr txBox="1"/>
          <p:nvPr/>
        </p:nvSpPr>
        <p:spPr>
          <a:xfrm>
            <a:off x="0" y="1828800"/>
            <a:ext cx="2209800" cy="4343400"/>
          </a:xfrm>
          <a:prstGeom prst="rect">
            <a:avLst/>
          </a:prstGeom>
          <a:noFill/>
        </p:spPr>
        <p:txBody>
          <a:bodyPr wrap="square" rtlCol="0">
            <a:noAutofit/>
          </a:bodyPr>
          <a:lstStyle/>
          <a:p>
            <a:pPr>
              <a:lnSpc>
                <a:spcPct val="80000"/>
              </a:lnSpc>
              <a:spcAft>
                <a:spcPts val="1200"/>
              </a:spcAft>
            </a:pPr>
            <a:r>
              <a:rPr lang="en-US" sz="6000" b="1" dirty="0"/>
              <a:t>30%</a:t>
            </a:r>
          </a:p>
          <a:p>
            <a:pPr>
              <a:lnSpc>
                <a:spcPct val="80000"/>
              </a:lnSpc>
              <a:spcAft>
                <a:spcPts val="1200"/>
              </a:spcAft>
            </a:pPr>
            <a:r>
              <a:rPr lang="en-US" sz="6000" b="1" dirty="0"/>
              <a:t>30%</a:t>
            </a:r>
          </a:p>
          <a:p>
            <a:pPr>
              <a:lnSpc>
                <a:spcPct val="80000"/>
              </a:lnSpc>
              <a:spcAft>
                <a:spcPts val="1200"/>
              </a:spcAft>
            </a:pPr>
            <a:endParaRPr lang="en-US" sz="1050" b="1" dirty="0"/>
          </a:p>
          <a:p>
            <a:pPr>
              <a:lnSpc>
                <a:spcPct val="80000"/>
              </a:lnSpc>
              <a:spcAft>
                <a:spcPts val="1200"/>
              </a:spcAft>
            </a:pPr>
            <a:r>
              <a:rPr lang="en-US" sz="6000" b="1" dirty="0"/>
              <a:t>29%</a:t>
            </a:r>
            <a:endParaRPr lang="en-US" sz="2800" b="1" dirty="0"/>
          </a:p>
          <a:p>
            <a:pPr>
              <a:lnSpc>
                <a:spcPct val="80000"/>
              </a:lnSpc>
              <a:spcAft>
                <a:spcPts val="1200"/>
              </a:spcAft>
            </a:pPr>
            <a:r>
              <a:rPr lang="en-US" sz="6000" b="1" dirty="0"/>
              <a:t>26%</a:t>
            </a:r>
            <a:endParaRPr lang="en-US" sz="800" b="1" dirty="0"/>
          </a:p>
          <a:p>
            <a:pPr>
              <a:lnSpc>
                <a:spcPct val="80000"/>
              </a:lnSpc>
              <a:spcAft>
                <a:spcPts val="1200"/>
              </a:spcAft>
            </a:pPr>
            <a:endParaRPr lang="en-US" b="1" dirty="0"/>
          </a:p>
          <a:p>
            <a:pPr>
              <a:lnSpc>
                <a:spcPct val="80000"/>
              </a:lnSpc>
              <a:spcAft>
                <a:spcPts val="1200"/>
              </a:spcAft>
            </a:pPr>
            <a:r>
              <a:rPr lang="en-US" sz="6000" b="1" dirty="0"/>
              <a:t>24%</a:t>
            </a:r>
          </a:p>
        </p:txBody>
      </p:sp>
      <p:sp>
        <p:nvSpPr>
          <p:cNvPr id="13" name="TextBox 12"/>
          <p:cNvSpPr txBox="1"/>
          <p:nvPr/>
        </p:nvSpPr>
        <p:spPr>
          <a:xfrm>
            <a:off x="3048000" y="76200"/>
            <a:ext cx="5257800" cy="83820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noAutofit/>
          </a:bodyPr>
          <a:lstStyle/>
          <a:p>
            <a:pPr>
              <a:lnSpc>
                <a:spcPct val="80000"/>
              </a:lnSpc>
              <a:spcAft>
                <a:spcPts val="2400"/>
              </a:spcAft>
            </a:pPr>
            <a:r>
              <a:rPr lang="en-US" sz="3200" dirty="0">
                <a:solidFill>
                  <a:schemeClr val="bg1"/>
                </a:solidFill>
              </a:rPr>
              <a:t>Survey #1: 2,750 respondents assigned to 5 different surveys</a:t>
            </a:r>
          </a:p>
          <a:p>
            <a:pPr algn="ctr">
              <a:lnSpc>
                <a:spcPct val="80000"/>
              </a:lnSpc>
              <a:spcAft>
                <a:spcPts val="2400"/>
              </a:spcAft>
            </a:pPr>
            <a:endParaRPr lang="en-US" sz="4000" dirty="0">
              <a:solidFill>
                <a:schemeClr val="bg1"/>
              </a:solidFill>
            </a:endParaRPr>
          </a:p>
        </p:txBody>
      </p:sp>
      <p:sp>
        <p:nvSpPr>
          <p:cNvPr id="14" name="Down Arrow 13"/>
          <p:cNvSpPr/>
          <p:nvPr/>
        </p:nvSpPr>
        <p:spPr>
          <a:xfrm>
            <a:off x="5486400" y="914400"/>
            <a:ext cx="457200" cy="653716"/>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5" name="Down Arrow 14"/>
          <p:cNvSpPr/>
          <p:nvPr/>
        </p:nvSpPr>
        <p:spPr>
          <a:xfrm>
            <a:off x="6669110" y="914400"/>
            <a:ext cx="457200" cy="653716"/>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6" name="Down Arrow 15"/>
          <p:cNvSpPr/>
          <p:nvPr/>
        </p:nvSpPr>
        <p:spPr>
          <a:xfrm>
            <a:off x="4184561" y="914400"/>
            <a:ext cx="457200" cy="653716"/>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7" name="Down Arrow 16"/>
          <p:cNvSpPr/>
          <p:nvPr/>
        </p:nvSpPr>
        <p:spPr>
          <a:xfrm>
            <a:off x="2971800" y="938604"/>
            <a:ext cx="457200" cy="653716"/>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18" name="Down Arrow 17"/>
          <p:cNvSpPr/>
          <p:nvPr/>
        </p:nvSpPr>
        <p:spPr>
          <a:xfrm>
            <a:off x="7924800" y="922026"/>
            <a:ext cx="457200" cy="653716"/>
          </a:xfrm>
          <a:prstGeom prst="downArrow">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858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111"/>
          <a:stretch/>
        </p:blipFill>
        <p:spPr>
          <a:xfrm>
            <a:off x="-1" y="0"/>
            <a:ext cx="9144001" cy="6854041"/>
          </a:xfrm>
          <a:prstGeom prst="rect">
            <a:avLst/>
          </a:prstGeom>
        </p:spPr>
      </p:pic>
      <p:sp>
        <p:nvSpPr>
          <p:cNvPr id="4" name="TextBox 3"/>
          <p:cNvSpPr txBox="1"/>
          <p:nvPr/>
        </p:nvSpPr>
        <p:spPr>
          <a:xfrm>
            <a:off x="4953000" y="1273314"/>
            <a:ext cx="3962400" cy="707886"/>
          </a:xfrm>
          <a:prstGeom prst="rect">
            <a:avLst/>
          </a:prstGeom>
          <a:noFill/>
        </p:spPr>
        <p:txBody>
          <a:bodyPr wrap="square" rtlCol="0">
            <a:noAutofit/>
          </a:bodyPr>
          <a:lstStyle/>
          <a:p>
            <a:pPr algn="ctr">
              <a:lnSpc>
                <a:spcPct val="80000"/>
              </a:lnSpc>
            </a:pPr>
            <a:r>
              <a:rPr lang="en-US" sz="6600" b="1" dirty="0">
                <a:solidFill>
                  <a:schemeClr val="bg1"/>
                </a:solidFill>
              </a:rPr>
              <a:t>What does it mean?</a:t>
            </a:r>
          </a:p>
        </p:txBody>
      </p:sp>
      <p:sp>
        <p:nvSpPr>
          <p:cNvPr id="5" name="TextBox 4"/>
          <p:cNvSpPr txBox="1"/>
          <p:nvPr/>
        </p:nvSpPr>
        <p:spPr>
          <a:xfrm>
            <a:off x="3276600" y="5154543"/>
            <a:ext cx="5867400" cy="1703457"/>
          </a:xfrm>
          <a:prstGeom prst="rect">
            <a:avLst/>
          </a:prstGeom>
          <a:solidFill>
            <a:srgbClr val="FFFFFF">
              <a:alpha val="69804"/>
            </a:srgbClr>
          </a:solidFill>
        </p:spPr>
        <p:txBody>
          <a:bodyPr wrap="square" rtlCol="0">
            <a:noAutofit/>
          </a:bodyPr>
          <a:lstStyle/>
          <a:p>
            <a:pPr algn="ctr">
              <a:lnSpc>
                <a:spcPct val="80000"/>
              </a:lnSpc>
            </a:pPr>
            <a:r>
              <a:rPr lang="en-US" sz="4000" b="1" dirty="0">
                <a:effectLst>
                  <a:glow rad="101600">
                    <a:schemeClr val="bg1">
                      <a:alpha val="60000"/>
                    </a:schemeClr>
                  </a:glow>
                </a:effectLst>
              </a:rPr>
              <a:t>When you click on the phrase, what do you think you are going to see?</a:t>
            </a:r>
          </a:p>
        </p:txBody>
      </p:sp>
    </p:spTree>
    <p:extLst>
      <p:ext uri="{BB962C8B-B14F-4D97-AF65-F5344CB8AC3E}">
        <p14:creationId xmlns:p14="http://schemas.microsoft.com/office/powerpoint/2010/main" val="3620062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96"/>
          <a:stretch/>
        </p:blipFill>
        <p:spPr>
          <a:xfrm>
            <a:off x="5280660" y="0"/>
            <a:ext cx="3863340" cy="3535770"/>
          </a:xfrm>
          <a:prstGeom prst="rect">
            <a:avLst/>
          </a:prstGeom>
        </p:spPr>
      </p:pic>
      <p:sp>
        <p:nvSpPr>
          <p:cNvPr id="5" name="TextBox 4"/>
          <p:cNvSpPr txBox="1"/>
          <p:nvPr/>
        </p:nvSpPr>
        <p:spPr>
          <a:xfrm>
            <a:off x="0" y="152400"/>
            <a:ext cx="6858000" cy="707886"/>
          </a:xfrm>
          <a:prstGeom prst="rect">
            <a:avLst/>
          </a:prstGeom>
          <a:noFill/>
        </p:spPr>
        <p:txBody>
          <a:bodyPr wrap="square" rtlCol="0">
            <a:noAutofit/>
          </a:bodyPr>
          <a:lstStyle/>
          <a:p>
            <a:pPr>
              <a:lnSpc>
                <a:spcPct val="80000"/>
              </a:lnSpc>
            </a:pPr>
            <a:r>
              <a:rPr lang="en-US" sz="3600" dirty="0"/>
              <a:t>Which of the following types of information would you expect when clicking on the button labeled "__</a:t>
            </a:r>
            <a:r>
              <a:rPr lang="en-US" sz="3600" u="sng" dirty="0"/>
              <a:t>[CGA Term]</a:t>
            </a:r>
            <a:r>
              <a:rPr lang="en-US" sz="3600" dirty="0"/>
              <a:t>__"</a:t>
            </a:r>
          </a:p>
        </p:txBody>
      </p:sp>
      <p:sp>
        <p:nvSpPr>
          <p:cNvPr id="3" name="Rectangle 2"/>
          <p:cNvSpPr/>
          <p:nvPr/>
        </p:nvSpPr>
        <p:spPr>
          <a:xfrm>
            <a:off x="3276600" y="3352800"/>
            <a:ext cx="5897881" cy="3046988"/>
          </a:xfrm>
          <a:prstGeom prst="rect">
            <a:avLst/>
          </a:prstGeom>
        </p:spPr>
        <p:txBody>
          <a:bodyPr wrap="square">
            <a:spAutoFit/>
          </a:bodyPr>
          <a:lstStyle/>
          <a:p>
            <a:pPr marL="514350" indent="-514350">
              <a:buAutoNum type="arabicParenBoth"/>
            </a:pPr>
            <a:r>
              <a:rPr lang="en-US" sz="3200" b="1" dirty="0">
                <a:solidFill>
                  <a:srgbClr val="C00000"/>
                </a:solidFill>
              </a:rPr>
              <a:t>I definitely did NOT expect this</a:t>
            </a:r>
          </a:p>
          <a:p>
            <a:pPr marL="514350" indent="-514350">
              <a:buAutoNum type="arabicParenBoth"/>
            </a:pPr>
            <a:r>
              <a:rPr lang="en-US" sz="3200" b="1" dirty="0">
                <a:solidFill>
                  <a:srgbClr val="C00000"/>
                </a:solidFill>
              </a:rPr>
              <a:t>I didn't really expect this </a:t>
            </a:r>
          </a:p>
          <a:p>
            <a:pPr marL="514350" indent="-514350">
              <a:buAutoNum type="arabicParenBoth"/>
            </a:pPr>
            <a:r>
              <a:rPr lang="en-US" sz="3200" b="1" dirty="0">
                <a:solidFill>
                  <a:srgbClr val="C00000"/>
                </a:solidFill>
              </a:rPr>
              <a:t>I don't know if I expected this or not</a:t>
            </a:r>
          </a:p>
          <a:p>
            <a:pPr marL="514350" indent="-514350">
              <a:buAutoNum type="arabicParenBoth"/>
            </a:pPr>
            <a:r>
              <a:rPr lang="en-US" sz="3200" b="1" dirty="0">
                <a:solidFill>
                  <a:srgbClr val="C00000"/>
                </a:solidFill>
              </a:rPr>
              <a:t>I guess I expected this</a:t>
            </a:r>
          </a:p>
          <a:p>
            <a:pPr marL="514350" indent="-514350">
              <a:buAutoNum type="arabicParenBoth"/>
            </a:pPr>
            <a:r>
              <a:rPr lang="en-US" sz="3200" b="1" dirty="0">
                <a:solidFill>
                  <a:srgbClr val="C00000"/>
                </a:solidFill>
              </a:rPr>
              <a:t>I definitely expected this</a:t>
            </a:r>
          </a:p>
        </p:txBody>
      </p:sp>
      <p:sp>
        <p:nvSpPr>
          <p:cNvPr id="6" name="TextBox 5"/>
          <p:cNvSpPr txBox="1"/>
          <p:nvPr/>
        </p:nvSpPr>
        <p:spPr>
          <a:xfrm>
            <a:off x="-66040" y="3352800"/>
            <a:ext cx="3307079" cy="1066800"/>
          </a:xfrm>
          <a:prstGeom prst="rect">
            <a:avLst/>
          </a:prstGeom>
          <a:noFill/>
        </p:spPr>
        <p:txBody>
          <a:bodyPr wrap="square" rtlCol="0">
            <a:noAutofit/>
          </a:bodyPr>
          <a:lstStyle/>
          <a:p>
            <a:pPr>
              <a:lnSpc>
                <a:spcPct val="80000"/>
              </a:lnSpc>
              <a:spcAft>
                <a:spcPts val="2400"/>
              </a:spcAft>
            </a:pPr>
            <a:r>
              <a:rPr lang="en-US" sz="4000" b="1" dirty="0"/>
              <a:t>“How to make a gift and, in return, receive lifetime income from the charity”</a:t>
            </a:r>
          </a:p>
        </p:txBody>
      </p:sp>
    </p:spTree>
    <p:extLst>
      <p:ext uri="{BB962C8B-B14F-4D97-AF65-F5344CB8AC3E}">
        <p14:creationId xmlns:p14="http://schemas.microsoft.com/office/powerpoint/2010/main" val="2794135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514600"/>
            <a:ext cx="7162800" cy="4343400"/>
          </a:xfrm>
          <a:prstGeom prst="rect">
            <a:avLst/>
          </a:prstGeom>
          <a:noFill/>
        </p:spPr>
        <p:txBody>
          <a:bodyPr wrap="square" rtlCol="0">
            <a:noAutofit/>
          </a:bodyPr>
          <a:lstStyle/>
          <a:p>
            <a:pPr>
              <a:lnSpc>
                <a:spcPct val="80000"/>
              </a:lnSpc>
              <a:spcAft>
                <a:spcPts val="2400"/>
              </a:spcAft>
            </a:pPr>
            <a:r>
              <a:rPr lang="en-US" sz="4000" b="1" dirty="0"/>
              <a:t>Charitable gift annuities</a:t>
            </a:r>
          </a:p>
          <a:p>
            <a:pPr>
              <a:lnSpc>
                <a:spcPct val="80000"/>
              </a:lnSpc>
              <a:spcAft>
                <a:spcPts val="2400"/>
              </a:spcAft>
            </a:pPr>
            <a:r>
              <a:rPr lang="en-US" sz="4000" b="1" dirty="0"/>
              <a:t>Life income gifts</a:t>
            </a:r>
          </a:p>
          <a:p>
            <a:pPr>
              <a:lnSpc>
                <a:spcPct val="80000"/>
              </a:lnSpc>
              <a:spcAft>
                <a:spcPts val="2400"/>
              </a:spcAft>
            </a:pPr>
            <a:r>
              <a:rPr lang="en-US" sz="4000" b="1" dirty="0"/>
              <a:t>Gifts that pay you income</a:t>
            </a:r>
          </a:p>
          <a:p>
            <a:pPr>
              <a:lnSpc>
                <a:spcPct val="80000"/>
              </a:lnSpc>
              <a:spcAft>
                <a:spcPts val="2400"/>
              </a:spcAft>
            </a:pPr>
            <a:r>
              <a:rPr lang="en-US" sz="4000" b="1" dirty="0"/>
              <a:t>Get a tax deduction and make a gift that pays you income for life</a:t>
            </a:r>
          </a:p>
          <a:p>
            <a:pPr>
              <a:lnSpc>
                <a:spcPct val="80000"/>
              </a:lnSpc>
              <a:spcAft>
                <a:spcPts val="2400"/>
              </a:spcAft>
            </a:pPr>
            <a:r>
              <a:rPr lang="en-US" sz="4000" b="1" dirty="0"/>
              <a:t>Gifts that pay you income for life</a:t>
            </a:r>
          </a:p>
        </p:txBody>
      </p:sp>
      <p:sp>
        <p:nvSpPr>
          <p:cNvPr id="3" name="TextBox 2"/>
          <p:cNvSpPr txBox="1"/>
          <p:nvPr/>
        </p:nvSpPr>
        <p:spPr>
          <a:xfrm>
            <a:off x="0" y="1219200"/>
            <a:ext cx="1757679" cy="784058"/>
          </a:xfrm>
          <a:prstGeom prst="rect">
            <a:avLst/>
          </a:prstGeom>
          <a:noFill/>
        </p:spPr>
        <p:txBody>
          <a:bodyPr wrap="square" rtlCol="0">
            <a:noAutofit/>
          </a:bodyPr>
          <a:lstStyle/>
          <a:p>
            <a:pPr algn="ctr">
              <a:lnSpc>
                <a:spcPct val="80000"/>
              </a:lnSpc>
              <a:spcAft>
                <a:spcPts val="2400"/>
              </a:spcAft>
            </a:pPr>
            <a:r>
              <a:rPr lang="en-US" sz="2800" dirty="0"/>
              <a:t>I definitely expected this</a:t>
            </a:r>
          </a:p>
          <a:p>
            <a:pPr>
              <a:lnSpc>
                <a:spcPct val="80000"/>
              </a:lnSpc>
              <a:spcAft>
                <a:spcPts val="2400"/>
              </a:spcAft>
            </a:pPr>
            <a:endParaRPr lang="en-US" sz="4000" dirty="0"/>
          </a:p>
        </p:txBody>
      </p:sp>
      <p:sp>
        <p:nvSpPr>
          <p:cNvPr id="5" name="TextBox 4"/>
          <p:cNvSpPr txBox="1"/>
          <p:nvPr/>
        </p:nvSpPr>
        <p:spPr>
          <a:xfrm>
            <a:off x="0" y="2362200"/>
            <a:ext cx="1905000" cy="4343400"/>
          </a:xfrm>
          <a:prstGeom prst="rect">
            <a:avLst/>
          </a:prstGeom>
          <a:noFill/>
        </p:spPr>
        <p:txBody>
          <a:bodyPr wrap="square" rtlCol="0">
            <a:noAutofit/>
          </a:bodyPr>
          <a:lstStyle/>
          <a:p>
            <a:pPr>
              <a:lnSpc>
                <a:spcPct val="80000"/>
              </a:lnSpc>
              <a:spcAft>
                <a:spcPts val="1200"/>
              </a:spcAft>
            </a:pPr>
            <a:r>
              <a:rPr lang="en-US" sz="6000" dirty="0"/>
              <a:t>__%</a:t>
            </a:r>
          </a:p>
          <a:p>
            <a:pPr>
              <a:lnSpc>
                <a:spcPct val="80000"/>
              </a:lnSpc>
              <a:spcAft>
                <a:spcPts val="1200"/>
              </a:spcAft>
            </a:pPr>
            <a:r>
              <a:rPr lang="en-US" sz="6000" dirty="0"/>
              <a:t>__%</a:t>
            </a:r>
          </a:p>
          <a:p>
            <a:pPr>
              <a:lnSpc>
                <a:spcPct val="80000"/>
              </a:lnSpc>
              <a:spcAft>
                <a:spcPts val="1200"/>
              </a:spcAft>
            </a:pPr>
            <a:r>
              <a:rPr lang="en-US" sz="6000" dirty="0"/>
              <a:t>__%</a:t>
            </a:r>
          </a:p>
          <a:p>
            <a:pPr>
              <a:lnSpc>
                <a:spcPct val="80000"/>
              </a:lnSpc>
              <a:spcAft>
                <a:spcPts val="1200"/>
              </a:spcAft>
            </a:pPr>
            <a:r>
              <a:rPr lang="en-US" sz="6000" dirty="0"/>
              <a:t>__%</a:t>
            </a:r>
            <a:endParaRPr lang="en-US" sz="2800" dirty="0"/>
          </a:p>
          <a:p>
            <a:pPr>
              <a:lnSpc>
                <a:spcPct val="80000"/>
              </a:lnSpc>
              <a:spcAft>
                <a:spcPts val="1200"/>
              </a:spcAft>
            </a:pPr>
            <a:endParaRPr lang="en-US" sz="900" dirty="0"/>
          </a:p>
          <a:p>
            <a:pPr>
              <a:lnSpc>
                <a:spcPct val="80000"/>
              </a:lnSpc>
              <a:spcAft>
                <a:spcPts val="1200"/>
              </a:spcAft>
            </a:pPr>
            <a:r>
              <a:rPr lang="en-US" sz="6000" dirty="0"/>
              <a:t>__%</a:t>
            </a:r>
          </a:p>
        </p:txBody>
      </p:sp>
      <p:sp>
        <p:nvSpPr>
          <p:cNvPr id="6" name="TextBox 5"/>
          <p:cNvSpPr txBox="1"/>
          <p:nvPr/>
        </p:nvSpPr>
        <p:spPr>
          <a:xfrm>
            <a:off x="-1509" y="0"/>
            <a:ext cx="9061383" cy="1066800"/>
          </a:xfrm>
          <a:prstGeom prst="rect">
            <a:avLst/>
          </a:prstGeom>
          <a:noFill/>
        </p:spPr>
        <p:txBody>
          <a:bodyPr wrap="square" rtlCol="0">
            <a:noAutofit/>
          </a:bodyPr>
          <a:lstStyle/>
          <a:p>
            <a:pPr algn="ctr">
              <a:lnSpc>
                <a:spcPct val="80000"/>
              </a:lnSpc>
              <a:spcAft>
                <a:spcPts val="2400"/>
              </a:spcAft>
            </a:pPr>
            <a:r>
              <a:rPr lang="en-US" sz="4000" b="1" dirty="0">
                <a:solidFill>
                  <a:srgbClr val="C00000"/>
                </a:solidFill>
              </a:rPr>
              <a:t>“How to make a gift and, in return, receive lifetime income from the charity”</a:t>
            </a:r>
          </a:p>
        </p:txBody>
      </p:sp>
      <p:sp>
        <p:nvSpPr>
          <p:cNvPr id="7" name="TextBox 6"/>
          <p:cNvSpPr txBox="1"/>
          <p:nvPr/>
        </p:nvSpPr>
        <p:spPr>
          <a:xfrm>
            <a:off x="1915160" y="1246257"/>
            <a:ext cx="7228840" cy="707886"/>
          </a:xfrm>
          <a:prstGeom prst="rect">
            <a:avLst/>
          </a:prstGeom>
          <a:noFill/>
        </p:spPr>
        <p:txBody>
          <a:bodyPr wrap="square" rtlCol="0">
            <a:noAutofit/>
          </a:bodyPr>
          <a:lstStyle/>
          <a:p>
            <a:pPr algn="ctr">
              <a:lnSpc>
                <a:spcPct val="80000"/>
              </a:lnSpc>
            </a:pPr>
            <a:r>
              <a:rPr lang="en-US" sz="2800" dirty="0"/>
              <a:t>Which of the following types of information would you expect when clicking on the button labeled "_______"</a:t>
            </a:r>
          </a:p>
        </p:txBody>
      </p:sp>
    </p:spTree>
    <p:extLst>
      <p:ext uri="{BB962C8B-B14F-4D97-AF65-F5344CB8AC3E}">
        <p14:creationId xmlns:p14="http://schemas.microsoft.com/office/powerpoint/2010/main" val="9497323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05000" y="2514600"/>
            <a:ext cx="7162800" cy="4343400"/>
          </a:xfrm>
          <a:prstGeom prst="rect">
            <a:avLst/>
          </a:prstGeom>
          <a:noFill/>
        </p:spPr>
        <p:txBody>
          <a:bodyPr wrap="square" rtlCol="0">
            <a:noAutofit/>
          </a:bodyPr>
          <a:lstStyle/>
          <a:p>
            <a:pPr>
              <a:lnSpc>
                <a:spcPct val="80000"/>
              </a:lnSpc>
              <a:spcAft>
                <a:spcPts val="2400"/>
              </a:spcAft>
            </a:pPr>
            <a:r>
              <a:rPr lang="en-US" sz="4000" b="1" dirty="0"/>
              <a:t>Charitable gift annuities</a:t>
            </a:r>
          </a:p>
          <a:p>
            <a:pPr>
              <a:lnSpc>
                <a:spcPct val="80000"/>
              </a:lnSpc>
              <a:spcAft>
                <a:spcPts val="2400"/>
              </a:spcAft>
            </a:pPr>
            <a:r>
              <a:rPr lang="en-US" sz="4000" b="1" dirty="0"/>
              <a:t>Life income gifts</a:t>
            </a:r>
          </a:p>
          <a:p>
            <a:pPr>
              <a:lnSpc>
                <a:spcPct val="80000"/>
              </a:lnSpc>
              <a:spcAft>
                <a:spcPts val="2400"/>
              </a:spcAft>
            </a:pPr>
            <a:r>
              <a:rPr lang="en-US" sz="4000" b="1" dirty="0"/>
              <a:t>Gifts that pay you income</a:t>
            </a:r>
          </a:p>
          <a:p>
            <a:pPr>
              <a:lnSpc>
                <a:spcPct val="80000"/>
              </a:lnSpc>
              <a:spcAft>
                <a:spcPts val="2400"/>
              </a:spcAft>
            </a:pPr>
            <a:r>
              <a:rPr lang="en-US" sz="4000" b="1" dirty="0"/>
              <a:t>Get a tax deduction and make a gift that pays you income for life</a:t>
            </a:r>
          </a:p>
          <a:p>
            <a:pPr>
              <a:lnSpc>
                <a:spcPct val="80000"/>
              </a:lnSpc>
              <a:spcAft>
                <a:spcPts val="2400"/>
              </a:spcAft>
            </a:pPr>
            <a:r>
              <a:rPr lang="en-US" sz="4000" b="1" dirty="0"/>
              <a:t>Gifts that pay you income for life</a:t>
            </a:r>
          </a:p>
        </p:txBody>
      </p:sp>
      <p:sp>
        <p:nvSpPr>
          <p:cNvPr id="5" name="TextBox 4"/>
          <p:cNvSpPr txBox="1"/>
          <p:nvPr/>
        </p:nvSpPr>
        <p:spPr>
          <a:xfrm>
            <a:off x="0" y="2362200"/>
            <a:ext cx="1905000" cy="4343400"/>
          </a:xfrm>
          <a:prstGeom prst="rect">
            <a:avLst/>
          </a:prstGeom>
          <a:noFill/>
        </p:spPr>
        <p:txBody>
          <a:bodyPr wrap="square" rtlCol="0">
            <a:noAutofit/>
          </a:bodyPr>
          <a:lstStyle/>
          <a:p>
            <a:pPr>
              <a:lnSpc>
                <a:spcPct val="80000"/>
              </a:lnSpc>
              <a:spcAft>
                <a:spcPts val="1200"/>
              </a:spcAft>
            </a:pPr>
            <a:r>
              <a:rPr lang="en-US" sz="6000" dirty="0"/>
              <a:t>15%</a:t>
            </a:r>
          </a:p>
          <a:p>
            <a:pPr>
              <a:lnSpc>
                <a:spcPct val="80000"/>
              </a:lnSpc>
              <a:spcAft>
                <a:spcPts val="1200"/>
              </a:spcAft>
            </a:pPr>
            <a:r>
              <a:rPr lang="en-US" sz="6000" dirty="0"/>
              <a:t>24%</a:t>
            </a:r>
          </a:p>
          <a:p>
            <a:pPr>
              <a:lnSpc>
                <a:spcPct val="80000"/>
              </a:lnSpc>
              <a:spcAft>
                <a:spcPts val="1200"/>
              </a:spcAft>
            </a:pPr>
            <a:r>
              <a:rPr lang="en-US" sz="6000" dirty="0"/>
              <a:t>30%</a:t>
            </a:r>
          </a:p>
          <a:p>
            <a:pPr>
              <a:lnSpc>
                <a:spcPct val="80000"/>
              </a:lnSpc>
              <a:spcAft>
                <a:spcPts val="1200"/>
              </a:spcAft>
            </a:pPr>
            <a:r>
              <a:rPr lang="en-US" sz="6000" dirty="0"/>
              <a:t>31%</a:t>
            </a:r>
            <a:endParaRPr lang="en-US" sz="2800" dirty="0"/>
          </a:p>
          <a:p>
            <a:pPr>
              <a:lnSpc>
                <a:spcPct val="80000"/>
              </a:lnSpc>
              <a:spcAft>
                <a:spcPts val="1200"/>
              </a:spcAft>
            </a:pPr>
            <a:endParaRPr lang="en-US" sz="900" dirty="0"/>
          </a:p>
          <a:p>
            <a:pPr>
              <a:lnSpc>
                <a:spcPct val="80000"/>
              </a:lnSpc>
              <a:spcAft>
                <a:spcPts val="1200"/>
              </a:spcAft>
            </a:pPr>
            <a:r>
              <a:rPr lang="en-US" sz="6000" dirty="0"/>
              <a:t>34%</a:t>
            </a:r>
          </a:p>
        </p:txBody>
      </p:sp>
      <p:sp>
        <p:nvSpPr>
          <p:cNvPr id="6" name="TextBox 5"/>
          <p:cNvSpPr txBox="1"/>
          <p:nvPr/>
        </p:nvSpPr>
        <p:spPr>
          <a:xfrm>
            <a:off x="-1509" y="0"/>
            <a:ext cx="9061383" cy="1066800"/>
          </a:xfrm>
          <a:prstGeom prst="rect">
            <a:avLst/>
          </a:prstGeom>
          <a:noFill/>
        </p:spPr>
        <p:txBody>
          <a:bodyPr wrap="square" rtlCol="0">
            <a:noAutofit/>
          </a:bodyPr>
          <a:lstStyle/>
          <a:p>
            <a:pPr algn="ctr">
              <a:lnSpc>
                <a:spcPct val="80000"/>
              </a:lnSpc>
              <a:spcAft>
                <a:spcPts val="2400"/>
              </a:spcAft>
            </a:pPr>
            <a:r>
              <a:rPr lang="en-US" sz="4000" b="1" dirty="0">
                <a:solidFill>
                  <a:srgbClr val="C00000"/>
                </a:solidFill>
              </a:rPr>
              <a:t>“How to make a gift and, in return, receive lifetime income from the charity”</a:t>
            </a:r>
          </a:p>
        </p:txBody>
      </p:sp>
      <p:sp>
        <p:nvSpPr>
          <p:cNvPr id="7" name="TextBox 6"/>
          <p:cNvSpPr txBox="1"/>
          <p:nvPr/>
        </p:nvSpPr>
        <p:spPr>
          <a:xfrm>
            <a:off x="0" y="1219200"/>
            <a:ext cx="1757679" cy="784058"/>
          </a:xfrm>
          <a:prstGeom prst="rect">
            <a:avLst/>
          </a:prstGeom>
          <a:noFill/>
        </p:spPr>
        <p:txBody>
          <a:bodyPr wrap="square" rtlCol="0">
            <a:noAutofit/>
          </a:bodyPr>
          <a:lstStyle/>
          <a:p>
            <a:pPr algn="ctr">
              <a:lnSpc>
                <a:spcPct val="80000"/>
              </a:lnSpc>
              <a:spcAft>
                <a:spcPts val="2400"/>
              </a:spcAft>
            </a:pPr>
            <a:r>
              <a:rPr lang="en-US" sz="2800" dirty="0"/>
              <a:t>I definitely expected this</a:t>
            </a:r>
          </a:p>
          <a:p>
            <a:pPr>
              <a:lnSpc>
                <a:spcPct val="80000"/>
              </a:lnSpc>
              <a:spcAft>
                <a:spcPts val="2400"/>
              </a:spcAft>
            </a:pPr>
            <a:endParaRPr lang="en-US" sz="4000" dirty="0"/>
          </a:p>
        </p:txBody>
      </p:sp>
      <p:sp>
        <p:nvSpPr>
          <p:cNvPr id="8" name="TextBox 7"/>
          <p:cNvSpPr txBox="1"/>
          <p:nvPr/>
        </p:nvSpPr>
        <p:spPr>
          <a:xfrm>
            <a:off x="1915160" y="1246257"/>
            <a:ext cx="7228840" cy="707886"/>
          </a:xfrm>
          <a:prstGeom prst="rect">
            <a:avLst/>
          </a:prstGeom>
          <a:noFill/>
        </p:spPr>
        <p:txBody>
          <a:bodyPr wrap="square" rtlCol="0">
            <a:noAutofit/>
          </a:bodyPr>
          <a:lstStyle/>
          <a:p>
            <a:pPr algn="ctr">
              <a:lnSpc>
                <a:spcPct val="80000"/>
              </a:lnSpc>
            </a:pPr>
            <a:r>
              <a:rPr lang="en-US" sz="2800" dirty="0"/>
              <a:t>Which of the following types of information would you expect when clicking on the button labeled "_______"</a:t>
            </a:r>
          </a:p>
        </p:txBody>
      </p:sp>
    </p:spTree>
    <p:extLst>
      <p:ext uri="{BB962C8B-B14F-4D97-AF65-F5344CB8AC3E}">
        <p14:creationId xmlns:p14="http://schemas.microsoft.com/office/powerpoint/2010/main" val="2209353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905000"/>
            <a:ext cx="5943600" cy="4343400"/>
          </a:xfrm>
          <a:prstGeom prst="rect">
            <a:avLst/>
          </a:prstGeom>
          <a:noFill/>
        </p:spPr>
        <p:txBody>
          <a:bodyPr wrap="square" rtlCol="0">
            <a:noAutofit/>
          </a:bodyPr>
          <a:lstStyle/>
          <a:p>
            <a:pPr algn="ctr">
              <a:lnSpc>
                <a:spcPct val="80000"/>
              </a:lnSpc>
              <a:spcAft>
                <a:spcPts val="1800"/>
              </a:spcAft>
            </a:pPr>
            <a:r>
              <a:rPr lang="en-US" sz="4000" b="1" dirty="0">
                <a:solidFill>
                  <a:srgbClr val="C00000"/>
                </a:solidFill>
              </a:rPr>
              <a:t>Charitable gift annuities</a:t>
            </a:r>
          </a:p>
          <a:p>
            <a:pPr algn="ctr">
              <a:lnSpc>
                <a:spcPct val="80000"/>
              </a:lnSpc>
              <a:spcAft>
                <a:spcPts val="1800"/>
              </a:spcAft>
            </a:pPr>
            <a:r>
              <a:rPr lang="en-US" sz="4000" b="1" dirty="0">
                <a:solidFill>
                  <a:srgbClr val="C00000"/>
                </a:solidFill>
              </a:rPr>
              <a:t>Life income gifts</a:t>
            </a:r>
          </a:p>
          <a:p>
            <a:pPr algn="ctr">
              <a:lnSpc>
                <a:spcPct val="80000"/>
              </a:lnSpc>
              <a:spcAft>
                <a:spcPts val="1800"/>
              </a:spcAft>
            </a:pPr>
            <a:r>
              <a:rPr lang="en-US" sz="4000" b="1" dirty="0">
                <a:solidFill>
                  <a:srgbClr val="C00000"/>
                </a:solidFill>
              </a:rPr>
              <a:t>Get a tax deduction and make a gift that pays you income for life</a:t>
            </a:r>
          </a:p>
          <a:p>
            <a:pPr algn="ctr">
              <a:lnSpc>
                <a:spcPct val="80000"/>
              </a:lnSpc>
              <a:spcAft>
                <a:spcPts val="1800"/>
              </a:spcAft>
            </a:pPr>
            <a:r>
              <a:rPr lang="en-US" sz="4000" b="1" dirty="0">
                <a:solidFill>
                  <a:srgbClr val="C00000"/>
                </a:solidFill>
              </a:rPr>
              <a:t>Gifts that pay you income for life</a:t>
            </a:r>
          </a:p>
          <a:p>
            <a:pPr algn="ctr">
              <a:lnSpc>
                <a:spcPct val="80000"/>
              </a:lnSpc>
              <a:spcAft>
                <a:spcPts val="1800"/>
              </a:spcAft>
            </a:pPr>
            <a:r>
              <a:rPr lang="en-US" sz="4000" b="1" dirty="0">
                <a:solidFill>
                  <a:srgbClr val="C00000"/>
                </a:solidFill>
              </a:rPr>
              <a:t>Gifts that pay you income</a:t>
            </a:r>
          </a:p>
        </p:txBody>
      </p:sp>
      <p:sp>
        <p:nvSpPr>
          <p:cNvPr id="3" name="TextBox 2"/>
          <p:cNvSpPr txBox="1"/>
          <p:nvPr/>
        </p:nvSpPr>
        <p:spPr>
          <a:xfrm>
            <a:off x="0" y="1019342"/>
            <a:ext cx="2660583" cy="896687"/>
          </a:xfrm>
          <a:prstGeom prst="rect">
            <a:avLst/>
          </a:prstGeom>
          <a:noFill/>
        </p:spPr>
        <p:txBody>
          <a:bodyPr wrap="square" rtlCol="0">
            <a:noAutofit/>
          </a:bodyPr>
          <a:lstStyle/>
          <a:p>
            <a:pPr algn="ctr">
              <a:lnSpc>
                <a:spcPct val="80000"/>
              </a:lnSpc>
              <a:spcAft>
                <a:spcPts val="2400"/>
              </a:spcAft>
            </a:pPr>
            <a:r>
              <a:rPr lang="en-US" sz="3200" dirty="0"/>
              <a:t>I am definitely </a:t>
            </a:r>
            <a:r>
              <a:rPr lang="en-US" sz="3200" b="1" dirty="0"/>
              <a:t>interested</a:t>
            </a:r>
            <a:endParaRPr lang="en-US" sz="4000" b="1" dirty="0"/>
          </a:p>
        </p:txBody>
      </p:sp>
      <p:sp>
        <p:nvSpPr>
          <p:cNvPr id="5" name="TextBox 4"/>
          <p:cNvSpPr txBox="1"/>
          <p:nvPr/>
        </p:nvSpPr>
        <p:spPr>
          <a:xfrm>
            <a:off x="0" y="1752600"/>
            <a:ext cx="1600200" cy="4343400"/>
          </a:xfrm>
          <a:prstGeom prst="rect">
            <a:avLst/>
          </a:prstGeom>
          <a:noFill/>
        </p:spPr>
        <p:txBody>
          <a:bodyPr wrap="square" rtlCol="0">
            <a:noAutofit/>
          </a:bodyPr>
          <a:lstStyle/>
          <a:p>
            <a:pPr>
              <a:lnSpc>
                <a:spcPct val="80000"/>
              </a:lnSpc>
              <a:spcAft>
                <a:spcPts val="1200"/>
              </a:spcAft>
            </a:pPr>
            <a:r>
              <a:rPr lang="en-US" sz="6000" dirty="0"/>
              <a:t>__%</a:t>
            </a:r>
          </a:p>
          <a:p>
            <a:pPr>
              <a:lnSpc>
                <a:spcPct val="80000"/>
              </a:lnSpc>
              <a:spcAft>
                <a:spcPts val="1200"/>
              </a:spcAft>
            </a:pPr>
            <a:r>
              <a:rPr lang="en-US" sz="6000" dirty="0"/>
              <a:t>__%</a:t>
            </a:r>
          </a:p>
          <a:p>
            <a:pPr>
              <a:lnSpc>
                <a:spcPct val="80000"/>
              </a:lnSpc>
              <a:spcAft>
                <a:spcPts val="1200"/>
              </a:spcAft>
            </a:pPr>
            <a:r>
              <a:rPr lang="en-US" sz="6000" dirty="0"/>
              <a:t>__%</a:t>
            </a:r>
            <a:endParaRPr lang="en-US" sz="2800" dirty="0"/>
          </a:p>
          <a:p>
            <a:pPr>
              <a:lnSpc>
                <a:spcPct val="80000"/>
              </a:lnSpc>
              <a:spcAft>
                <a:spcPts val="1200"/>
              </a:spcAft>
            </a:pPr>
            <a:endParaRPr lang="en-US" sz="900" dirty="0"/>
          </a:p>
          <a:p>
            <a:pPr>
              <a:lnSpc>
                <a:spcPct val="80000"/>
              </a:lnSpc>
              <a:spcAft>
                <a:spcPts val="1200"/>
              </a:spcAft>
            </a:pPr>
            <a:endParaRPr lang="en-US" sz="900" dirty="0"/>
          </a:p>
          <a:p>
            <a:pPr>
              <a:lnSpc>
                <a:spcPct val="80000"/>
              </a:lnSpc>
              <a:spcAft>
                <a:spcPts val="1200"/>
              </a:spcAft>
            </a:pPr>
            <a:r>
              <a:rPr lang="en-US" sz="6000" dirty="0"/>
              <a:t>__%</a:t>
            </a:r>
          </a:p>
          <a:p>
            <a:pPr>
              <a:lnSpc>
                <a:spcPct val="80000"/>
              </a:lnSpc>
              <a:spcAft>
                <a:spcPts val="1200"/>
              </a:spcAft>
            </a:pPr>
            <a:endParaRPr lang="en-US" sz="1050" dirty="0"/>
          </a:p>
          <a:p>
            <a:pPr>
              <a:lnSpc>
                <a:spcPct val="80000"/>
              </a:lnSpc>
              <a:spcAft>
                <a:spcPts val="1200"/>
              </a:spcAft>
            </a:pPr>
            <a:r>
              <a:rPr lang="en-US" sz="6000" dirty="0"/>
              <a:t>__%</a:t>
            </a:r>
          </a:p>
        </p:txBody>
      </p:sp>
      <p:sp>
        <p:nvSpPr>
          <p:cNvPr id="7" name="TextBox 6"/>
          <p:cNvSpPr txBox="1"/>
          <p:nvPr/>
        </p:nvSpPr>
        <p:spPr>
          <a:xfrm>
            <a:off x="6629401" y="1019342"/>
            <a:ext cx="2545080" cy="784058"/>
          </a:xfrm>
          <a:prstGeom prst="rect">
            <a:avLst/>
          </a:prstGeom>
          <a:noFill/>
        </p:spPr>
        <p:txBody>
          <a:bodyPr wrap="square" rtlCol="0">
            <a:noAutofit/>
          </a:bodyPr>
          <a:lstStyle/>
          <a:p>
            <a:pPr algn="ctr">
              <a:lnSpc>
                <a:spcPct val="80000"/>
              </a:lnSpc>
              <a:spcAft>
                <a:spcPts val="2400"/>
              </a:spcAft>
            </a:pPr>
            <a:r>
              <a:rPr lang="en-US" sz="3200" dirty="0"/>
              <a:t>I definitely </a:t>
            </a:r>
            <a:r>
              <a:rPr lang="en-US" sz="3200" b="1" dirty="0"/>
              <a:t>expected </a:t>
            </a:r>
            <a:r>
              <a:rPr lang="en-US" sz="3200" dirty="0"/>
              <a:t>this</a:t>
            </a:r>
          </a:p>
          <a:p>
            <a:pPr algn="ctr">
              <a:lnSpc>
                <a:spcPct val="80000"/>
              </a:lnSpc>
              <a:spcAft>
                <a:spcPts val="2400"/>
              </a:spcAft>
            </a:pPr>
            <a:endParaRPr lang="en-US" sz="4000" dirty="0"/>
          </a:p>
        </p:txBody>
      </p:sp>
      <p:sp>
        <p:nvSpPr>
          <p:cNvPr id="8" name="TextBox 7"/>
          <p:cNvSpPr txBox="1"/>
          <p:nvPr/>
        </p:nvSpPr>
        <p:spPr>
          <a:xfrm>
            <a:off x="7467600" y="1752600"/>
            <a:ext cx="1600200" cy="4343400"/>
          </a:xfrm>
          <a:prstGeom prst="rect">
            <a:avLst/>
          </a:prstGeom>
          <a:noFill/>
        </p:spPr>
        <p:txBody>
          <a:bodyPr wrap="square" rtlCol="0">
            <a:noAutofit/>
          </a:bodyPr>
          <a:lstStyle/>
          <a:p>
            <a:pPr>
              <a:lnSpc>
                <a:spcPct val="80000"/>
              </a:lnSpc>
              <a:spcAft>
                <a:spcPts val="1200"/>
              </a:spcAft>
            </a:pPr>
            <a:r>
              <a:rPr lang="en-US" sz="6000" dirty="0"/>
              <a:t>__%</a:t>
            </a:r>
          </a:p>
          <a:p>
            <a:pPr>
              <a:lnSpc>
                <a:spcPct val="80000"/>
              </a:lnSpc>
              <a:spcAft>
                <a:spcPts val="1200"/>
              </a:spcAft>
            </a:pPr>
            <a:r>
              <a:rPr lang="en-US" sz="6000" dirty="0"/>
              <a:t>__%</a:t>
            </a:r>
          </a:p>
          <a:p>
            <a:pPr>
              <a:lnSpc>
                <a:spcPct val="80000"/>
              </a:lnSpc>
              <a:spcAft>
                <a:spcPts val="1200"/>
              </a:spcAft>
            </a:pPr>
            <a:r>
              <a:rPr lang="en-US" sz="6000" dirty="0"/>
              <a:t>__%</a:t>
            </a:r>
            <a:endParaRPr lang="en-US" sz="2800" dirty="0"/>
          </a:p>
          <a:p>
            <a:pPr>
              <a:lnSpc>
                <a:spcPct val="80000"/>
              </a:lnSpc>
              <a:spcAft>
                <a:spcPts val="1200"/>
              </a:spcAft>
            </a:pPr>
            <a:endParaRPr lang="en-US" sz="900" dirty="0"/>
          </a:p>
          <a:p>
            <a:pPr>
              <a:lnSpc>
                <a:spcPct val="80000"/>
              </a:lnSpc>
              <a:spcAft>
                <a:spcPts val="1200"/>
              </a:spcAft>
            </a:pPr>
            <a:endParaRPr lang="en-US" sz="900" dirty="0"/>
          </a:p>
          <a:p>
            <a:pPr>
              <a:lnSpc>
                <a:spcPct val="80000"/>
              </a:lnSpc>
              <a:spcAft>
                <a:spcPts val="1200"/>
              </a:spcAft>
            </a:pPr>
            <a:r>
              <a:rPr lang="en-US" sz="6000" dirty="0"/>
              <a:t>__%</a:t>
            </a:r>
          </a:p>
          <a:p>
            <a:pPr>
              <a:lnSpc>
                <a:spcPct val="80000"/>
              </a:lnSpc>
              <a:spcAft>
                <a:spcPts val="1200"/>
              </a:spcAft>
            </a:pPr>
            <a:endParaRPr lang="en-US" sz="1200" dirty="0"/>
          </a:p>
          <a:p>
            <a:pPr>
              <a:lnSpc>
                <a:spcPct val="80000"/>
              </a:lnSpc>
              <a:spcAft>
                <a:spcPts val="1200"/>
              </a:spcAft>
            </a:pPr>
            <a:r>
              <a:rPr lang="en-US" sz="6000" dirty="0"/>
              <a:t>__%</a:t>
            </a:r>
          </a:p>
          <a:p>
            <a:pPr>
              <a:lnSpc>
                <a:spcPct val="80000"/>
              </a:lnSpc>
              <a:spcAft>
                <a:spcPts val="1200"/>
              </a:spcAft>
            </a:pPr>
            <a:endParaRPr lang="en-US" sz="6000" dirty="0"/>
          </a:p>
        </p:txBody>
      </p:sp>
      <p:sp>
        <p:nvSpPr>
          <p:cNvPr id="9" name="TextBox 8"/>
          <p:cNvSpPr txBox="1"/>
          <p:nvPr/>
        </p:nvSpPr>
        <p:spPr>
          <a:xfrm>
            <a:off x="5715000" y="0"/>
            <a:ext cx="3344874" cy="1066800"/>
          </a:xfrm>
          <a:prstGeom prst="rect">
            <a:avLst/>
          </a:prstGeom>
          <a:noFill/>
        </p:spPr>
        <p:txBody>
          <a:bodyPr wrap="square" rtlCol="0">
            <a:noAutofit/>
          </a:bodyPr>
          <a:lstStyle/>
          <a:p>
            <a:pPr algn="ctr">
              <a:lnSpc>
                <a:spcPct val="80000"/>
              </a:lnSpc>
              <a:spcAft>
                <a:spcPts val="2400"/>
              </a:spcAft>
            </a:pPr>
            <a:r>
              <a:rPr lang="en-US" sz="2400" dirty="0"/>
              <a:t>“How to make a gift and, in return, receive lifetime income from the charity”</a:t>
            </a:r>
          </a:p>
        </p:txBody>
      </p:sp>
      <p:sp>
        <p:nvSpPr>
          <p:cNvPr id="11" name="TextBox 10"/>
          <p:cNvSpPr txBox="1"/>
          <p:nvPr/>
        </p:nvSpPr>
        <p:spPr>
          <a:xfrm>
            <a:off x="0" y="0"/>
            <a:ext cx="4495800" cy="685800"/>
          </a:xfrm>
          <a:prstGeom prst="rect">
            <a:avLst/>
          </a:prstGeom>
          <a:solidFill>
            <a:srgbClr val="C00000"/>
          </a:solidFill>
        </p:spPr>
        <p:txBody>
          <a:bodyPr wrap="square" rtlCol="0">
            <a:noAutofit/>
          </a:bodyPr>
          <a:lstStyle/>
          <a:p>
            <a:pPr>
              <a:lnSpc>
                <a:spcPct val="80000"/>
              </a:lnSpc>
              <a:spcAft>
                <a:spcPts val="2400"/>
              </a:spcAft>
            </a:pPr>
            <a:r>
              <a:rPr lang="en-US" sz="4000" b="1" dirty="0">
                <a:solidFill>
                  <a:schemeClr val="bg1"/>
                </a:solidFill>
              </a:rPr>
              <a:t>Combined Results</a:t>
            </a:r>
          </a:p>
        </p:txBody>
      </p:sp>
    </p:spTree>
    <p:extLst>
      <p:ext uri="{BB962C8B-B14F-4D97-AF65-F5344CB8AC3E}">
        <p14:creationId xmlns:p14="http://schemas.microsoft.com/office/powerpoint/2010/main" val="2897271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905000"/>
            <a:ext cx="5943600" cy="4343400"/>
          </a:xfrm>
          <a:prstGeom prst="rect">
            <a:avLst/>
          </a:prstGeom>
          <a:noFill/>
        </p:spPr>
        <p:txBody>
          <a:bodyPr wrap="square" rtlCol="0">
            <a:noAutofit/>
          </a:bodyPr>
          <a:lstStyle/>
          <a:p>
            <a:pPr algn="ctr">
              <a:lnSpc>
                <a:spcPct val="80000"/>
              </a:lnSpc>
              <a:spcAft>
                <a:spcPts val="1800"/>
              </a:spcAft>
            </a:pPr>
            <a:r>
              <a:rPr lang="en-US" sz="4000" b="1" dirty="0">
                <a:solidFill>
                  <a:srgbClr val="C00000"/>
                </a:solidFill>
              </a:rPr>
              <a:t>Charitable gift annuities</a:t>
            </a:r>
          </a:p>
          <a:p>
            <a:pPr algn="ctr">
              <a:lnSpc>
                <a:spcPct val="80000"/>
              </a:lnSpc>
              <a:spcAft>
                <a:spcPts val="1800"/>
              </a:spcAft>
            </a:pPr>
            <a:r>
              <a:rPr lang="en-US" sz="4000" b="1" dirty="0">
                <a:solidFill>
                  <a:srgbClr val="C00000"/>
                </a:solidFill>
              </a:rPr>
              <a:t>Life income gifts</a:t>
            </a:r>
          </a:p>
          <a:p>
            <a:pPr algn="ctr">
              <a:lnSpc>
                <a:spcPct val="80000"/>
              </a:lnSpc>
              <a:spcAft>
                <a:spcPts val="1800"/>
              </a:spcAft>
            </a:pPr>
            <a:r>
              <a:rPr lang="en-US" sz="4000" b="1" dirty="0">
                <a:solidFill>
                  <a:srgbClr val="C00000"/>
                </a:solidFill>
              </a:rPr>
              <a:t>Get a tax deduction and make a gift that pays you income for life</a:t>
            </a:r>
          </a:p>
          <a:p>
            <a:pPr algn="ctr">
              <a:lnSpc>
                <a:spcPct val="80000"/>
              </a:lnSpc>
              <a:spcAft>
                <a:spcPts val="1800"/>
              </a:spcAft>
            </a:pPr>
            <a:r>
              <a:rPr lang="en-US" sz="4000" b="1" dirty="0">
                <a:solidFill>
                  <a:srgbClr val="C00000"/>
                </a:solidFill>
              </a:rPr>
              <a:t>Gifts that pay you income for life</a:t>
            </a:r>
          </a:p>
          <a:p>
            <a:pPr algn="ctr">
              <a:lnSpc>
                <a:spcPct val="80000"/>
              </a:lnSpc>
              <a:spcAft>
                <a:spcPts val="1800"/>
              </a:spcAft>
            </a:pPr>
            <a:r>
              <a:rPr lang="en-US" sz="4000" b="1" dirty="0">
                <a:solidFill>
                  <a:srgbClr val="C00000"/>
                </a:solidFill>
              </a:rPr>
              <a:t>Gifts that pay you income</a:t>
            </a:r>
          </a:p>
        </p:txBody>
      </p:sp>
      <p:sp>
        <p:nvSpPr>
          <p:cNvPr id="3" name="TextBox 2"/>
          <p:cNvSpPr txBox="1"/>
          <p:nvPr/>
        </p:nvSpPr>
        <p:spPr>
          <a:xfrm>
            <a:off x="0" y="1019342"/>
            <a:ext cx="2660583" cy="896687"/>
          </a:xfrm>
          <a:prstGeom prst="rect">
            <a:avLst/>
          </a:prstGeom>
          <a:noFill/>
        </p:spPr>
        <p:txBody>
          <a:bodyPr wrap="square" rtlCol="0">
            <a:noAutofit/>
          </a:bodyPr>
          <a:lstStyle/>
          <a:p>
            <a:pPr>
              <a:lnSpc>
                <a:spcPct val="80000"/>
              </a:lnSpc>
              <a:spcAft>
                <a:spcPts val="2400"/>
              </a:spcAft>
            </a:pPr>
            <a:r>
              <a:rPr lang="en-US" sz="3200" dirty="0"/>
              <a:t>I am definitely </a:t>
            </a:r>
            <a:r>
              <a:rPr lang="en-US" sz="3200" b="1" dirty="0"/>
              <a:t>interested</a:t>
            </a:r>
            <a:endParaRPr lang="en-US" sz="4000" b="1" dirty="0"/>
          </a:p>
        </p:txBody>
      </p:sp>
      <p:sp>
        <p:nvSpPr>
          <p:cNvPr id="5" name="TextBox 4"/>
          <p:cNvSpPr txBox="1"/>
          <p:nvPr/>
        </p:nvSpPr>
        <p:spPr>
          <a:xfrm>
            <a:off x="0" y="1752600"/>
            <a:ext cx="1600200" cy="4343400"/>
          </a:xfrm>
          <a:prstGeom prst="rect">
            <a:avLst/>
          </a:prstGeom>
          <a:noFill/>
        </p:spPr>
        <p:txBody>
          <a:bodyPr wrap="square" rtlCol="0">
            <a:noAutofit/>
          </a:bodyPr>
          <a:lstStyle/>
          <a:p>
            <a:pPr>
              <a:lnSpc>
                <a:spcPct val="80000"/>
              </a:lnSpc>
              <a:spcAft>
                <a:spcPts val="1200"/>
              </a:spcAft>
            </a:pPr>
            <a:r>
              <a:rPr lang="en-US" sz="6000" dirty="0"/>
              <a:t>  5%</a:t>
            </a:r>
          </a:p>
          <a:p>
            <a:pPr>
              <a:lnSpc>
                <a:spcPct val="80000"/>
              </a:lnSpc>
              <a:spcAft>
                <a:spcPts val="1200"/>
              </a:spcAft>
            </a:pPr>
            <a:r>
              <a:rPr lang="en-US" sz="6000" dirty="0"/>
              <a:t>  9%</a:t>
            </a:r>
          </a:p>
          <a:p>
            <a:pPr>
              <a:lnSpc>
                <a:spcPct val="80000"/>
              </a:lnSpc>
              <a:spcAft>
                <a:spcPts val="1200"/>
              </a:spcAft>
            </a:pPr>
            <a:r>
              <a:rPr lang="en-US" sz="6000" dirty="0"/>
              <a:t>26%</a:t>
            </a:r>
            <a:endParaRPr lang="en-US" sz="2800" dirty="0"/>
          </a:p>
          <a:p>
            <a:pPr>
              <a:lnSpc>
                <a:spcPct val="80000"/>
              </a:lnSpc>
              <a:spcAft>
                <a:spcPts val="1200"/>
              </a:spcAft>
            </a:pPr>
            <a:endParaRPr lang="en-US" sz="900" dirty="0"/>
          </a:p>
          <a:p>
            <a:pPr>
              <a:lnSpc>
                <a:spcPct val="80000"/>
              </a:lnSpc>
              <a:spcAft>
                <a:spcPts val="1200"/>
              </a:spcAft>
            </a:pPr>
            <a:endParaRPr lang="en-US" sz="900" dirty="0"/>
          </a:p>
          <a:p>
            <a:pPr>
              <a:lnSpc>
                <a:spcPct val="80000"/>
              </a:lnSpc>
              <a:spcAft>
                <a:spcPts val="1200"/>
              </a:spcAft>
            </a:pPr>
            <a:r>
              <a:rPr lang="en-US" sz="6000" dirty="0"/>
              <a:t>28%</a:t>
            </a:r>
          </a:p>
          <a:p>
            <a:pPr>
              <a:lnSpc>
                <a:spcPct val="80000"/>
              </a:lnSpc>
              <a:spcAft>
                <a:spcPts val="1200"/>
              </a:spcAft>
            </a:pPr>
            <a:endParaRPr lang="en-US" sz="1050" dirty="0"/>
          </a:p>
          <a:p>
            <a:pPr>
              <a:lnSpc>
                <a:spcPct val="80000"/>
              </a:lnSpc>
              <a:spcAft>
                <a:spcPts val="1200"/>
              </a:spcAft>
            </a:pPr>
            <a:r>
              <a:rPr lang="en-US" sz="6000" dirty="0"/>
              <a:t>30%</a:t>
            </a:r>
          </a:p>
        </p:txBody>
      </p:sp>
      <p:sp>
        <p:nvSpPr>
          <p:cNvPr id="7" name="TextBox 6"/>
          <p:cNvSpPr txBox="1"/>
          <p:nvPr/>
        </p:nvSpPr>
        <p:spPr>
          <a:xfrm>
            <a:off x="6629401" y="1019342"/>
            <a:ext cx="2545080" cy="784058"/>
          </a:xfrm>
          <a:prstGeom prst="rect">
            <a:avLst/>
          </a:prstGeom>
          <a:noFill/>
        </p:spPr>
        <p:txBody>
          <a:bodyPr wrap="square" rtlCol="0">
            <a:noAutofit/>
          </a:bodyPr>
          <a:lstStyle/>
          <a:p>
            <a:pPr algn="r">
              <a:lnSpc>
                <a:spcPct val="80000"/>
              </a:lnSpc>
              <a:spcAft>
                <a:spcPts val="2400"/>
              </a:spcAft>
            </a:pPr>
            <a:r>
              <a:rPr lang="en-US" sz="3200" dirty="0"/>
              <a:t>I definitely </a:t>
            </a:r>
            <a:r>
              <a:rPr lang="en-US" sz="3200" b="1" dirty="0"/>
              <a:t>expected </a:t>
            </a:r>
            <a:r>
              <a:rPr lang="en-US" sz="3200" dirty="0"/>
              <a:t>this</a:t>
            </a:r>
          </a:p>
          <a:p>
            <a:pPr algn="ctr">
              <a:lnSpc>
                <a:spcPct val="80000"/>
              </a:lnSpc>
              <a:spcAft>
                <a:spcPts val="2400"/>
              </a:spcAft>
            </a:pPr>
            <a:endParaRPr lang="en-US" sz="4000" dirty="0"/>
          </a:p>
        </p:txBody>
      </p:sp>
      <p:sp>
        <p:nvSpPr>
          <p:cNvPr id="8" name="TextBox 7"/>
          <p:cNvSpPr txBox="1"/>
          <p:nvPr/>
        </p:nvSpPr>
        <p:spPr>
          <a:xfrm>
            <a:off x="7467600" y="1752600"/>
            <a:ext cx="1600200" cy="4343400"/>
          </a:xfrm>
          <a:prstGeom prst="rect">
            <a:avLst/>
          </a:prstGeom>
          <a:noFill/>
        </p:spPr>
        <p:txBody>
          <a:bodyPr wrap="square" rtlCol="0">
            <a:noAutofit/>
          </a:bodyPr>
          <a:lstStyle/>
          <a:p>
            <a:pPr>
              <a:lnSpc>
                <a:spcPct val="80000"/>
              </a:lnSpc>
              <a:spcAft>
                <a:spcPts val="1200"/>
              </a:spcAft>
            </a:pPr>
            <a:r>
              <a:rPr lang="en-US" sz="6000" dirty="0"/>
              <a:t>15%</a:t>
            </a:r>
          </a:p>
          <a:p>
            <a:pPr>
              <a:lnSpc>
                <a:spcPct val="80000"/>
              </a:lnSpc>
              <a:spcAft>
                <a:spcPts val="1200"/>
              </a:spcAft>
            </a:pPr>
            <a:r>
              <a:rPr lang="en-US" sz="6000" dirty="0"/>
              <a:t>24%</a:t>
            </a:r>
          </a:p>
          <a:p>
            <a:pPr>
              <a:lnSpc>
                <a:spcPct val="80000"/>
              </a:lnSpc>
              <a:spcAft>
                <a:spcPts val="1200"/>
              </a:spcAft>
            </a:pPr>
            <a:r>
              <a:rPr lang="en-US" sz="6000" dirty="0"/>
              <a:t>31%</a:t>
            </a:r>
            <a:endParaRPr lang="en-US" sz="2800" dirty="0"/>
          </a:p>
          <a:p>
            <a:pPr>
              <a:lnSpc>
                <a:spcPct val="80000"/>
              </a:lnSpc>
              <a:spcAft>
                <a:spcPts val="1200"/>
              </a:spcAft>
            </a:pPr>
            <a:endParaRPr lang="en-US" sz="900" dirty="0"/>
          </a:p>
          <a:p>
            <a:pPr>
              <a:lnSpc>
                <a:spcPct val="80000"/>
              </a:lnSpc>
              <a:spcAft>
                <a:spcPts val="1200"/>
              </a:spcAft>
            </a:pPr>
            <a:endParaRPr lang="en-US" sz="900" dirty="0"/>
          </a:p>
          <a:p>
            <a:pPr>
              <a:lnSpc>
                <a:spcPct val="80000"/>
              </a:lnSpc>
              <a:spcAft>
                <a:spcPts val="1200"/>
              </a:spcAft>
            </a:pPr>
            <a:r>
              <a:rPr lang="en-US" sz="6000" dirty="0"/>
              <a:t>34%</a:t>
            </a:r>
          </a:p>
          <a:p>
            <a:pPr>
              <a:lnSpc>
                <a:spcPct val="80000"/>
              </a:lnSpc>
              <a:spcAft>
                <a:spcPts val="1200"/>
              </a:spcAft>
            </a:pPr>
            <a:endParaRPr lang="en-US" sz="1200" dirty="0"/>
          </a:p>
          <a:p>
            <a:pPr>
              <a:lnSpc>
                <a:spcPct val="80000"/>
              </a:lnSpc>
              <a:spcAft>
                <a:spcPts val="1200"/>
              </a:spcAft>
            </a:pPr>
            <a:r>
              <a:rPr lang="en-US" sz="6000" dirty="0"/>
              <a:t>30%</a:t>
            </a:r>
          </a:p>
          <a:p>
            <a:pPr>
              <a:lnSpc>
                <a:spcPct val="80000"/>
              </a:lnSpc>
              <a:spcAft>
                <a:spcPts val="1200"/>
              </a:spcAft>
            </a:pPr>
            <a:endParaRPr lang="en-US" sz="6000" dirty="0"/>
          </a:p>
        </p:txBody>
      </p:sp>
      <p:sp>
        <p:nvSpPr>
          <p:cNvPr id="9" name="TextBox 8"/>
          <p:cNvSpPr txBox="1"/>
          <p:nvPr/>
        </p:nvSpPr>
        <p:spPr>
          <a:xfrm>
            <a:off x="5715000" y="0"/>
            <a:ext cx="3344874" cy="1066800"/>
          </a:xfrm>
          <a:prstGeom prst="rect">
            <a:avLst/>
          </a:prstGeom>
          <a:noFill/>
        </p:spPr>
        <p:txBody>
          <a:bodyPr wrap="square" rtlCol="0">
            <a:noAutofit/>
          </a:bodyPr>
          <a:lstStyle/>
          <a:p>
            <a:pPr algn="ctr">
              <a:lnSpc>
                <a:spcPct val="80000"/>
              </a:lnSpc>
              <a:spcAft>
                <a:spcPts val="2400"/>
              </a:spcAft>
            </a:pPr>
            <a:r>
              <a:rPr lang="en-US" sz="2400" dirty="0"/>
              <a:t>“How to make a gift and, in return, receive lifetime income from the charity”</a:t>
            </a:r>
          </a:p>
        </p:txBody>
      </p:sp>
      <p:sp>
        <p:nvSpPr>
          <p:cNvPr id="10" name="TextBox 9"/>
          <p:cNvSpPr txBox="1"/>
          <p:nvPr/>
        </p:nvSpPr>
        <p:spPr>
          <a:xfrm>
            <a:off x="0" y="0"/>
            <a:ext cx="4495800" cy="685800"/>
          </a:xfrm>
          <a:prstGeom prst="rect">
            <a:avLst/>
          </a:prstGeom>
          <a:solidFill>
            <a:srgbClr val="C00000"/>
          </a:solidFill>
        </p:spPr>
        <p:txBody>
          <a:bodyPr wrap="square" rtlCol="0">
            <a:noAutofit/>
          </a:bodyPr>
          <a:lstStyle/>
          <a:p>
            <a:pPr>
              <a:lnSpc>
                <a:spcPct val="80000"/>
              </a:lnSpc>
              <a:spcAft>
                <a:spcPts val="2400"/>
              </a:spcAft>
            </a:pPr>
            <a:r>
              <a:rPr lang="en-US" sz="4000" b="1" dirty="0">
                <a:solidFill>
                  <a:schemeClr val="bg1"/>
                </a:solidFill>
              </a:rPr>
              <a:t>Combined Results</a:t>
            </a:r>
          </a:p>
        </p:txBody>
      </p:sp>
    </p:spTree>
    <p:extLst>
      <p:ext uri="{BB962C8B-B14F-4D97-AF65-F5344CB8AC3E}">
        <p14:creationId xmlns:p14="http://schemas.microsoft.com/office/powerpoint/2010/main" val="12585648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053" t="6666" r="34187"/>
          <a:stretch/>
        </p:blipFill>
        <p:spPr>
          <a:xfrm>
            <a:off x="4800600" y="1143001"/>
            <a:ext cx="4191000" cy="5334000"/>
          </a:xfrm>
          <a:prstGeom prst="rect">
            <a:avLst/>
          </a:prstGeom>
        </p:spPr>
      </p:pic>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872" r="8500"/>
          <a:stretch/>
        </p:blipFill>
        <p:spPr>
          <a:xfrm>
            <a:off x="152400" y="2209799"/>
            <a:ext cx="4267200" cy="4267199"/>
          </a:xfrm>
          <a:prstGeom prst="rect">
            <a:avLst/>
          </a:prstGeom>
        </p:spPr>
      </p:pic>
      <p:sp>
        <p:nvSpPr>
          <p:cNvPr id="3" name="TextBox 2"/>
          <p:cNvSpPr txBox="1"/>
          <p:nvPr/>
        </p:nvSpPr>
        <p:spPr>
          <a:xfrm>
            <a:off x="152400" y="1143001"/>
            <a:ext cx="4267200" cy="5334000"/>
          </a:xfrm>
          <a:prstGeom prst="rect">
            <a:avLst/>
          </a:prstGeom>
          <a:noFill/>
          <a:ln w="76200">
            <a:solidFill>
              <a:srgbClr val="842014"/>
            </a:solidFill>
          </a:ln>
        </p:spPr>
        <p:txBody>
          <a:bodyPr wrap="square" rtlCol="0">
            <a:noAutofit/>
          </a:bodyPr>
          <a:lstStyle/>
          <a:p>
            <a:pPr algn="ctr">
              <a:lnSpc>
                <a:spcPct val="80000"/>
              </a:lnSpc>
              <a:spcAft>
                <a:spcPts val="1200"/>
              </a:spcAft>
            </a:pPr>
            <a:r>
              <a:rPr lang="en-US" sz="3200" b="1" dirty="0">
                <a:solidFill>
                  <a:srgbClr val="842014"/>
                </a:solidFill>
              </a:rPr>
              <a:t>They have to be interested in finding out more</a:t>
            </a:r>
          </a:p>
        </p:txBody>
      </p:sp>
      <p:sp>
        <p:nvSpPr>
          <p:cNvPr id="4" name="TextBox 3"/>
          <p:cNvSpPr txBox="1"/>
          <p:nvPr/>
        </p:nvSpPr>
        <p:spPr>
          <a:xfrm>
            <a:off x="0" y="0"/>
            <a:ext cx="9144000" cy="914400"/>
          </a:xfrm>
          <a:prstGeom prst="rect">
            <a:avLst/>
          </a:prstGeom>
          <a:noFill/>
        </p:spPr>
        <p:txBody>
          <a:bodyPr wrap="square" rtlCol="0">
            <a:noAutofit/>
          </a:bodyPr>
          <a:lstStyle/>
          <a:p>
            <a:pPr algn="ctr">
              <a:lnSpc>
                <a:spcPct val="80000"/>
              </a:lnSpc>
            </a:pPr>
            <a:r>
              <a:rPr lang="en-US" sz="3200" b="1" dirty="0"/>
              <a:t>What is the best “front door” phrase to get people to read about planned giving information?</a:t>
            </a:r>
          </a:p>
        </p:txBody>
      </p:sp>
      <p:sp>
        <p:nvSpPr>
          <p:cNvPr id="5" name="TextBox 4"/>
          <p:cNvSpPr txBox="1"/>
          <p:nvPr/>
        </p:nvSpPr>
        <p:spPr>
          <a:xfrm>
            <a:off x="4800600" y="1143000"/>
            <a:ext cx="4191000" cy="5333999"/>
          </a:xfrm>
          <a:prstGeom prst="rect">
            <a:avLst/>
          </a:prstGeom>
          <a:noFill/>
          <a:ln w="76200">
            <a:solidFill>
              <a:srgbClr val="842014"/>
            </a:solidFill>
          </a:ln>
        </p:spPr>
        <p:txBody>
          <a:bodyPr wrap="square" rtlCol="0">
            <a:noAutofit/>
          </a:bodyPr>
          <a:lstStyle/>
          <a:p>
            <a:pPr algn="ctr">
              <a:lnSpc>
                <a:spcPct val="80000"/>
              </a:lnSpc>
              <a:spcAft>
                <a:spcPts val="1200"/>
              </a:spcAft>
            </a:pPr>
            <a:r>
              <a:rPr lang="en-US" sz="3200" b="1" dirty="0">
                <a:solidFill>
                  <a:srgbClr val="842014"/>
                </a:solidFill>
              </a:rPr>
              <a:t>They have to expect to see planned giving information (i.e., not “bait and switch”)</a:t>
            </a:r>
          </a:p>
        </p:txBody>
      </p:sp>
    </p:spTree>
    <p:extLst>
      <p:ext uri="{BB962C8B-B14F-4D97-AF65-F5344CB8AC3E}">
        <p14:creationId xmlns:p14="http://schemas.microsoft.com/office/powerpoint/2010/main" val="12591861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872" r="8500"/>
          <a:stretch/>
        </p:blipFill>
        <p:spPr>
          <a:xfrm>
            <a:off x="152400" y="2209799"/>
            <a:ext cx="4267200" cy="4267199"/>
          </a:xfrm>
          <a:prstGeom prst="rect">
            <a:avLst/>
          </a:prstGeom>
        </p:spPr>
      </p:pic>
      <p:sp>
        <p:nvSpPr>
          <p:cNvPr id="3" name="TextBox 2"/>
          <p:cNvSpPr txBox="1"/>
          <p:nvPr/>
        </p:nvSpPr>
        <p:spPr>
          <a:xfrm>
            <a:off x="152400" y="1143001"/>
            <a:ext cx="4267200" cy="5334000"/>
          </a:xfrm>
          <a:prstGeom prst="rect">
            <a:avLst/>
          </a:prstGeom>
          <a:noFill/>
          <a:ln w="76200">
            <a:solidFill>
              <a:srgbClr val="842014"/>
            </a:solidFill>
          </a:ln>
        </p:spPr>
        <p:txBody>
          <a:bodyPr wrap="square" rtlCol="0">
            <a:noAutofit/>
          </a:bodyPr>
          <a:lstStyle/>
          <a:p>
            <a:pPr algn="ctr">
              <a:lnSpc>
                <a:spcPct val="80000"/>
              </a:lnSpc>
              <a:spcAft>
                <a:spcPts val="1200"/>
              </a:spcAft>
            </a:pPr>
            <a:r>
              <a:rPr lang="en-US" sz="3200" b="1" dirty="0">
                <a:solidFill>
                  <a:srgbClr val="842014"/>
                </a:solidFill>
              </a:rPr>
              <a:t>They have to be interested in finding out more</a:t>
            </a:r>
          </a:p>
        </p:txBody>
      </p:sp>
      <p:sp>
        <p:nvSpPr>
          <p:cNvPr id="7" name="TextBox 6"/>
          <p:cNvSpPr txBox="1"/>
          <p:nvPr/>
        </p:nvSpPr>
        <p:spPr>
          <a:xfrm>
            <a:off x="4648200" y="1155701"/>
            <a:ext cx="4419600" cy="2432364"/>
          </a:xfrm>
          <a:prstGeom prst="rect">
            <a:avLst/>
          </a:prstGeom>
          <a:noFill/>
        </p:spPr>
        <p:txBody>
          <a:bodyPr wrap="square" rtlCol="0">
            <a:noAutofit/>
          </a:bodyPr>
          <a:lstStyle/>
          <a:p>
            <a:pPr algn="ctr">
              <a:lnSpc>
                <a:spcPct val="80000"/>
              </a:lnSpc>
            </a:pPr>
            <a:r>
              <a:rPr lang="en-US" sz="3200" b="1" dirty="0"/>
              <a:t>Suppose you are viewing the website of a charity representing a cause that is important in your life. In addition to a “Donate Now” button, the following buttons appear on the website. Please rate your level of interest in clicking on the button to read the corresponding information. </a:t>
            </a:r>
          </a:p>
        </p:txBody>
      </p:sp>
      <p:sp>
        <p:nvSpPr>
          <p:cNvPr id="8" name="TextBox 7"/>
          <p:cNvSpPr txBox="1"/>
          <p:nvPr/>
        </p:nvSpPr>
        <p:spPr>
          <a:xfrm>
            <a:off x="0" y="0"/>
            <a:ext cx="9144000" cy="914400"/>
          </a:xfrm>
          <a:prstGeom prst="rect">
            <a:avLst/>
          </a:prstGeom>
          <a:noFill/>
        </p:spPr>
        <p:txBody>
          <a:bodyPr wrap="square" rtlCol="0">
            <a:noAutofit/>
          </a:bodyPr>
          <a:lstStyle/>
          <a:p>
            <a:pPr algn="ctr">
              <a:lnSpc>
                <a:spcPct val="80000"/>
              </a:lnSpc>
            </a:pPr>
            <a:r>
              <a:rPr lang="en-US" sz="3200" b="1" dirty="0"/>
              <a:t>What is the best “front door” phrase to get people to read about planned giving information?</a:t>
            </a:r>
          </a:p>
        </p:txBody>
      </p:sp>
    </p:spTree>
    <p:extLst>
      <p:ext uri="{BB962C8B-B14F-4D97-AF65-F5344CB8AC3E}">
        <p14:creationId xmlns:p14="http://schemas.microsoft.com/office/powerpoint/2010/main" val="277612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762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26" name="Picture 2" descr="An external file that holds a picture, illustration, etc.&#10;Object name is zpq0420638580003.jpg"/>
          <p:cNvPicPr>
            <a:picLocks noChangeAspect="1" noChangeArrowheads="1"/>
          </p:cNvPicPr>
          <p:nvPr/>
        </p:nvPicPr>
        <p:blipFill rotWithShape="1">
          <a:blip r:embed="rId2">
            <a:extLst>
              <a:ext uri="{28A0092B-C50C-407E-A947-70E740481C1C}">
                <a14:useLocalDpi xmlns:a14="http://schemas.microsoft.com/office/drawing/2010/main" val="0"/>
              </a:ext>
            </a:extLst>
          </a:blip>
          <a:srcRect r="51576" b="46178"/>
          <a:stretch/>
        </p:blipFill>
        <p:spPr bwMode="auto">
          <a:xfrm>
            <a:off x="76200" y="1295400"/>
            <a:ext cx="3310510"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5"/>
          <p:cNvSpPr txBox="1">
            <a:spLocks/>
          </p:cNvSpPr>
          <p:nvPr/>
        </p:nvSpPr>
        <p:spPr>
          <a:xfrm>
            <a:off x="4482" y="152400"/>
            <a:ext cx="9139518" cy="685800"/>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spcBef>
                <a:spcPts val="0"/>
              </a:spcBef>
              <a:buNone/>
            </a:pPr>
            <a:r>
              <a:rPr lang="en-US" sz="3600" b="1" dirty="0">
                <a:solidFill>
                  <a:schemeClr val="bg1"/>
                </a:solidFill>
              </a:rPr>
              <a:t>Philanthropy uses family bonding mechanisms</a:t>
            </a:r>
          </a:p>
        </p:txBody>
      </p:sp>
      <p:pic>
        <p:nvPicPr>
          <p:cNvPr id="9" name="Picture 2" descr="An external file that holds a picture, illustration, etc.&#10;Object name is zpq0420638580003.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b="47024"/>
          <a:stretch/>
        </p:blipFill>
        <p:spPr bwMode="auto">
          <a:xfrm>
            <a:off x="-76200" y="4114800"/>
            <a:ext cx="3414756" cy="269737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5"/>
          <p:cNvSpPr txBox="1">
            <a:spLocks/>
          </p:cNvSpPr>
          <p:nvPr/>
        </p:nvSpPr>
        <p:spPr>
          <a:xfrm>
            <a:off x="3200400" y="914400"/>
            <a:ext cx="5966013" cy="3856038"/>
          </a:xfrm>
          <a:prstGeom prst="rect">
            <a:avLst/>
          </a:prstGeom>
          <a:noFill/>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spcBef>
                <a:spcPts val="0"/>
              </a:spcBef>
              <a:spcAft>
                <a:spcPts val="1200"/>
              </a:spcAft>
            </a:pPr>
            <a:r>
              <a:rPr lang="en-US" sz="4000" b="1" dirty="0"/>
              <a:t>Charitable giving is rewarding (like receiving money) </a:t>
            </a:r>
          </a:p>
          <a:p>
            <a:pPr>
              <a:lnSpc>
                <a:spcPct val="80000"/>
              </a:lnSpc>
              <a:spcBef>
                <a:spcPts val="0"/>
              </a:spcBef>
              <a:spcAft>
                <a:spcPts val="1200"/>
              </a:spcAft>
            </a:pPr>
            <a:r>
              <a:rPr lang="en-US" sz="4000" b="1" dirty="0"/>
              <a:t>But uniquely involves </a:t>
            </a:r>
            <a:r>
              <a:rPr lang="en-US" sz="4800" b="1" dirty="0">
                <a:solidFill>
                  <a:srgbClr val="FF0000"/>
                </a:solidFill>
              </a:rPr>
              <a:t>oxytocin-rich</a:t>
            </a:r>
            <a:r>
              <a:rPr lang="en-US" sz="4000" b="1" dirty="0">
                <a:solidFill>
                  <a:srgbClr val="283891"/>
                </a:solidFill>
              </a:rPr>
              <a:t> </a:t>
            </a:r>
            <a:r>
              <a:rPr lang="en-US" sz="4000" b="1" dirty="0"/>
              <a:t>social attachment brain regions (used in maternal and romantic love)</a:t>
            </a:r>
          </a:p>
        </p:txBody>
      </p:sp>
      <p:sp>
        <p:nvSpPr>
          <p:cNvPr id="11" name="Rectangle 10"/>
          <p:cNvSpPr/>
          <p:nvPr/>
        </p:nvSpPr>
        <p:spPr>
          <a:xfrm>
            <a:off x="3386710" y="5418888"/>
            <a:ext cx="5779702" cy="1439112"/>
          </a:xfrm>
          <a:prstGeom prst="rect">
            <a:avLst/>
          </a:prstGeom>
          <a:solidFill>
            <a:srgbClr val="090904"/>
          </a:solidFill>
        </p:spPr>
        <p:txBody>
          <a:bodyPr wrap="square">
            <a:spAutoFit/>
          </a:bodyPr>
          <a:lstStyle/>
          <a:p>
            <a:pPr>
              <a:lnSpc>
                <a:spcPct val="70000"/>
              </a:lnSpc>
            </a:pPr>
            <a:r>
              <a:rPr lang="en-US" dirty="0">
                <a:solidFill>
                  <a:schemeClr val="bg1"/>
                </a:solidFill>
              </a:rPr>
              <a:t>“donating to societal causes recruited two types of reward systems: the VTA–striatum mesolimbic network, which also was involved in pure monetary rewards, and the </a:t>
            </a:r>
            <a:r>
              <a:rPr lang="en-US" dirty="0" err="1">
                <a:solidFill>
                  <a:schemeClr val="bg1"/>
                </a:solidFill>
              </a:rPr>
              <a:t>subgenual</a:t>
            </a:r>
            <a:r>
              <a:rPr lang="en-US" dirty="0">
                <a:solidFill>
                  <a:schemeClr val="bg1"/>
                </a:solidFill>
              </a:rPr>
              <a:t> area, which was specific for donations and plays key roles in social attachment and </a:t>
            </a:r>
            <a:r>
              <a:rPr lang="en-US" dirty="0" err="1">
                <a:solidFill>
                  <a:schemeClr val="bg1"/>
                </a:solidFill>
              </a:rPr>
              <a:t>affiliative</a:t>
            </a:r>
            <a:r>
              <a:rPr lang="en-US" dirty="0">
                <a:solidFill>
                  <a:schemeClr val="bg1"/>
                </a:solidFill>
              </a:rPr>
              <a:t> reward mechanisms in humans and other animals.” </a:t>
            </a:r>
            <a:r>
              <a:rPr lang="en-US" sz="1600" i="1" dirty="0">
                <a:solidFill>
                  <a:schemeClr val="bg1"/>
                </a:solidFill>
              </a:rPr>
              <a:t>Moll, et al (2006) PNAS 103(42), p. 156234.</a:t>
            </a:r>
            <a:r>
              <a:rPr lang="en-US" sz="1050" i="1" dirty="0">
                <a:solidFill>
                  <a:schemeClr val="bg1"/>
                </a:solidFill>
              </a:rPr>
              <a:t> </a:t>
            </a:r>
          </a:p>
        </p:txBody>
      </p:sp>
    </p:spTree>
    <p:extLst>
      <p:ext uri="{BB962C8B-B14F-4D97-AF65-F5344CB8AC3E}">
        <p14:creationId xmlns:p14="http://schemas.microsoft.com/office/powerpoint/2010/main" val="1427395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05000"/>
            <a:ext cx="6934200" cy="4343400"/>
          </a:xfrm>
          <a:prstGeom prst="rect">
            <a:avLst/>
          </a:prstGeom>
          <a:noFill/>
        </p:spPr>
        <p:txBody>
          <a:bodyPr wrap="square" rtlCol="0">
            <a:noAutofit/>
          </a:bodyPr>
          <a:lstStyle/>
          <a:p>
            <a:pPr>
              <a:lnSpc>
                <a:spcPct val="80000"/>
              </a:lnSpc>
              <a:spcAft>
                <a:spcPts val="2400"/>
              </a:spcAft>
            </a:pPr>
            <a:r>
              <a:rPr lang="en-US" sz="4000" b="1" dirty="0"/>
              <a:t>Gift planning</a:t>
            </a:r>
          </a:p>
          <a:p>
            <a:pPr>
              <a:lnSpc>
                <a:spcPct val="80000"/>
              </a:lnSpc>
              <a:spcAft>
                <a:spcPts val="2400"/>
              </a:spcAft>
            </a:pPr>
            <a:r>
              <a:rPr lang="en-US" sz="4000" b="1" dirty="0"/>
              <a:t>Planned giving</a:t>
            </a:r>
          </a:p>
          <a:p>
            <a:pPr>
              <a:lnSpc>
                <a:spcPct val="80000"/>
              </a:lnSpc>
              <a:spcAft>
                <a:spcPts val="2400"/>
              </a:spcAft>
            </a:pPr>
            <a:r>
              <a:rPr lang="en-US" sz="4000" b="1" dirty="0"/>
              <a:t>Giving now &amp; later</a:t>
            </a:r>
          </a:p>
          <a:p>
            <a:pPr>
              <a:lnSpc>
                <a:spcPct val="80000"/>
              </a:lnSpc>
              <a:spcAft>
                <a:spcPts val="2400"/>
              </a:spcAft>
            </a:pPr>
            <a:r>
              <a:rPr lang="en-US" sz="4000" b="1" dirty="0"/>
              <a:t>Other ways to give</a:t>
            </a:r>
          </a:p>
          <a:p>
            <a:pPr>
              <a:lnSpc>
                <a:spcPct val="80000"/>
              </a:lnSpc>
              <a:spcAft>
                <a:spcPts val="2400"/>
              </a:spcAft>
            </a:pPr>
            <a:r>
              <a:rPr lang="en-US" sz="4000" b="1" dirty="0"/>
              <a:t>Other ways to give smarter</a:t>
            </a:r>
          </a:p>
          <a:p>
            <a:pPr>
              <a:lnSpc>
                <a:spcPct val="80000"/>
              </a:lnSpc>
              <a:spcAft>
                <a:spcPts val="2400"/>
              </a:spcAft>
            </a:pPr>
            <a:r>
              <a:rPr lang="en-US" sz="4000" b="1" dirty="0"/>
              <a:t>Other ways to give cheaper, easier, and smarter</a:t>
            </a:r>
          </a:p>
        </p:txBody>
      </p:sp>
      <p:sp>
        <p:nvSpPr>
          <p:cNvPr id="3" name="TextBox 2"/>
          <p:cNvSpPr txBox="1"/>
          <p:nvPr/>
        </p:nvSpPr>
        <p:spPr>
          <a:xfrm>
            <a:off x="6417" y="457200"/>
            <a:ext cx="1974783" cy="1110916"/>
          </a:xfrm>
          <a:prstGeom prst="rect">
            <a:avLst/>
          </a:prstGeom>
          <a:noFill/>
        </p:spPr>
        <p:txBody>
          <a:bodyPr wrap="square" rtlCol="0">
            <a:noAutofit/>
          </a:bodyPr>
          <a:lstStyle/>
          <a:p>
            <a:pPr algn="ctr">
              <a:lnSpc>
                <a:spcPct val="80000"/>
              </a:lnSpc>
              <a:spcAft>
                <a:spcPts val="2400"/>
              </a:spcAft>
            </a:pPr>
            <a:r>
              <a:rPr lang="en-US" sz="3200" dirty="0"/>
              <a:t>I am definitely interested</a:t>
            </a:r>
          </a:p>
          <a:p>
            <a:pPr algn="ctr">
              <a:lnSpc>
                <a:spcPct val="80000"/>
              </a:lnSpc>
              <a:spcAft>
                <a:spcPts val="2400"/>
              </a:spcAft>
            </a:pPr>
            <a:endParaRPr lang="en-US" sz="4000" dirty="0"/>
          </a:p>
        </p:txBody>
      </p:sp>
      <p:sp>
        <p:nvSpPr>
          <p:cNvPr id="5" name="TextBox 4"/>
          <p:cNvSpPr txBox="1"/>
          <p:nvPr/>
        </p:nvSpPr>
        <p:spPr>
          <a:xfrm>
            <a:off x="0" y="1752600"/>
            <a:ext cx="1905000" cy="4343400"/>
          </a:xfrm>
          <a:prstGeom prst="rect">
            <a:avLst/>
          </a:prstGeom>
          <a:noFill/>
        </p:spPr>
        <p:txBody>
          <a:bodyPr wrap="square" rtlCol="0">
            <a:noAutofit/>
          </a:bodyPr>
          <a:lstStyle/>
          <a:p>
            <a:pPr>
              <a:lnSpc>
                <a:spcPct val="80000"/>
              </a:lnSpc>
              <a:spcAft>
                <a:spcPts val="600"/>
              </a:spcAft>
            </a:pPr>
            <a:r>
              <a:rPr lang="en-US" sz="6000" dirty="0"/>
              <a:t>__%</a:t>
            </a:r>
          </a:p>
          <a:p>
            <a:pPr>
              <a:lnSpc>
                <a:spcPct val="80000"/>
              </a:lnSpc>
              <a:spcAft>
                <a:spcPts val="600"/>
              </a:spcAft>
            </a:pPr>
            <a:r>
              <a:rPr lang="en-US" sz="6000" dirty="0"/>
              <a:t>__%</a:t>
            </a:r>
          </a:p>
          <a:p>
            <a:pPr>
              <a:lnSpc>
                <a:spcPct val="80000"/>
              </a:lnSpc>
              <a:spcAft>
                <a:spcPts val="600"/>
              </a:spcAft>
            </a:pPr>
            <a:r>
              <a:rPr lang="en-US" sz="6000" dirty="0"/>
              <a:t>__%</a:t>
            </a:r>
            <a:endParaRPr lang="en-US" sz="900" dirty="0"/>
          </a:p>
          <a:p>
            <a:pPr>
              <a:lnSpc>
                <a:spcPct val="80000"/>
              </a:lnSpc>
              <a:spcAft>
                <a:spcPts val="600"/>
              </a:spcAft>
            </a:pPr>
            <a:r>
              <a:rPr lang="en-US" sz="6000" dirty="0"/>
              <a:t>__%</a:t>
            </a:r>
          </a:p>
          <a:p>
            <a:pPr>
              <a:lnSpc>
                <a:spcPct val="80000"/>
              </a:lnSpc>
              <a:spcAft>
                <a:spcPts val="600"/>
              </a:spcAft>
            </a:pPr>
            <a:r>
              <a:rPr lang="en-US" sz="6000" dirty="0"/>
              <a:t>__%</a:t>
            </a:r>
          </a:p>
          <a:p>
            <a:pPr>
              <a:lnSpc>
                <a:spcPct val="80000"/>
              </a:lnSpc>
              <a:spcAft>
                <a:spcPts val="600"/>
              </a:spcAft>
            </a:pPr>
            <a:r>
              <a:rPr lang="en-US" sz="6000" dirty="0"/>
              <a:t>__%</a:t>
            </a:r>
          </a:p>
        </p:txBody>
      </p:sp>
      <p:sp>
        <p:nvSpPr>
          <p:cNvPr id="6" name="TextBox 5"/>
          <p:cNvSpPr txBox="1"/>
          <p:nvPr/>
        </p:nvSpPr>
        <p:spPr>
          <a:xfrm>
            <a:off x="3911600" y="0"/>
            <a:ext cx="5257800" cy="555458"/>
          </a:xfrm>
          <a:prstGeom prst="rect">
            <a:avLst/>
          </a:prstGeom>
          <a:solidFill>
            <a:schemeClr val="tx1"/>
          </a:solidFill>
        </p:spPr>
        <p:txBody>
          <a:bodyPr wrap="square" rtlCol="0">
            <a:noAutofit/>
          </a:bodyPr>
          <a:lstStyle/>
          <a:p>
            <a:pPr>
              <a:lnSpc>
                <a:spcPct val="80000"/>
              </a:lnSpc>
              <a:spcAft>
                <a:spcPts val="2400"/>
              </a:spcAft>
            </a:pPr>
            <a:r>
              <a:rPr lang="en-US" sz="3200" dirty="0">
                <a:solidFill>
                  <a:schemeClr val="bg1"/>
                </a:solidFill>
              </a:rPr>
              <a:t>Survey #1: 2,550 respondents</a:t>
            </a:r>
          </a:p>
          <a:p>
            <a:pPr algn="ctr">
              <a:lnSpc>
                <a:spcPct val="80000"/>
              </a:lnSpc>
              <a:spcAft>
                <a:spcPts val="2400"/>
              </a:spcAft>
            </a:pPr>
            <a:endParaRPr lang="en-US" sz="4000" dirty="0">
              <a:solidFill>
                <a:schemeClr val="bg1"/>
              </a:solidFill>
            </a:endParaRPr>
          </a:p>
        </p:txBody>
      </p:sp>
    </p:spTree>
    <p:extLst>
      <p:ext uri="{BB962C8B-B14F-4D97-AF65-F5344CB8AC3E}">
        <p14:creationId xmlns:p14="http://schemas.microsoft.com/office/powerpoint/2010/main" val="4002561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05000"/>
            <a:ext cx="6934200" cy="4343400"/>
          </a:xfrm>
          <a:prstGeom prst="rect">
            <a:avLst/>
          </a:prstGeom>
          <a:noFill/>
        </p:spPr>
        <p:txBody>
          <a:bodyPr wrap="square" rtlCol="0">
            <a:noAutofit/>
          </a:bodyPr>
          <a:lstStyle/>
          <a:p>
            <a:pPr>
              <a:lnSpc>
                <a:spcPct val="80000"/>
              </a:lnSpc>
              <a:spcAft>
                <a:spcPts val="2400"/>
              </a:spcAft>
            </a:pPr>
            <a:r>
              <a:rPr lang="en-US" sz="4000" b="1" dirty="0"/>
              <a:t>Gift planning</a:t>
            </a:r>
          </a:p>
          <a:p>
            <a:pPr>
              <a:lnSpc>
                <a:spcPct val="80000"/>
              </a:lnSpc>
              <a:spcAft>
                <a:spcPts val="2400"/>
              </a:spcAft>
            </a:pPr>
            <a:r>
              <a:rPr lang="en-US" sz="4000" b="1" dirty="0"/>
              <a:t>Planned giving</a:t>
            </a:r>
          </a:p>
          <a:p>
            <a:pPr>
              <a:lnSpc>
                <a:spcPct val="80000"/>
              </a:lnSpc>
              <a:spcAft>
                <a:spcPts val="2400"/>
              </a:spcAft>
            </a:pPr>
            <a:r>
              <a:rPr lang="en-US" sz="4000" b="1" dirty="0"/>
              <a:t>Giving now &amp; later</a:t>
            </a:r>
          </a:p>
          <a:p>
            <a:pPr>
              <a:lnSpc>
                <a:spcPct val="80000"/>
              </a:lnSpc>
              <a:spcAft>
                <a:spcPts val="2400"/>
              </a:spcAft>
            </a:pPr>
            <a:r>
              <a:rPr lang="en-US" sz="4000" b="1" dirty="0"/>
              <a:t>Other ways to give</a:t>
            </a:r>
          </a:p>
          <a:p>
            <a:pPr>
              <a:lnSpc>
                <a:spcPct val="80000"/>
              </a:lnSpc>
              <a:spcAft>
                <a:spcPts val="2400"/>
              </a:spcAft>
            </a:pPr>
            <a:r>
              <a:rPr lang="en-US" sz="4000" b="1" dirty="0"/>
              <a:t>Other ways to give smarter</a:t>
            </a:r>
          </a:p>
          <a:p>
            <a:pPr>
              <a:lnSpc>
                <a:spcPct val="80000"/>
              </a:lnSpc>
              <a:spcAft>
                <a:spcPts val="2400"/>
              </a:spcAft>
            </a:pPr>
            <a:r>
              <a:rPr lang="en-US" sz="4000" b="1" dirty="0"/>
              <a:t>Other ways to give cheaper, easier, and smarter</a:t>
            </a:r>
          </a:p>
        </p:txBody>
      </p:sp>
      <p:sp>
        <p:nvSpPr>
          <p:cNvPr id="3" name="TextBox 2"/>
          <p:cNvSpPr txBox="1"/>
          <p:nvPr/>
        </p:nvSpPr>
        <p:spPr>
          <a:xfrm>
            <a:off x="6417" y="457200"/>
            <a:ext cx="1974783" cy="1110916"/>
          </a:xfrm>
          <a:prstGeom prst="rect">
            <a:avLst/>
          </a:prstGeom>
          <a:noFill/>
        </p:spPr>
        <p:txBody>
          <a:bodyPr wrap="square" rtlCol="0">
            <a:noAutofit/>
          </a:bodyPr>
          <a:lstStyle/>
          <a:p>
            <a:pPr algn="ctr">
              <a:lnSpc>
                <a:spcPct val="80000"/>
              </a:lnSpc>
              <a:spcAft>
                <a:spcPts val="2400"/>
              </a:spcAft>
            </a:pPr>
            <a:r>
              <a:rPr lang="en-US" sz="3200" dirty="0"/>
              <a:t>I am definitely interested</a:t>
            </a:r>
          </a:p>
          <a:p>
            <a:pPr algn="ctr">
              <a:lnSpc>
                <a:spcPct val="80000"/>
              </a:lnSpc>
              <a:spcAft>
                <a:spcPts val="2400"/>
              </a:spcAft>
            </a:pPr>
            <a:endParaRPr lang="en-US" sz="4000" dirty="0"/>
          </a:p>
        </p:txBody>
      </p:sp>
      <p:sp>
        <p:nvSpPr>
          <p:cNvPr id="5" name="TextBox 4"/>
          <p:cNvSpPr txBox="1"/>
          <p:nvPr/>
        </p:nvSpPr>
        <p:spPr>
          <a:xfrm>
            <a:off x="0" y="1752600"/>
            <a:ext cx="1905000" cy="4343400"/>
          </a:xfrm>
          <a:prstGeom prst="rect">
            <a:avLst/>
          </a:prstGeom>
          <a:noFill/>
        </p:spPr>
        <p:txBody>
          <a:bodyPr wrap="square" rtlCol="0">
            <a:noAutofit/>
          </a:bodyPr>
          <a:lstStyle/>
          <a:p>
            <a:pPr>
              <a:lnSpc>
                <a:spcPct val="80000"/>
              </a:lnSpc>
              <a:spcAft>
                <a:spcPts val="600"/>
              </a:spcAft>
            </a:pPr>
            <a:r>
              <a:rPr lang="en-US" sz="6000" dirty="0"/>
              <a:t>3%</a:t>
            </a:r>
          </a:p>
          <a:p>
            <a:pPr>
              <a:lnSpc>
                <a:spcPct val="80000"/>
              </a:lnSpc>
              <a:spcAft>
                <a:spcPts val="600"/>
              </a:spcAft>
            </a:pPr>
            <a:r>
              <a:rPr lang="en-US" sz="6000" dirty="0"/>
              <a:t>4%</a:t>
            </a:r>
          </a:p>
          <a:p>
            <a:pPr>
              <a:lnSpc>
                <a:spcPct val="80000"/>
              </a:lnSpc>
              <a:spcAft>
                <a:spcPts val="600"/>
              </a:spcAft>
            </a:pPr>
            <a:r>
              <a:rPr lang="en-US" sz="6000" dirty="0"/>
              <a:t>7%</a:t>
            </a:r>
            <a:endParaRPr lang="en-US" sz="900" dirty="0"/>
          </a:p>
          <a:p>
            <a:pPr>
              <a:lnSpc>
                <a:spcPct val="80000"/>
              </a:lnSpc>
              <a:spcAft>
                <a:spcPts val="600"/>
              </a:spcAft>
            </a:pPr>
            <a:r>
              <a:rPr lang="en-US" sz="6000" dirty="0"/>
              <a:t>16%</a:t>
            </a:r>
          </a:p>
          <a:p>
            <a:pPr>
              <a:lnSpc>
                <a:spcPct val="80000"/>
              </a:lnSpc>
              <a:spcAft>
                <a:spcPts val="600"/>
              </a:spcAft>
            </a:pPr>
            <a:r>
              <a:rPr lang="en-US" sz="6000" dirty="0"/>
              <a:t>20%</a:t>
            </a:r>
          </a:p>
          <a:p>
            <a:pPr>
              <a:lnSpc>
                <a:spcPct val="80000"/>
              </a:lnSpc>
              <a:spcAft>
                <a:spcPts val="600"/>
              </a:spcAft>
            </a:pPr>
            <a:r>
              <a:rPr lang="en-US" sz="6000" dirty="0"/>
              <a:t>23%</a:t>
            </a:r>
          </a:p>
        </p:txBody>
      </p:sp>
      <p:sp>
        <p:nvSpPr>
          <p:cNvPr id="7" name="TextBox 6"/>
          <p:cNvSpPr txBox="1"/>
          <p:nvPr/>
        </p:nvSpPr>
        <p:spPr>
          <a:xfrm>
            <a:off x="3911600" y="0"/>
            <a:ext cx="5257800" cy="555458"/>
          </a:xfrm>
          <a:prstGeom prst="rect">
            <a:avLst/>
          </a:prstGeom>
          <a:solidFill>
            <a:schemeClr val="tx1"/>
          </a:solidFill>
        </p:spPr>
        <p:txBody>
          <a:bodyPr wrap="square" rtlCol="0">
            <a:noAutofit/>
          </a:bodyPr>
          <a:lstStyle/>
          <a:p>
            <a:pPr>
              <a:lnSpc>
                <a:spcPct val="80000"/>
              </a:lnSpc>
              <a:spcAft>
                <a:spcPts val="2400"/>
              </a:spcAft>
            </a:pPr>
            <a:r>
              <a:rPr lang="en-US" sz="3200" dirty="0">
                <a:solidFill>
                  <a:schemeClr val="bg1"/>
                </a:solidFill>
              </a:rPr>
              <a:t>Survey #1: 2,550 respondents</a:t>
            </a:r>
          </a:p>
          <a:p>
            <a:pPr algn="ctr">
              <a:lnSpc>
                <a:spcPct val="80000"/>
              </a:lnSpc>
              <a:spcAft>
                <a:spcPts val="2400"/>
              </a:spcAft>
            </a:pPr>
            <a:endParaRPr lang="en-US" sz="4000" dirty="0">
              <a:solidFill>
                <a:schemeClr val="bg1"/>
              </a:solidFill>
            </a:endParaRPr>
          </a:p>
        </p:txBody>
      </p:sp>
    </p:spTree>
    <p:extLst>
      <p:ext uri="{BB962C8B-B14F-4D97-AF65-F5344CB8AC3E}">
        <p14:creationId xmlns:p14="http://schemas.microsoft.com/office/powerpoint/2010/main" val="31380612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94321"/>
          <a:stretch/>
        </p:blipFill>
        <p:spPr>
          <a:xfrm rot="10800000" flipH="1">
            <a:off x="0" y="0"/>
            <a:ext cx="9144012" cy="511276"/>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9504"/>
          <a:stretch/>
        </p:blipFill>
        <p:spPr>
          <a:xfrm>
            <a:off x="0" y="511277"/>
            <a:ext cx="9144000" cy="6346723"/>
          </a:xfrm>
          <a:prstGeom prst="rect">
            <a:avLst/>
          </a:prstGeom>
        </p:spPr>
      </p:pic>
      <p:sp>
        <p:nvSpPr>
          <p:cNvPr id="4" name="TextBox 3"/>
          <p:cNvSpPr txBox="1"/>
          <p:nvPr/>
        </p:nvSpPr>
        <p:spPr>
          <a:xfrm>
            <a:off x="0" y="5638800"/>
            <a:ext cx="3733800" cy="1219200"/>
          </a:xfrm>
          <a:prstGeom prst="rect">
            <a:avLst/>
          </a:prstGeom>
          <a:noFill/>
        </p:spPr>
        <p:txBody>
          <a:bodyPr wrap="square" rtlCol="0">
            <a:noAutofit/>
          </a:bodyPr>
          <a:lstStyle/>
          <a:p>
            <a:pPr algn="ctr">
              <a:lnSpc>
                <a:spcPct val="80000"/>
              </a:lnSpc>
            </a:pPr>
            <a:r>
              <a:rPr lang="en-US" sz="4800" b="1" dirty="0"/>
              <a:t>Survey #2 </a:t>
            </a:r>
          </a:p>
          <a:p>
            <a:pPr algn="ctr">
              <a:lnSpc>
                <a:spcPct val="80000"/>
              </a:lnSpc>
            </a:pPr>
            <a:r>
              <a:rPr lang="en-US" sz="3200" b="1" dirty="0"/>
              <a:t>(2,750 respondents)</a:t>
            </a:r>
          </a:p>
        </p:txBody>
      </p:sp>
      <p:sp>
        <p:nvSpPr>
          <p:cNvPr id="3" name="TextBox 2"/>
          <p:cNvSpPr txBox="1"/>
          <p:nvPr/>
        </p:nvSpPr>
        <p:spPr>
          <a:xfrm>
            <a:off x="0" y="0"/>
            <a:ext cx="9144000" cy="1295400"/>
          </a:xfrm>
          <a:prstGeom prst="rect">
            <a:avLst/>
          </a:prstGeom>
          <a:noFill/>
          <a:effectLst/>
        </p:spPr>
        <p:txBody>
          <a:bodyPr wrap="square" rtlCol="0">
            <a:noAutofit/>
          </a:bodyPr>
          <a:lstStyle/>
          <a:p>
            <a:pPr>
              <a:lnSpc>
                <a:spcPct val="70000"/>
              </a:lnSpc>
            </a:pPr>
            <a:r>
              <a:rPr lang="en-US" sz="4800" b="1" dirty="0">
                <a:effectLst>
                  <a:glow rad="101600">
                    <a:schemeClr val="bg1">
                      <a:alpha val="60000"/>
                    </a:schemeClr>
                  </a:glow>
                </a:effectLst>
              </a:rPr>
              <a:t>Is there a better way to phrase, </a:t>
            </a:r>
          </a:p>
          <a:p>
            <a:pPr>
              <a:lnSpc>
                <a:spcPct val="70000"/>
              </a:lnSpc>
            </a:pPr>
            <a:r>
              <a:rPr lang="en-US" sz="4800" b="1" dirty="0">
                <a:effectLst>
                  <a:glow rad="101600">
                    <a:schemeClr val="bg1">
                      <a:alpha val="60000"/>
                    </a:schemeClr>
                  </a:glow>
                </a:effectLst>
              </a:rPr>
              <a:t>“Other ways to give cheaper, easier, and smarter”?</a:t>
            </a:r>
          </a:p>
        </p:txBody>
      </p:sp>
    </p:spTree>
    <p:extLst>
      <p:ext uri="{BB962C8B-B14F-4D97-AF65-F5344CB8AC3E}">
        <p14:creationId xmlns:p14="http://schemas.microsoft.com/office/powerpoint/2010/main" val="3351310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05000"/>
            <a:ext cx="6934200" cy="4800600"/>
          </a:xfrm>
          <a:prstGeom prst="rect">
            <a:avLst/>
          </a:prstGeom>
          <a:noFill/>
        </p:spPr>
        <p:txBody>
          <a:bodyPr wrap="square" rtlCol="0">
            <a:noAutofit/>
          </a:bodyPr>
          <a:lstStyle/>
          <a:p>
            <a:pPr>
              <a:lnSpc>
                <a:spcPct val="80000"/>
              </a:lnSpc>
              <a:spcAft>
                <a:spcPts val="2400"/>
              </a:spcAft>
            </a:pPr>
            <a:r>
              <a:rPr lang="en-US" sz="4000" b="1" dirty="0"/>
              <a:t>Other gifts</a:t>
            </a:r>
          </a:p>
          <a:p>
            <a:pPr>
              <a:lnSpc>
                <a:spcPct val="80000"/>
              </a:lnSpc>
              <a:spcAft>
                <a:spcPts val="2400"/>
              </a:spcAft>
            </a:pPr>
            <a:r>
              <a:rPr lang="en-US" sz="4000" b="1" dirty="0"/>
              <a:t>More ways to give</a:t>
            </a:r>
          </a:p>
          <a:p>
            <a:pPr>
              <a:lnSpc>
                <a:spcPct val="80000"/>
              </a:lnSpc>
              <a:spcAft>
                <a:spcPts val="2400"/>
              </a:spcAft>
            </a:pPr>
            <a:r>
              <a:rPr lang="en-US" sz="4000" b="1" dirty="0"/>
              <a:t>Give other ways</a:t>
            </a:r>
          </a:p>
          <a:p>
            <a:pPr>
              <a:lnSpc>
                <a:spcPct val="80000"/>
              </a:lnSpc>
              <a:spcAft>
                <a:spcPts val="2400"/>
              </a:spcAft>
            </a:pPr>
            <a:r>
              <a:rPr lang="en-US" sz="4000" b="1" dirty="0"/>
              <a:t>How to give cheaper, easier, and smarter</a:t>
            </a:r>
          </a:p>
          <a:p>
            <a:pPr>
              <a:lnSpc>
                <a:spcPct val="80000"/>
              </a:lnSpc>
              <a:spcAft>
                <a:spcPts val="2400"/>
              </a:spcAft>
            </a:pPr>
            <a:r>
              <a:rPr lang="en-US" sz="4000" b="1" dirty="0"/>
              <a:t>Other ways to give cheaper, easier and smarter</a:t>
            </a:r>
          </a:p>
          <a:p>
            <a:pPr>
              <a:lnSpc>
                <a:spcPct val="80000"/>
              </a:lnSpc>
              <a:spcAft>
                <a:spcPts val="2400"/>
              </a:spcAft>
            </a:pPr>
            <a:endParaRPr lang="en-US" sz="4000" dirty="0"/>
          </a:p>
        </p:txBody>
      </p:sp>
      <p:sp>
        <p:nvSpPr>
          <p:cNvPr id="3" name="TextBox 2"/>
          <p:cNvSpPr txBox="1"/>
          <p:nvPr/>
        </p:nvSpPr>
        <p:spPr>
          <a:xfrm>
            <a:off x="6417" y="457200"/>
            <a:ext cx="1974783" cy="1110916"/>
          </a:xfrm>
          <a:prstGeom prst="rect">
            <a:avLst/>
          </a:prstGeom>
          <a:noFill/>
        </p:spPr>
        <p:txBody>
          <a:bodyPr wrap="square" rtlCol="0">
            <a:noAutofit/>
          </a:bodyPr>
          <a:lstStyle/>
          <a:p>
            <a:pPr algn="ctr">
              <a:lnSpc>
                <a:spcPct val="80000"/>
              </a:lnSpc>
              <a:spcAft>
                <a:spcPts val="2400"/>
              </a:spcAft>
            </a:pPr>
            <a:r>
              <a:rPr lang="en-US" sz="3200" dirty="0"/>
              <a:t>I am definitely interested</a:t>
            </a:r>
          </a:p>
          <a:p>
            <a:pPr algn="ctr">
              <a:lnSpc>
                <a:spcPct val="80000"/>
              </a:lnSpc>
              <a:spcAft>
                <a:spcPts val="2400"/>
              </a:spcAft>
            </a:pPr>
            <a:endParaRPr lang="en-US" sz="4000" dirty="0"/>
          </a:p>
        </p:txBody>
      </p:sp>
      <p:sp>
        <p:nvSpPr>
          <p:cNvPr id="5" name="TextBox 4"/>
          <p:cNvSpPr txBox="1"/>
          <p:nvPr/>
        </p:nvSpPr>
        <p:spPr>
          <a:xfrm>
            <a:off x="0" y="1828800"/>
            <a:ext cx="2209800" cy="4343400"/>
          </a:xfrm>
          <a:prstGeom prst="rect">
            <a:avLst/>
          </a:prstGeom>
          <a:noFill/>
        </p:spPr>
        <p:txBody>
          <a:bodyPr wrap="square" rtlCol="0">
            <a:noAutofit/>
          </a:bodyPr>
          <a:lstStyle/>
          <a:p>
            <a:pPr>
              <a:lnSpc>
                <a:spcPct val="80000"/>
              </a:lnSpc>
              <a:spcAft>
                <a:spcPts val="1200"/>
              </a:spcAft>
            </a:pPr>
            <a:r>
              <a:rPr lang="en-US" sz="6000" dirty="0"/>
              <a:t>__%</a:t>
            </a:r>
          </a:p>
          <a:p>
            <a:pPr>
              <a:lnSpc>
                <a:spcPct val="80000"/>
              </a:lnSpc>
              <a:spcAft>
                <a:spcPts val="1200"/>
              </a:spcAft>
            </a:pPr>
            <a:r>
              <a:rPr lang="en-US" sz="6000" dirty="0"/>
              <a:t>__%</a:t>
            </a:r>
          </a:p>
          <a:p>
            <a:pPr>
              <a:lnSpc>
                <a:spcPct val="80000"/>
              </a:lnSpc>
              <a:spcAft>
                <a:spcPts val="1200"/>
              </a:spcAft>
            </a:pPr>
            <a:r>
              <a:rPr lang="en-US" sz="6000" dirty="0"/>
              <a:t>__%</a:t>
            </a:r>
            <a:endParaRPr lang="en-US" sz="2800" dirty="0"/>
          </a:p>
          <a:p>
            <a:pPr>
              <a:lnSpc>
                <a:spcPct val="80000"/>
              </a:lnSpc>
              <a:spcAft>
                <a:spcPts val="1200"/>
              </a:spcAft>
            </a:pPr>
            <a:r>
              <a:rPr lang="en-US" sz="6000" dirty="0"/>
              <a:t>__%</a:t>
            </a:r>
            <a:endParaRPr lang="en-US" sz="800" dirty="0"/>
          </a:p>
          <a:p>
            <a:pPr>
              <a:lnSpc>
                <a:spcPct val="80000"/>
              </a:lnSpc>
              <a:spcAft>
                <a:spcPts val="1200"/>
              </a:spcAft>
            </a:pPr>
            <a:endParaRPr lang="en-US" dirty="0"/>
          </a:p>
          <a:p>
            <a:pPr>
              <a:lnSpc>
                <a:spcPct val="80000"/>
              </a:lnSpc>
              <a:spcAft>
                <a:spcPts val="1200"/>
              </a:spcAft>
            </a:pPr>
            <a:r>
              <a:rPr lang="en-US" sz="6000" dirty="0"/>
              <a:t>__%</a:t>
            </a:r>
          </a:p>
        </p:txBody>
      </p:sp>
      <p:sp>
        <p:nvSpPr>
          <p:cNvPr id="7" name="TextBox 6"/>
          <p:cNvSpPr txBox="1"/>
          <p:nvPr/>
        </p:nvSpPr>
        <p:spPr>
          <a:xfrm>
            <a:off x="3911600" y="0"/>
            <a:ext cx="5257800" cy="555458"/>
          </a:xfrm>
          <a:prstGeom prst="rect">
            <a:avLst/>
          </a:prstGeom>
          <a:solidFill>
            <a:schemeClr val="tx1"/>
          </a:solidFill>
        </p:spPr>
        <p:txBody>
          <a:bodyPr wrap="square" rtlCol="0">
            <a:noAutofit/>
          </a:bodyPr>
          <a:lstStyle/>
          <a:p>
            <a:pPr>
              <a:lnSpc>
                <a:spcPct val="80000"/>
              </a:lnSpc>
              <a:spcAft>
                <a:spcPts val="2400"/>
              </a:spcAft>
            </a:pPr>
            <a:r>
              <a:rPr lang="en-US" sz="3200" dirty="0">
                <a:solidFill>
                  <a:schemeClr val="bg1"/>
                </a:solidFill>
              </a:rPr>
              <a:t>Survey #2: 2,750 respondents</a:t>
            </a:r>
          </a:p>
          <a:p>
            <a:pPr algn="ctr">
              <a:lnSpc>
                <a:spcPct val="80000"/>
              </a:lnSpc>
              <a:spcAft>
                <a:spcPts val="2400"/>
              </a:spcAft>
            </a:pPr>
            <a:endParaRPr lang="en-US" sz="4000" dirty="0">
              <a:solidFill>
                <a:schemeClr val="bg1"/>
              </a:solidFill>
            </a:endParaRPr>
          </a:p>
        </p:txBody>
      </p:sp>
    </p:spTree>
    <p:extLst>
      <p:ext uri="{BB962C8B-B14F-4D97-AF65-F5344CB8AC3E}">
        <p14:creationId xmlns:p14="http://schemas.microsoft.com/office/powerpoint/2010/main" val="35715947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05000"/>
            <a:ext cx="6934200" cy="4800600"/>
          </a:xfrm>
          <a:prstGeom prst="rect">
            <a:avLst/>
          </a:prstGeom>
          <a:noFill/>
        </p:spPr>
        <p:txBody>
          <a:bodyPr wrap="square" rtlCol="0">
            <a:noAutofit/>
          </a:bodyPr>
          <a:lstStyle/>
          <a:p>
            <a:pPr>
              <a:lnSpc>
                <a:spcPct val="80000"/>
              </a:lnSpc>
              <a:spcAft>
                <a:spcPts val="2400"/>
              </a:spcAft>
            </a:pPr>
            <a:r>
              <a:rPr lang="en-US" sz="4000" b="1" dirty="0"/>
              <a:t>Other gifts</a:t>
            </a:r>
          </a:p>
          <a:p>
            <a:pPr>
              <a:lnSpc>
                <a:spcPct val="80000"/>
              </a:lnSpc>
              <a:spcAft>
                <a:spcPts val="2400"/>
              </a:spcAft>
            </a:pPr>
            <a:r>
              <a:rPr lang="en-US" sz="4000" b="1" dirty="0"/>
              <a:t>More ways to give</a:t>
            </a:r>
          </a:p>
          <a:p>
            <a:pPr>
              <a:lnSpc>
                <a:spcPct val="80000"/>
              </a:lnSpc>
              <a:spcAft>
                <a:spcPts val="2400"/>
              </a:spcAft>
            </a:pPr>
            <a:r>
              <a:rPr lang="en-US" sz="4000" b="1" dirty="0"/>
              <a:t>Give other ways</a:t>
            </a:r>
          </a:p>
          <a:p>
            <a:pPr>
              <a:lnSpc>
                <a:spcPct val="80000"/>
              </a:lnSpc>
              <a:spcAft>
                <a:spcPts val="2400"/>
              </a:spcAft>
            </a:pPr>
            <a:r>
              <a:rPr lang="en-US" sz="4000" b="1" dirty="0"/>
              <a:t>How to give cheaper, easier, and smarter</a:t>
            </a:r>
          </a:p>
          <a:p>
            <a:pPr>
              <a:lnSpc>
                <a:spcPct val="80000"/>
              </a:lnSpc>
              <a:spcAft>
                <a:spcPts val="2400"/>
              </a:spcAft>
            </a:pPr>
            <a:r>
              <a:rPr lang="en-US" sz="4000" b="1" dirty="0"/>
              <a:t>Other ways to give cheaper, easier and smarter</a:t>
            </a:r>
          </a:p>
          <a:p>
            <a:pPr>
              <a:lnSpc>
                <a:spcPct val="80000"/>
              </a:lnSpc>
              <a:spcAft>
                <a:spcPts val="2400"/>
              </a:spcAft>
            </a:pPr>
            <a:endParaRPr lang="en-US" sz="4000" dirty="0"/>
          </a:p>
        </p:txBody>
      </p:sp>
      <p:sp>
        <p:nvSpPr>
          <p:cNvPr id="3" name="TextBox 2"/>
          <p:cNvSpPr txBox="1"/>
          <p:nvPr/>
        </p:nvSpPr>
        <p:spPr>
          <a:xfrm>
            <a:off x="6417" y="457200"/>
            <a:ext cx="1974783" cy="1110916"/>
          </a:xfrm>
          <a:prstGeom prst="rect">
            <a:avLst/>
          </a:prstGeom>
          <a:noFill/>
        </p:spPr>
        <p:txBody>
          <a:bodyPr wrap="square" rtlCol="0">
            <a:noAutofit/>
          </a:bodyPr>
          <a:lstStyle/>
          <a:p>
            <a:pPr algn="ctr">
              <a:lnSpc>
                <a:spcPct val="80000"/>
              </a:lnSpc>
              <a:spcAft>
                <a:spcPts val="2400"/>
              </a:spcAft>
            </a:pPr>
            <a:r>
              <a:rPr lang="en-US" sz="3200" dirty="0"/>
              <a:t>I am definitely interested</a:t>
            </a:r>
          </a:p>
          <a:p>
            <a:pPr algn="ctr">
              <a:lnSpc>
                <a:spcPct val="80000"/>
              </a:lnSpc>
              <a:spcAft>
                <a:spcPts val="2400"/>
              </a:spcAft>
            </a:pPr>
            <a:endParaRPr lang="en-US" sz="4000" dirty="0"/>
          </a:p>
        </p:txBody>
      </p:sp>
      <p:sp>
        <p:nvSpPr>
          <p:cNvPr id="5" name="TextBox 4"/>
          <p:cNvSpPr txBox="1"/>
          <p:nvPr/>
        </p:nvSpPr>
        <p:spPr>
          <a:xfrm>
            <a:off x="0" y="1828800"/>
            <a:ext cx="2209800" cy="4343400"/>
          </a:xfrm>
          <a:prstGeom prst="rect">
            <a:avLst/>
          </a:prstGeom>
          <a:noFill/>
        </p:spPr>
        <p:txBody>
          <a:bodyPr wrap="square" rtlCol="0">
            <a:noAutofit/>
          </a:bodyPr>
          <a:lstStyle/>
          <a:p>
            <a:pPr>
              <a:lnSpc>
                <a:spcPct val="80000"/>
              </a:lnSpc>
              <a:spcAft>
                <a:spcPts val="1200"/>
              </a:spcAft>
            </a:pPr>
            <a:r>
              <a:rPr lang="en-US" sz="6000" dirty="0"/>
              <a:t>8%</a:t>
            </a:r>
          </a:p>
          <a:p>
            <a:pPr>
              <a:lnSpc>
                <a:spcPct val="80000"/>
              </a:lnSpc>
              <a:spcAft>
                <a:spcPts val="1200"/>
              </a:spcAft>
            </a:pPr>
            <a:r>
              <a:rPr lang="en-US" sz="6000" dirty="0"/>
              <a:t>14%</a:t>
            </a:r>
          </a:p>
          <a:p>
            <a:pPr>
              <a:lnSpc>
                <a:spcPct val="80000"/>
              </a:lnSpc>
              <a:spcAft>
                <a:spcPts val="1200"/>
              </a:spcAft>
            </a:pPr>
            <a:r>
              <a:rPr lang="en-US" sz="6000" dirty="0"/>
              <a:t>15%</a:t>
            </a:r>
            <a:endParaRPr lang="en-US" sz="2800" dirty="0"/>
          </a:p>
          <a:p>
            <a:pPr>
              <a:lnSpc>
                <a:spcPct val="80000"/>
              </a:lnSpc>
              <a:spcAft>
                <a:spcPts val="1200"/>
              </a:spcAft>
            </a:pPr>
            <a:r>
              <a:rPr lang="en-US" sz="6000" dirty="0"/>
              <a:t>21%</a:t>
            </a:r>
            <a:endParaRPr lang="en-US" sz="800" dirty="0"/>
          </a:p>
          <a:p>
            <a:pPr>
              <a:lnSpc>
                <a:spcPct val="80000"/>
              </a:lnSpc>
              <a:spcAft>
                <a:spcPts val="1200"/>
              </a:spcAft>
            </a:pPr>
            <a:endParaRPr lang="en-US" dirty="0"/>
          </a:p>
          <a:p>
            <a:pPr>
              <a:lnSpc>
                <a:spcPct val="80000"/>
              </a:lnSpc>
              <a:spcAft>
                <a:spcPts val="1200"/>
              </a:spcAft>
            </a:pPr>
            <a:r>
              <a:rPr lang="en-US" sz="6000" dirty="0"/>
              <a:t>22%</a:t>
            </a:r>
          </a:p>
        </p:txBody>
      </p:sp>
      <p:sp>
        <p:nvSpPr>
          <p:cNvPr id="7" name="TextBox 6"/>
          <p:cNvSpPr txBox="1"/>
          <p:nvPr/>
        </p:nvSpPr>
        <p:spPr>
          <a:xfrm>
            <a:off x="3911600" y="0"/>
            <a:ext cx="5257800" cy="555458"/>
          </a:xfrm>
          <a:prstGeom prst="rect">
            <a:avLst/>
          </a:prstGeom>
          <a:solidFill>
            <a:schemeClr val="tx1"/>
          </a:solidFill>
        </p:spPr>
        <p:txBody>
          <a:bodyPr wrap="square" rtlCol="0">
            <a:noAutofit/>
          </a:bodyPr>
          <a:lstStyle/>
          <a:p>
            <a:pPr>
              <a:lnSpc>
                <a:spcPct val="80000"/>
              </a:lnSpc>
              <a:spcAft>
                <a:spcPts val="2400"/>
              </a:spcAft>
            </a:pPr>
            <a:r>
              <a:rPr lang="en-US" sz="3200" dirty="0">
                <a:solidFill>
                  <a:schemeClr val="bg1"/>
                </a:solidFill>
              </a:rPr>
              <a:t>Survey #2: 2,750 respondents</a:t>
            </a:r>
          </a:p>
          <a:p>
            <a:pPr algn="ctr">
              <a:lnSpc>
                <a:spcPct val="80000"/>
              </a:lnSpc>
              <a:spcAft>
                <a:spcPts val="2400"/>
              </a:spcAft>
            </a:pPr>
            <a:endParaRPr lang="en-US" sz="4000" dirty="0">
              <a:solidFill>
                <a:schemeClr val="bg1"/>
              </a:solidFill>
            </a:endParaRPr>
          </a:p>
        </p:txBody>
      </p:sp>
    </p:spTree>
    <p:extLst>
      <p:ext uri="{BB962C8B-B14F-4D97-AF65-F5344CB8AC3E}">
        <p14:creationId xmlns:p14="http://schemas.microsoft.com/office/powerpoint/2010/main" val="14505951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7053" t="6666" r="34187"/>
          <a:stretch/>
        </p:blipFill>
        <p:spPr>
          <a:xfrm>
            <a:off x="4800600" y="1143001"/>
            <a:ext cx="4191000" cy="5334000"/>
          </a:xfrm>
          <a:prstGeom prst="rect">
            <a:avLst/>
          </a:prstGeom>
        </p:spPr>
      </p:pic>
      <p:sp>
        <p:nvSpPr>
          <p:cNvPr id="4" name="TextBox 3"/>
          <p:cNvSpPr txBox="1"/>
          <p:nvPr/>
        </p:nvSpPr>
        <p:spPr>
          <a:xfrm>
            <a:off x="0" y="0"/>
            <a:ext cx="9144000" cy="914400"/>
          </a:xfrm>
          <a:prstGeom prst="rect">
            <a:avLst/>
          </a:prstGeom>
          <a:noFill/>
        </p:spPr>
        <p:txBody>
          <a:bodyPr wrap="square" rtlCol="0">
            <a:noAutofit/>
          </a:bodyPr>
          <a:lstStyle/>
          <a:p>
            <a:pPr algn="ctr">
              <a:lnSpc>
                <a:spcPct val="80000"/>
              </a:lnSpc>
            </a:pPr>
            <a:r>
              <a:rPr lang="en-US" sz="3200" b="1" dirty="0"/>
              <a:t>What is the best “front door” phrase to get people to read about planned giving information?</a:t>
            </a:r>
          </a:p>
        </p:txBody>
      </p:sp>
      <p:sp>
        <p:nvSpPr>
          <p:cNvPr id="5" name="TextBox 4"/>
          <p:cNvSpPr txBox="1"/>
          <p:nvPr/>
        </p:nvSpPr>
        <p:spPr>
          <a:xfrm>
            <a:off x="4800600" y="1143000"/>
            <a:ext cx="4191000" cy="5333999"/>
          </a:xfrm>
          <a:prstGeom prst="rect">
            <a:avLst/>
          </a:prstGeom>
          <a:noFill/>
          <a:ln w="76200">
            <a:solidFill>
              <a:srgbClr val="842014"/>
            </a:solidFill>
          </a:ln>
        </p:spPr>
        <p:txBody>
          <a:bodyPr wrap="square" rtlCol="0">
            <a:noAutofit/>
          </a:bodyPr>
          <a:lstStyle/>
          <a:p>
            <a:pPr algn="ctr">
              <a:lnSpc>
                <a:spcPct val="80000"/>
              </a:lnSpc>
              <a:spcAft>
                <a:spcPts val="1200"/>
              </a:spcAft>
            </a:pPr>
            <a:r>
              <a:rPr lang="en-US" sz="3200" b="1" dirty="0">
                <a:solidFill>
                  <a:srgbClr val="842014"/>
                </a:solidFill>
              </a:rPr>
              <a:t>They have to expect to see planned giving information (i.e., not “bait and switch”)</a:t>
            </a:r>
          </a:p>
        </p:txBody>
      </p:sp>
      <p:sp>
        <p:nvSpPr>
          <p:cNvPr id="7" name="TextBox 6"/>
          <p:cNvSpPr txBox="1"/>
          <p:nvPr/>
        </p:nvSpPr>
        <p:spPr>
          <a:xfrm>
            <a:off x="152400" y="2111514"/>
            <a:ext cx="4114800" cy="707886"/>
          </a:xfrm>
          <a:prstGeom prst="rect">
            <a:avLst/>
          </a:prstGeom>
          <a:noFill/>
        </p:spPr>
        <p:txBody>
          <a:bodyPr wrap="square" rtlCol="0">
            <a:noAutofit/>
          </a:bodyPr>
          <a:lstStyle/>
          <a:p>
            <a:pPr algn="ctr">
              <a:lnSpc>
                <a:spcPct val="80000"/>
              </a:lnSpc>
            </a:pPr>
            <a:r>
              <a:rPr lang="en-US" sz="3200" b="1" dirty="0"/>
              <a:t>Which of the following types of information would you expect when clicking on the button labeled "_______"</a:t>
            </a:r>
          </a:p>
        </p:txBody>
      </p:sp>
    </p:spTree>
    <p:extLst>
      <p:ext uri="{BB962C8B-B14F-4D97-AF65-F5344CB8AC3E}">
        <p14:creationId xmlns:p14="http://schemas.microsoft.com/office/powerpoint/2010/main" val="33106843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3" y="1349514"/>
            <a:ext cx="9342123" cy="707886"/>
          </a:xfrm>
          <a:prstGeom prst="rect">
            <a:avLst/>
          </a:prstGeom>
          <a:noFill/>
        </p:spPr>
        <p:txBody>
          <a:bodyPr wrap="square" rtlCol="0">
            <a:noAutofit/>
          </a:bodyPr>
          <a:lstStyle/>
          <a:p>
            <a:pPr marL="457200" indent="-457200">
              <a:lnSpc>
                <a:spcPct val="70000"/>
              </a:lnSpc>
              <a:buFont typeface="+mj-lt"/>
              <a:buAutoNum type="arabicPeriod"/>
            </a:pPr>
            <a:r>
              <a:rPr lang="en-US" sz="3200" dirty="0"/>
              <a:t>make a gift of stocks</a:t>
            </a:r>
          </a:p>
          <a:p>
            <a:pPr marL="457200" indent="-457200">
              <a:lnSpc>
                <a:spcPct val="70000"/>
              </a:lnSpc>
              <a:buFont typeface="+mj-lt"/>
              <a:buAutoNum type="arabicPeriod"/>
            </a:pPr>
            <a:r>
              <a:rPr lang="en-US" sz="3200" dirty="0"/>
              <a:t>make a gift of bonds</a:t>
            </a:r>
          </a:p>
          <a:p>
            <a:pPr marL="457200" indent="-457200">
              <a:lnSpc>
                <a:spcPct val="70000"/>
              </a:lnSpc>
              <a:buFont typeface="+mj-lt"/>
              <a:buAutoNum type="arabicPeriod"/>
            </a:pPr>
            <a:r>
              <a:rPr lang="en-US" sz="3200" dirty="0"/>
              <a:t>make a gift of real estate</a:t>
            </a:r>
          </a:p>
          <a:p>
            <a:pPr marL="457200" indent="-457200">
              <a:lnSpc>
                <a:spcPct val="70000"/>
              </a:lnSpc>
              <a:buFont typeface="+mj-lt"/>
              <a:buAutoNum type="arabicPeriod"/>
            </a:pPr>
            <a:r>
              <a:rPr lang="en-US" sz="3200" dirty="0"/>
              <a:t>make a gift in your will</a:t>
            </a:r>
          </a:p>
          <a:p>
            <a:pPr marL="457200" indent="-457200">
              <a:lnSpc>
                <a:spcPct val="70000"/>
              </a:lnSpc>
              <a:buFont typeface="+mj-lt"/>
              <a:buAutoNum type="arabicPeriod"/>
            </a:pPr>
            <a:r>
              <a:rPr lang="en-US" sz="3200" dirty="0"/>
              <a:t>make a gift in your living trust</a:t>
            </a:r>
          </a:p>
          <a:p>
            <a:pPr marL="457200" indent="-457200">
              <a:lnSpc>
                <a:spcPct val="70000"/>
              </a:lnSpc>
              <a:buFont typeface="+mj-lt"/>
              <a:buAutoNum type="arabicPeriod"/>
            </a:pPr>
            <a:r>
              <a:rPr lang="en-US" sz="3200" dirty="0"/>
              <a:t>make a gift by naming a charity as death beneficiary of your life insurance policy</a:t>
            </a:r>
          </a:p>
          <a:p>
            <a:pPr marL="457200" indent="-457200">
              <a:lnSpc>
                <a:spcPct val="70000"/>
              </a:lnSpc>
              <a:buFont typeface="+mj-lt"/>
              <a:buAutoNum type="arabicPeriod"/>
            </a:pPr>
            <a:r>
              <a:rPr lang="en-US" sz="3200" dirty="0"/>
              <a:t>make a gift by naming a charity as death beneficiary of your IRA or retirement account</a:t>
            </a:r>
          </a:p>
          <a:p>
            <a:pPr marL="457200" indent="-457200">
              <a:lnSpc>
                <a:spcPct val="70000"/>
              </a:lnSpc>
              <a:buFont typeface="+mj-lt"/>
              <a:buAutoNum type="arabicPeriod"/>
            </a:pPr>
            <a:r>
              <a:rPr lang="en-US" sz="3200" dirty="0"/>
              <a:t>make a gift by naming a charity as death beneficiary of your bank account</a:t>
            </a:r>
          </a:p>
          <a:p>
            <a:pPr marL="457200" indent="-457200">
              <a:lnSpc>
                <a:spcPct val="70000"/>
              </a:lnSpc>
              <a:buFont typeface="+mj-lt"/>
              <a:buAutoNum type="arabicPeriod"/>
            </a:pPr>
            <a:r>
              <a:rPr lang="en-US" sz="3200" dirty="0"/>
              <a:t>make a gift and, in return, receive lifetime income from the charity</a:t>
            </a:r>
          </a:p>
          <a:p>
            <a:pPr marL="457200" indent="-457200">
              <a:lnSpc>
                <a:spcPct val="70000"/>
              </a:lnSpc>
              <a:buFont typeface="+mj-lt"/>
              <a:buAutoNum type="arabicPeriod"/>
            </a:pPr>
            <a:r>
              <a:rPr lang="en-US" sz="3200" dirty="0"/>
              <a:t>avoid capital gains taxes by making charitable gifts</a:t>
            </a:r>
          </a:p>
          <a:p>
            <a:pPr marL="457200" indent="-457200">
              <a:lnSpc>
                <a:spcPct val="70000"/>
              </a:lnSpc>
              <a:buFont typeface="+mj-lt"/>
              <a:buAutoNum type="arabicPeriod"/>
            </a:pPr>
            <a:r>
              <a:rPr lang="en-US" sz="3200" dirty="0"/>
              <a:t>avoid estate taxes by making charitable gifts</a:t>
            </a:r>
          </a:p>
          <a:p>
            <a:pPr marL="457200" indent="-457200">
              <a:lnSpc>
                <a:spcPct val="70000"/>
              </a:lnSpc>
              <a:buFont typeface="+mj-lt"/>
              <a:buAutoNum type="arabicPeriod"/>
            </a:pPr>
            <a:r>
              <a:rPr lang="en-US" sz="3200" dirty="0"/>
              <a:t>avoid income taxes by making charitable gifts</a:t>
            </a:r>
          </a:p>
          <a:p>
            <a:pPr>
              <a:lnSpc>
                <a:spcPct val="70000"/>
              </a:lnSpc>
            </a:pPr>
            <a:endParaRPr lang="en-US" sz="2400" dirty="0"/>
          </a:p>
          <a:p>
            <a:pPr>
              <a:lnSpc>
                <a:spcPct val="70000"/>
              </a:lnSpc>
            </a:pPr>
            <a:endParaRPr lang="en-US" sz="2400" dirty="0"/>
          </a:p>
        </p:txBody>
      </p:sp>
      <p:sp>
        <p:nvSpPr>
          <p:cNvPr id="4" name="TextBox 3"/>
          <p:cNvSpPr txBox="1"/>
          <p:nvPr/>
        </p:nvSpPr>
        <p:spPr>
          <a:xfrm>
            <a:off x="4191000" y="0"/>
            <a:ext cx="4939420" cy="2057400"/>
          </a:xfrm>
          <a:prstGeom prst="rect">
            <a:avLst/>
          </a:prstGeom>
          <a:solidFill>
            <a:srgbClr val="C00000"/>
          </a:solidFill>
        </p:spPr>
        <p:txBody>
          <a:bodyPr wrap="square" rtlCol="0">
            <a:noAutofit/>
          </a:bodyPr>
          <a:lstStyle/>
          <a:p>
            <a:pPr algn="ctr">
              <a:lnSpc>
                <a:spcPct val="80000"/>
              </a:lnSpc>
            </a:pPr>
            <a:r>
              <a:rPr lang="en-US" sz="3200" b="1" dirty="0">
                <a:solidFill>
                  <a:schemeClr val="bg1"/>
                </a:solidFill>
              </a:rPr>
              <a:t>Which of the following types of information would you expect when clicking on the button labeled "_______“? How to…</a:t>
            </a:r>
          </a:p>
        </p:txBody>
      </p:sp>
      <p:sp>
        <p:nvSpPr>
          <p:cNvPr id="7" name="TextBox 6"/>
          <p:cNvSpPr txBox="1"/>
          <p:nvPr/>
        </p:nvSpPr>
        <p:spPr>
          <a:xfrm>
            <a:off x="0" y="304800"/>
            <a:ext cx="4191000" cy="1263316"/>
          </a:xfrm>
          <a:prstGeom prst="rect">
            <a:avLst/>
          </a:prstGeom>
          <a:noFill/>
        </p:spPr>
        <p:txBody>
          <a:bodyPr wrap="square" rtlCol="0">
            <a:noAutofit/>
          </a:bodyPr>
          <a:lstStyle/>
          <a:p>
            <a:pPr algn="ctr">
              <a:lnSpc>
                <a:spcPct val="80000"/>
              </a:lnSpc>
              <a:spcAft>
                <a:spcPts val="2400"/>
              </a:spcAft>
            </a:pPr>
            <a:r>
              <a:rPr lang="en-US" sz="3600" b="1" dirty="0"/>
              <a:t>12 types of planned giving information</a:t>
            </a:r>
          </a:p>
        </p:txBody>
      </p:sp>
    </p:spTree>
    <p:extLst>
      <p:ext uri="{BB962C8B-B14F-4D97-AF65-F5344CB8AC3E}">
        <p14:creationId xmlns:p14="http://schemas.microsoft.com/office/powerpoint/2010/main" val="226540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05000"/>
            <a:ext cx="6934200" cy="4343400"/>
          </a:xfrm>
          <a:prstGeom prst="rect">
            <a:avLst/>
          </a:prstGeom>
          <a:noFill/>
        </p:spPr>
        <p:txBody>
          <a:bodyPr wrap="square" rtlCol="0">
            <a:noAutofit/>
          </a:bodyPr>
          <a:lstStyle/>
          <a:p>
            <a:pPr>
              <a:lnSpc>
                <a:spcPct val="80000"/>
              </a:lnSpc>
              <a:spcAft>
                <a:spcPts val="2400"/>
              </a:spcAft>
            </a:pPr>
            <a:r>
              <a:rPr lang="en-US" sz="4000" b="1" dirty="0"/>
              <a:t>Gift planning</a:t>
            </a:r>
          </a:p>
          <a:p>
            <a:pPr>
              <a:lnSpc>
                <a:spcPct val="80000"/>
              </a:lnSpc>
              <a:spcAft>
                <a:spcPts val="2400"/>
              </a:spcAft>
            </a:pPr>
            <a:r>
              <a:rPr lang="en-US" sz="4000" b="1" dirty="0"/>
              <a:t>Planned giving</a:t>
            </a:r>
          </a:p>
          <a:p>
            <a:pPr>
              <a:lnSpc>
                <a:spcPct val="80000"/>
              </a:lnSpc>
              <a:spcAft>
                <a:spcPts val="2400"/>
              </a:spcAft>
            </a:pPr>
            <a:r>
              <a:rPr lang="en-US" sz="4000" b="1" dirty="0"/>
              <a:t>Giving now &amp; later</a:t>
            </a:r>
          </a:p>
          <a:p>
            <a:pPr>
              <a:lnSpc>
                <a:spcPct val="80000"/>
              </a:lnSpc>
              <a:spcAft>
                <a:spcPts val="2400"/>
              </a:spcAft>
            </a:pPr>
            <a:r>
              <a:rPr lang="en-US" sz="4000" b="1" dirty="0"/>
              <a:t>Other ways to give</a:t>
            </a:r>
          </a:p>
          <a:p>
            <a:pPr>
              <a:lnSpc>
                <a:spcPct val="80000"/>
              </a:lnSpc>
              <a:spcAft>
                <a:spcPts val="2400"/>
              </a:spcAft>
            </a:pPr>
            <a:r>
              <a:rPr lang="en-US" sz="4000" b="1" dirty="0"/>
              <a:t>Other ways to give smarter</a:t>
            </a:r>
          </a:p>
          <a:p>
            <a:pPr>
              <a:lnSpc>
                <a:spcPct val="80000"/>
              </a:lnSpc>
              <a:spcAft>
                <a:spcPts val="2400"/>
              </a:spcAft>
            </a:pPr>
            <a:r>
              <a:rPr lang="en-US" sz="4000" b="1" dirty="0"/>
              <a:t>Other ways to give cheaper, easier, and smarter</a:t>
            </a:r>
          </a:p>
        </p:txBody>
      </p:sp>
      <p:sp>
        <p:nvSpPr>
          <p:cNvPr id="3" name="TextBox 2"/>
          <p:cNvSpPr txBox="1"/>
          <p:nvPr/>
        </p:nvSpPr>
        <p:spPr>
          <a:xfrm>
            <a:off x="0" y="990600"/>
            <a:ext cx="2431983" cy="838200"/>
          </a:xfrm>
          <a:prstGeom prst="rect">
            <a:avLst/>
          </a:prstGeom>
          <a:noFill/>
        </p:spPr>
        <p:txBody>
          <a:bodyPr wrap="square" rtlCol="0">
            <a:noAutofit/>
          </a:bodyPr>
          <a:lstStyle/>
          <a:p>
            <a:pPr>
              <a:lnSpc>
                <a:spcPct val="80000"/>
              </a:lnSpc>
              <a:spcAft>
                <a:spcPts val="2400"/>
              </a:spcAft>
            </a:pPr>
            <a:r>
              <a:rPr lang="en-US" sz="3200" dirty="0"/>
              <a:t>I definitely expected this</a:t>
            </a:r>
          </a:p>
          <a:p>
            <a:pPr>
              <a:lnSpc>
                <a:spcPct val="80000"/>
              </a:lnSpc>
              <a:spcAft>
                <a:spcPts val="2400"/>
              </a:spcAft>
            </a:pPr>
            <a:endParaRPr lang="en-US" sz="4000" dirty="0"/>
          </a:p>
        </p:txBody>
      </p:sp>
      <p:sp>
        <p:nvSpPr>
          <p:cNvPr id="5" name="TextBox 4"/>
          <p:cNvSpPr txBox="1"/>
          <p:nvPr/>
        </p:nvSpPr>
        <p:spPr>
          <a:xfrm>
            <a:off x="0" y="1752600"/>
            <a:ext cx="1905000" cy="4343400"/>
          </a:xfrm>
          <a:prstGeom prst="rect">
            <a:avLst/>
          </a:prstGeom>
          <a:noFill/>
        </p:spPr>
        <p:txBody>
          <a:bodyPr wrap="square" rtlCol="0">
            <a:noAutofit/>
          </a:bodyPr>
          <a:lstStyle/>
          <a:p>
            <a:pPr>
              <a:lnSpc>
                <a:spcPct val="80000"/>
              </a:lnSpc>
              <a:spcAft>
                <a:spcPts val="600"/>
              </a:spcAft>
            </a:pPr>
            <a:r>
              <a:rPr lang="en-US" sz="6000" dirty="0"/>
              <a:t>__%</a:t>
            </a:r>
          </a:p>
          <a:p>
            <a:pPr>
              <a:lnSpc>
                <a:spcPct val="80000"/>
              </a:lnSpc>
              <a:spcAft>
                <a:spcPts val="600"/>
              </a:spcAft>
            </a:pPr>
            <a:r>
              <a:rPr lang="en-US" sz="6000" dirty="0"/>
              <a:t>__%</a:t>
            </a:r>
          </a:p>
          <a:p>
            <a:pPr>
              <a:lnSpc>
                <a:spcPct val="80000"/>
              </a:lnSpc>
              <a:spcAft>
                <a:spcPts val="600"/>
              </a:spcAft>
            </a:pPr>
            <a:r>
              <a:rPr lang="en-US" sz="6000" dirty="0"/>
              <a:t>__%</a:t>
            </a:r>
            <a:endParaRPr lang="en-US" sz="900" dirty="0"/>
          </a:p>
          <a:p>
            <a:pPr>
              <a:lnSpc>
                <a:spcPct val="80000"/>
              </a:lnSpc>
              <a:spcAft>
                <a:spcPts val="600"/>
              </a:spcAft>
            </a:pPr>
            <a:r>
              <a:rPr lang="en-US" sz="6000" dirty="0"/>
              <a:t>__%</a:t>
            </a:r>
          </a:p>
          <a:p>
            <a:pPr>
              <a:lnSpc>
                <a:spcPct val="80000"/>
              </a:lnSpc>
              <a:spcAft>
                <a:spcPts val="600"/>
              </a:spcAft>
            </a:pPr>
            <a:r>
              <a:rPr lang="en-US" sz="6000" dirty="0"/>
              <a:t>__%</a:t>
            </a:r>
          </a:p>
          <a:p>
            <a:pPr>
              <a:lnSpc>
                <a:spcPct val="80000"/>
              </a:lnSpc>
              <a:spcAft>
                <a:spcPts val="600"/>
              </a:spcAft>
            </a:pPr>
            <a:r>
              <a:rPr lang="en-US" sz="6000" dirty="0"/>
              <a:t>__%</a:t>
            </a:r>
          </a:p>
        </p:txBody>
      </p:sp>
      <p:sp>
        <p:nvSpPr>
          <p:cNvPr id="7" name="TextBox 6"/>
          <p:cNvSpPr txBox="1"/>
          <p:nvPr/>
        </p:nvSpPr>
        <p:spPr>
          <a:xfrm>
            <a:off x="0" y="0"/>
            <a:ext cx="9144000" cy="990600"/>
          </a:xfrm>
          <a:prstGeom prst="rect">
            <a:avLst/>
          </a:prstGeom>
          <a:solidFill>
            <a:srgbClr val="C00000"/>
          </a:solidFill>
        </p:spPr>
        <p:txBody>
          <a:bodyPr wrap="square" rtlCol="0">
            <a:noAutofit/>
          </a:bodyPr>
          <a:lstStyle/>
          <a:p>
            <a:pPr algn="ctr">
              <a:lnSpc>
                <a:spcPct val="80000"/>
              </a:lnSpc>
              <a:spcAft>
                <a:spcPts val="2400"/>
              </a:spcAft>
            </a:pPr>
            <a:r>
              <a:rPr lang="en-US" sz="4000" b="1" dirty="0">
                <a:solidFill>
                  <a:schemeClr val="bg1"/>
                </a:solidFill>
              </a:rPr>
              <a:t>Overall average for all 12 types of planned giving information</a:t>
            </a:r>
          </a:p>
        </p:txBody>
      </p:sp>
    </p:spTree>
    <p:extLst>
      <p:ext uri="{BB962C8B-B14F-4D97-AF65-F5344CB8AC3E}">
        <p14:creationId xmlns:p14="http://schemas.microsoft.com/office/powerpoint/2010/main" val="2401711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05000"/>
            <a:ext cx="6934200" cy="4343400"/>
          </a:xfrm>
          <a:prstGeom prst="rect">
            <a:avLst/>
          </a:prstGeom>
          <a:noFill/>
        </p:spPr>
        <p:txBody>
          <a:bodyPr wrap="square" rtlCol="0">
            <a:noAutofit/>
          </a:bodyPr>
          <a:lstStyle/>
          <a:p>
            <a:pPr>
              <a:lnSpc>
                <a:spcPct val="80000"/>
              </a:lnSpc>
              <a:spcAft>
                <a:spcPts val="2400"/>
              </a:spcAft>
            </a:pPr>
            <a:r>
              <a:rPr lang="en-US" sz="4000" b="1" dirty="0"/>
              <a:t>Gift planning</a:t>
            </a:r>
          </a:p>
          <a:p>
            <a:pPr>
              <a:lnSpc>
                <a:spcPct val="80000"/>
              </a:lnSpc>
              <a:spcAft>
                <a:spcPts val="2400"/>
              </a:spcAft>
            </a:pPr>
            <a:r>
              <a:rPr lang="en-US" sz="4000" b="1" dirty="0"/>
              <a:t>Planned giving</a:t>
            </a:r>
          </a:p>
          <a:p>
            <a:pPr>
              <a:lnSpc>
                <a:spcPct val="80000"/>
              </a:lnSpc>
              <a:spcAft>
                <a:spcPts val="2400"/>
              </a:spcAft>
            </a:pPr>
            <a:r>
              <a:rPr lang="en-US" sz="4000" b="1" dirty="0"/>
              <a:t>Giving now &amp; later</a:t>
            </a:r>
          </a:p>
          <a:p>
            <a:pPr>
              <a:lnSpc>
                <a:spcPct val="80000"/>
              </a:lnSpc>
              <a:spcAft>
                <a:spcPts val="2400"/>
              </a:spcAft>
            </a:pPr>
            <a:r>
              <a:rPr lang="en-US" sz="4000" b="1" dirty="0"/>
              <a:t>Other ways to give</a:t>
            </a:r>
          </a:p>
          <a:p>
            <a:pPr>
              <a:lnSpc>
                <a:spcPct val="80000"/>
              </a:lnSpc>
              <a:spcAft>
                <a:spcPts val="2400"/>
              </a:spcAft>
            </a:pPr>
            <a:r>
              <a:rPr lang="en-US" sz="4000" b="1" dirty="0"/>
              <a:t>Other ways to give smarter</a:t>
            </a:r>
          </a:p>
          <a:p>
            <a:pPr>
              <a:lnSpc>
                <a:spcPct val="80000"/>
              </a:lnSpc>
              <a:spcAft>
                <a:spcPts val="2400"/>
              </a:spcAft>
            </a:pPr>
            <a:r>
              <a:rPr lang="en-US" sz="4000" b="1" dirty="0"/>
              <a:t>Other ways to give cheaper, easier, and smarter</a:t>
            </a:r>
          </a:p>
        </p:txBody>
      </p:sp>
      <p:sp>
        <p:nvSpPr>
          <p:cNvPr id="3" name="TextBox 2"/>
          <p:cNvSpPr txBox="1"/>
          <p:nvPr/>
        </p:nvSpPr>
        <p:spPr>
          <a:xfrm>
            <a:off x="0" y="990600"/>
            <a:ext cx="2431983" cy="838200"/>
          </a:xfrm>
          <a:prstGeom prst="rect">
            <a:avLst/>
          </a:prstGeom>
          <a:noFill/>
        </p:spPr>
        <p:txBody>
          <a:bodyPr wrap="square" rtlCol="0">
            <a:noAutofit/>
          </a:bodyPr>
          <a:lstStyle/>
          <a:p>
            <a:pPr>
              <a:lnSpc>
                <a:spcPct val="80000"/>
              </a:lnSpc>
              <a:spcAft>
                <a:spcPts val="2400"/>
              </a:spcAft>
            </a:pPr>
            <a:r>
              <a:rPr lang="en-US" sz="3200" dirty="0"/>
              <a:t>I definitely expected this</a:t>
            </a:r>
          </a:p>
          <a:p>
            <a:pPr>
              <a:lnSpc>
                <a:spcPct val="80000"/>
              </a:lnSpc>
              <a:spcAft>
                <a:spcPts val="2400"/>
              </a:spcAft>
            </a:pPr>
            <a:endParaRPr lang="en-US" sz="4000" dirty="0"/>
          </a:p>
        </p:txBody>
      </p:sp>
      <p:sp>
        <p:nvSpPr>
          <p:cNvPr id="5" name="TextBox 4"/>
          <p:cNvSpPr txBox="1"/>
          <p:nvPr/>
        </p:nvSpPr>
        <p:spPr>
          <a:xfrm>
            <a:off x="0" y="1752600"/>
            <a:ext cx="1905000" cy="4343400"/>
          </a:xfrm>
          <a:prstGeom prst="rect">
            <a:avLst/>
          </a:prstGeom>
          <a:noFill/>
        </p:spPr>
        <p:txBody>
          <a:bodyPr wrap="square" rtlCol="0">
            <a:noAutofit/>
          </a:bodyPr>
          <a:lstStyle/>
          <a:p>
            <a:pPr>
              <a:lnSpc>
                <a:spcPct val="80000"/>
              </a:lnSpc>
              <a:spcAft>
                <a:spcPts val="600"/>
              </a:spcAft>
            </a:pPr>
            <a:r>
              <a:rPr lang="en-US" sz="6000" dirty="0"/>
              <a:t>20%</a:t>
            </a:r>
          </a:p>
          <a:p>
            <a:pPr>
              <a:lnSpc>
                <a:spcPct val="80000"/>
              </a:lnSpc>
              <a:spcAft>
                <a:spcPts val="600"/>
              </a:spcAft>
            </a:pPr>
            <a:r>
              <a:rPr lang="en-US" sz="6000" dirty="0"/>
              <a:t>12%</a:t>
            </a:r>
          </a:p>
          <a:p>
            <a:pPr>
              <a:lnSpc>
                <a:spcPct val="80000"/>
              </a:lnSpc>
              <a:spcAft>
                <a:spcPts val="600"/>
              </a:spcAft>
            </a:pPr>
            <a:r>
              <a:rPr lang="en-US" sz="6000" dirty="0"/>
              <a:t>  7%</a:t>
            </a:r>
            <a:endParaRPr lang="en-US" sz="900" dirty="0"/>
          </a:p>
          <a:p>
            <a:pPr>
              <a:lnSpc>
                <a:spcPct val="80000"/>
              </a:lnSpc>
              <a:spcAft>
                <a:spcPts val="600"/>
              </a:spcAft>
            </a:pPr>
            <a:r>
              <a:rPr lang="en-US" sz="6000" dirty="0"/>
              <a:t>15%</a:t>
            </a:r>
          </a:p>
          <a:p>
            <a:pPr>
              <a:lnSpc>
                <a:spcPct val="80000"/>
              </a:lnSpc>
              <a:spcAft>
                <a:spcPts val="600"/>
              </a:spcAft>
            </a:pPr>
            <a:r>
              <a:rPr lang="en-US" sz="6000" dirty="0"/>
              <a:t>19%</a:t>
            </a:r>
          </a:p>
          <a:p>
            <a:pPr>
              <a:lnSpc>
                <a:spcPct val="80000"/>
              </a:lnSpc>
              <a:spcAft>
                <a:spcPts val="600"/>
              </a:spcAft>
            </a:pPr>
            <a:r>
              <a:rPr lang="en-US" sz="6000" dirty="0"/>
              <a:t>12%</a:t>
            </a:r>
          </a:p>
        </p:txBody>
      </p:sp>
      <p:sp>
        <p:nvSpPr>
          <p:cNvPr id="6" name="TextBox 5"/>
          <p:cNvSpPr txBox="1"/>
          <p:nvPr/>
        </p:nvSpPr>
        <p:spPr>
          <a:xfrm>
            <a:off x="0" y="0"/>
            <a:ext cx="9144000" cy="990600"/>
          </a:xfrm>
          <a:prstGeom prst="rect">
            <a:avLst/>
          </a:prstGeom>
          <a:solidFill>
            <a:srgbClr val="C00000"/>
          </a:solidFill>
        </p:spPr>
        <p:txBody>
          <a:bodyPr wrap="square" rtlCol="0">
            <a:noAutofit/>
          </a:bodyPr>
          <a:lstStyle/>
          <a:p>
            <a:pPr algn="ctr">
              <a:lnSpc>
                <a:spcPct val="80000"/>
              </a:lnSpc>
              <a:spcAft>
                <a:spcPts val="2400"/>
              </a:spcAft>
            </a:pPr>
            <a:r>
              <a:rPr lang="en-US" sz="4000" b="1" dirty="0">
                <a:solidFill>
                  <a:schemeClr val="bg1"/>
                </a:solidFill>
              </a:rPr>
              <a:t>Overall average for all 12 types of planned giving information</a:t>
            </a:r>
          </a:p>
        </p:txBody>
      </p:sp>
    </p:spTree>
    <p:extLst>
      <p:ext uri="{BB962C8B-B14F-4D97-AF65-F5344CB8AC3E}">
        <p14:creationId xmlns:p14="http://schemas.microsoft.com/office/powerpoint/2010/main" val="3771182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905000"/>
            <a:ext cx="6096000" cy="4343400"/>
          </a:xfrm>
          <a:prstGeom prst="rect">
            <a:avLst/>
          </a:prstGeom>
          <a:noFill/>
        </p:spPr>
        <p:txBody>
          <a:bodyPr wrap="square" rtlCol="0">
            <a:noAutofit/>
          </a:bodyPr>
          <a:lstStyle/>
          <a:p>
            <a:pPr algn="ctr">
              <a:lnSpc>
                <a:spcPct val="80000"/>
              </a:lnSpc>
              <a:spcAft>
                <a:spcPts val="2400"/>
              </a:spcAft>
            </a:pPr>
            <a:r>
              <a:rPr lang="en-US" sz="4000" b="1" dirty="0">
                <a:solidFill>
                  <a:srgbClr val="C00000"/>
                </a:solidFill>
              </a:rPr>
              <a:t>Gift planning</a:t>
            </a:r>
          </a:p>
          <a:p>
            <a:pPr algn="ctr">
              <a:lnSpc>
                <a:spcPct val="80000"/>
              </a:lnSpc>
              <a:spcAft>
                <a:spcPts val="2400"/>
              </a:spcAft>
            </a:pPr>
            <a:r>
              <a:rPr lang="en-US" sz="4000" b="1" dirty="0">
                <a:solidFill>
                  <a:srgbClr val="C00000"/>
                </a:solidFill>
              </a:rPr>
              <a:t>Planned giving</a:t>
            </a:r>
          </a:p>
          <a:p>
            <a:pPr algn="ctr">
              <a:lnSpc>
                <a:spcPct val="80000"/>
              </a:lnSpc>
              <a:spcAft>
                <a:spcPts val="2400"/>
              </a:spcAft>
            </a:pPr>
            <a:r>
              <a:rPr lang="en-US" sz="4000" b="1" dirty="0">
                <a:solidFill>
                  <a:srgbClr val="C00000"/>
                </a:solidFill>
              </a:rPr>
              <a:t>Giving now &amp; later</a:t>
            </a:r>
          </a:p>
          <a:p>
            <a:pPr algn="ctr">
              <a:lnSpc>
                <a:spcPct val="80000"/>
              </a:lnSpc>
              <a:spcAft>
                <a:spcPts val="2400"/>
              </a:spcAft>
            </a:pPr>
            <a:r>
              <a:rPr lang="en-US" sz="4000" b="1" dirty="0">
                <a:solidFill>
                  <a:srgbClr val="C00000"/>
                </a:solidFill>
              </a:rPr>
              <a:t>Other ways to give</a:t>
            </a:r>
          </a:p>
          <a:p>
            <a:pPr algn="ctr">
              <a:lnSpc>
                <a:spcPct val="80000"/>
              </a:lnSpc>
              <a:spcAft>
                <a:spcPts val="2400"/>
              </a:spcAft>
            </a:pPr>
            <a:r>
              <a:rPr lang="en-US" sz="4000" b="1" dirty="0">
                <a:solidFill>
                  <a:srgbClr val="C00000"/>
                </a:solidFill>
              </a:rPr>
              <a:t>Other ways to give smarter</a:t>
            </a:r>
          </a:p>
          <a:p>
            <a:pPr algn="ctr">
              <a:lnSpc>
                <a:spcPct val="80000"/>
              </a:lnSpc>
              <a:spcAft>
                <a:spcPts val="2400"/>
              </a:spcAft>
            </a:pPr>
            <a:r>
              <a:rPr lang="en-US" sz="4000" b="1" dirty="0">
                <a:solidFill>
                  <a:srgbClr val="C00000"/>
                </a:solidFill>
              </a:rPr>
              <a:t>Other ways to give cheaper, easier, and smarter</a:t>
            </a:r>
          </a:p>
        </p:txBody>
      </p:sp>
      <p:sp>
        <p:nvSpPr>
          <p:cNvPr id="3" name="TextBox 2"/>
          <p:cNvSpPr txBox="1"/>
          <p:nvPr/>
        </p:nvSpPr>
        <p:spPr>
          <a:xfrm>
            <a:off x="6417" y="762000"/>
            <a:ext cx="2736783" cy="806116"/>
          </a:xfrm>
          <a:prstGeom prst="rect">
            <a:avLst/>
          </a:prstGeom>
          <a:noFill/>
        </p:spPr>
        <p:txBody>
          <a:bodyPr wrap="square" rtlCol="0">
            <a:noAutofit/>
          </a:bodyPr>
          <a:lstStyle/>
          <a:p>
            <a:pPr>
              <a:lnSpc>
                <a:spcPct val="80000"/>
              </a:lnSpc>
              <a:spcAft>
                <a:spcPts val="2400"/>
              </a:spcAft>
            </a:pPr>
            <a:r>
              <a:rPr lang="en-US" sz="3200" dirty="0"/>
              <a:t>I am definitely interested</a:t>
            </a:r>
          </a:p>
          <a:p>
            <a:pPr>
              <a:lnSpc>
                <a:spcPct val="80000"/>
              </a:lnSpc>
              <a:spcAft>
                <a:spcPts val="2400"/>
              </a:spcAft>
            </a:pPr>
            <a:endParaRPr lang="en-US" sz="4000" dirty="0"/>
          </a:p>
        </p:txBody>
      </p:sp>
      <p:sp>
        <p:nvSpPr>
          <p:cNvPr id="5" name="TextBox 4"/>
          <p:cNvSpPr txBox="1"/>
          <p:nvPr/>
        </p:nvSpPr>
        <p:spPr>
          <a:xfrm>
            <a:off x="0" y="1752600"/>
            <a:ext cx="1905000" cy="4343400"/>
          </a:xfrm>
          <a:prstGeom prst="rect">
            <a:avLst/>
          </a:prstGeom>
          <a:noFill/>
        </p:spPr>
        <p:txBody>
          <a:bodyPr wrap="square" rtlCol="0">
            <a:noAutofit/>
          </a:bodyPr>
          <a:lstStyle/>
          <a:p>
            <a:pPr>
              <a:lnSpc>
                <a:spcPct val="80000"/>
              </a:lnSpc>
              <a:spcAft>
                <a:spcPts val="600"/>
              </a:spcAft>
            </a:pPr>
            <a:r>
              <a:rPr lang="en-US" sz="6000" dirty="0"/>
              <a:t>3%</a:t>
            </a:r>
          </a:p>
          <a:p>
            <a:pPr>
              <a:lnSpc>
                <a:spcPct val="80000"/>
              </a:lnSpc>
              <a:spcAft>
                <a:spcPts val="600"/>
              </a:spcAft>
            </a:pPr>
            <a:r>
              <a:rPr lang="en-US" sz="6000" dirty="0"/>
              <a:t>4%</a:t>
            </a:r>
          </a:p>
          <a:p>
            <a:pPr>
              <a:lnSpc>
                <a:spcPct val="80000"/>
              </a:lnSpc>
              <a:spcAft>
                <a:spcPts val="600"/>
              </a:spcAft>
            </a:pPr>
            <a:r>
              <a:rPr lang="en-US" sz="6000" dirty="0"/>
              <a:t>7%</a:t>
            </a:r>
            <a:endParaRPr lang="en-US" sz="900" dirty="0"/>
          </a:p>
          <a:p>
            <a:pPr>
              <a:lnSpc>
                <a:spcPct val="80000"/>
              </a:lnSpc>
              <a:spcAft>
                <a:spcPts val="600"/>
              </a:spcAft>
            </a:pPr>
            <a:r>
              <a:rPr lang="en-US" sz="6000" dirty="0"/>
              <a:t>16%</a:t>
            </a:r>
          </a:p>
          <a:p>
            <a:pPr>
              <a:lnSpc>
                <a:spcPct val="80000"/>
              </a:lnSpc>
              <a:spcAft>
                <a:spcPts val="600"/>
              </a:spcAft>
            </a:pPr>
            <a:r>
              <a:rPr lang="en-US" sz="6000" dirty="0"/>
              <a:t>20%</a:t>
            </a:r>
          </a:p>
          <a:p>
            <a:pPr>
              <a:lnSpc>
                <a:spcPct val="80000"/>
              </a:lnSpc>
              <a:spcAft>
                <a:spcPts val="600"/>
              </a:spcAft>
            </a:pPr>
            <a:r>
              <a:rPr lang="en-US" sz="6000" dirty="0"/>
              <a:t>23%</a:t>
            </a:r>
          </a:p>
        </p:txBody>
      </p:sp>
      <p:sp>
        <p:nvSpPr>
          <p:cNvPr id="7" name="TextBox 6"/>
          <p:cNvSpPr txBox="1"/>
          <p:nvPr/>
        </p:nvSpPr>
        <p:spPr>
          <a:xfrm>
            <a:off x="6677125" y="838200"/>
            <a:ext cx="2431983" cy="838200"/>
          </a:xfrm>
          <a:prstGeom prst="rect">
            <a:avLst/>
          </a:prstGeom>
          <a:noFill/>
        </p:spPr>
        <p:txBody>
          <a:bodyPr wrap="square" rtlCol="0">
            <a:noAutofit/>
          </a:bodyPr>
          <a:lstStyle/>
          <a:p>
            <a:pPr algn="ctr">
              <a:lnSpc>
                <a:spcPct val="80000"/>
              </a:lnSpc>
              <a:spcAft>
                <a:spcPts val="2400"/>
              </a:spcAft>
            </a:pPr>
            <a:r>
              <a:rPr lang="en-US" sz="3200" dirty="0"/>
              <a:t>I definitely expected this</a:t>
            </a:r>
          </a:p>
          <a:p>
            <a:pPr>
              <a:lnSpc>
                <a:spcPct val="80000"/>
              </a:lnSpc>
              <a:spcAft>
                <a:spcPts val="2400"/>
              </a:spcAft>
            </a:pPr>
            <a:endParaRPr lang="en-US" sz="4000" dirty="0"/>
          </a:p>
        </p:txBody>
      </p:sp>
      <p:sp>
        <p:nvSpPr>
          <p:cNvPr id="8" name="TextBox 7"/>
          <p:cNvSpPr txBox="1"/>
          <p:nvPr/>
        </p:nvSpPr>
        <p:spPr>
          <a:xfrm>
            <a:off x="7391400" y="1768267"/>
            <a:ext cx="1717708" cy="4343400"/>
          </a:xfrm>
          <a:prstGeom prst="rect">
            <a:avLst/>
          </a:prstGeom>
          <a:noFill/>
        </p:spPr>
        <p:txBody>
          <a:bodyPr wrap="square" rtlCol="0">
            <a:noAutofit/>
          </a:bodyPr>
          <a:lstStyle/>
          <a:p>
            <a:pPr>
              <a:lnSpc>
                <a:spcPct val="80000"/>
              </a:lnSpc>
              <a:spcAft>
                <a:spcPts val="600"/>
              </a:spcAft>
            </a:pPr>
            <a:r>
              <a:rPr lang="en-US" sz="6000" dirty="0"/>
              <a:t>20%</a:t>
            </a:r>
          </a:p>
          <a:p>
            <a:pPr>
              <a:lnSpc>
                <a:spcPct val="80000"/>
              </a:lnSpc>
              <a:spcAft>
                <a:spcPts val="600"/>
              </a:spcAft>
            </a:pPr>
            <a:r>
              <a:rPr lang="en-US" sz="6000" dirty="0"/>
              <a:t>12%</a:t>
            </a:r>
          </a:p>
          <a:p>
            <a:pPr>
              <a:lnSpc>
                <a:spcPct val="80000"/>
              </a:lnSpc>
              <a:spcAft>
                <a:spcPts val="600"/>
              </a:spcAft>
            </a:pPr>
            <a:r>
              <a:rPr lang="en-US" sz="6000" dirty="0"/>
              <a:t>  7%</a:t>
            </a:r>
            <a:endParaRPr lang="en-US" sz="900" dirty="0"/>
          </a:p>
          <a:p>
            <a:pPr>
              <a:lnSpc>
                <a:spcPct val="80000"/>
              </a:lnSpc>
              <a:spcAft>
                <a:spcPts val="600"/>
              </a:spcAft>
            </a:pPr>
            <a:r>
              <a:rPr lang="en-US" sz="6000" dirty="0"/>
              <a:t>15%</a:t>
            </a:r>
          </a:p>
          <a:p>
            <a:pPr>
              <a:lnSpc>
                <a:spcPct val="80000"/>
              </a:lnSpc>
              <a:spcAft>
                <a:spcPts val="600"/>
              </a:spcAft>
            </a:pPr>
            <a:r>
              <a:rPr lang="en-US" sz="6000" dirty="0"/>
              <a:t>19%</a:t>
            </a:r>
          </a:p>
          <a:p>
            <a:pPr>
              <a:lnSpc>
                <a:spcPct val="80000"/>
              </a:lnSpc>
              <a:spcAft>
                <a:spcPts val="600"/>
              </a:spcAft>
            </a:pPr>
            <a:r>
              <a:rPr lang="en-US" sz="6000" dirty="0"/>
              <a:t>12%</a:t>
            </a:r>
          </a:p>
        </p:txBody>
      </p:sp>
      <p:sp>
        <p:nvSpPr>
          <p:cNvPr id="9" name="TextBox 8"/>
          <p:cNvSpPr txBox="1"/>
          <p:nvPr/>
        </p:nvSpPr>
        <p:spPr>
          <a:xfrm>
            <a:off x="6477000" y="7834"/>
            <a:ext cx="2658459" cy="838200"/>
          </a:xfrm>
          <a:prstGeom prst="rect">
            <a:avLst/>
          </a:prstGeom>
          <a:solidFill>
            <a:schemeClr val="tx1"/>
          </a:solidFill>
        </p:spPr>
        <p:txBody>
          <a:bodyPr wrap="square" rtlCol="0">
            <a:noAutofit/>
          </a:bodyPr>
          <a:lstStyle/>
          <a:p>
            <a:pPr algn="ctr">
              <a:lnSpc>
                <a:spcPct val="80000"/>
              </a:lnSpc>
              <a:spcAft>
                <a:spcPts val="2400"/>
              </a:spcAft>
            </a:pPr>
            <a:r>
              <a:rPr lang="en-US" sz="3200" dirty="0">
                <a:solidFill>
                  <a:schemeClr val="bg1"/>
                </a:solidFill>
              </a:rPr>
              <a:t>12 types of PG info average</a:t>
            </a:r>
          </a:p>
        </p:txBody>
      </p:sp>
      <p:sp>
        <p:nvSpPr>
          <p:cNvPr id="10" name="TextBox 9"/>
          <p:cNvSpPr txBox="1"/>
          <p:nvPr/>
        </p:nvSpPr>
        <p:spPr>
          <a:xfrm>
            <a:off x="0" y="0"/>
            <a:ext cx="4495800" cy="685800"/>
          </a:xfrm>
          <a:prstGeom prst="rect">
            <a:avLst/>
          </a:prstGeom>
          <a:solidFill>
            <a:srgbClr val="C00000"/>
          </a:solidFill>
        </p:spPr>
        <p:txBody>
          <a:bodyPr wrap="square" rtlCol="0">
            <a:noAutofit/>
          </a:bodyPr>
          <a:lstStyle/>
          <a:p>
            <a:pPr>
              <a:lnSpc>
                <a:spcPct val="80000"/>
              </a:lnSpc>
              <a:spcAft>
                <a:spcPts val="2400"/>
              </a:spcAft>
            </a:pPr>
            <a:r>
              <a:rPr lang="en-US" sz="4000" b="1" dirty="0">
                <a:solidFill>
                  <a:schemeClr val="bg1"/>
                </a:solidFill>
              </a:rPr>
              <a:t>Combined Results</a:t>
            </a:r>
          </a:p>
        </p:txBody>
      </p:sp>
    </p:spTree>
    <p:extLst>
      <p:ext uri="{BB962C8B-B14F-4D97-AF65-F5344CB8AC3E}">
        <p14:creationId xmlns:p14="http://schemas.microsoft.com/office/powerpoint/2010/main" val="1182742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817" t="3233" b="9621"/>
          <a:stretch/>
        </p:blipFill>
        <p:spPr>
          <a:xfrm>
            <a:off x="-1" y="1063002"/>
            <a:ext cx="4953002" cy="5576476"/>
          </a:xfrm>
          <a:prstGeom prst="rect">
            <a:avLst/>
          </a:prstGeom>
        </p:spPr>
      </p:pic>
      <p:sp>
        <p:nvSpPr>
          <p:cNvPr id="2" name="Content Placeholder 1"/>
          <p:cNvSpPr>
            <a:spLocks noGrp="1"/>
          </p:cNvSpPr>
          <p:nvPr>
            <p:ph idx="1"/>
          </p:nvPr>
        </p:nvSpPr>
        <p:spPr>
          <a:xfrm>
            <a:off x="4571998" y="1717420"/>
            <a:ext cx="4405932" cy="4267640"/>
          </a:xfrm>
        </p:spPr>
        <p:txBody>
          <a:bodyPr/>
          <a:lstStyle/>
          <a:p>
            <a:pPr marL="0" indent="0">
              <a:lnSpc>
                <a:spcPct val="80000"/>
              </a:lnSpc>
              <a:buNone/>
            </a:pPr>
            <a:r>
              <a:rPr lang="en-US" sz="4000" b="1" dirty="0"/>
              <a:t>Increasing neuropeptide </a:t>
            </a:r>
            <a:r>
              <a:rPr lang="en-US" sz="4000" dirty="0">
                <a:solidFill>
                  <a:srgbClr val="E50125"/>
                </a:solidFill>
              </a:rPr>
              <a:t>“</a:t>
            </a:r>
            <a:r>
              <a:rPr lang="en-US" sz="4000" b="1" dirty="0">
                <a:solidFill>
                  <a:srgbClr val="E50125"/>
                </a:solidFill>
              </a:rPr>
              <a:t>oxytocin</a:t>
            </a:r>
            <a:r>
              <a:rPr lang="en-US" sz="4000" dirty="0">
                <a:solidFill>
                  <a:srgbClr val="E50125"/>
                </a:solidFill>
              </a:rPr>
              <a:t>” </a:t>
            </a:r>
            <a:r>
              <a:rPr lang="en-US" sz="4000" b="1" dirty="0"/>
              <a:t>– a family bonding hormone –increases giving</a:t>
            </a:r>
          </a:p>
          <a:p>
            <a:pPr marL="0" indent="0">
              <a:lnSpc>
                <a:spcPct val="80000"/>
              </a:lnSpc>
              <a:buNone/>
            </a:pPr>
            <a:endParaRPr lang="en-US" sz="4000" dirty="0"/>
          </a:p>
        </p:txBody>
      </p:sp>
      <p:sp>
        <p:nvSpPr>
          <p:cNvPr id="4" name="Slide Number Placeholder 5"/>
          <p:cNvSpPr>
            <a:spLocks noGrp="1"/>
          </p:cNvSpPr>
          <p:nvPr>
            <p:ph type="sldNum" sz="quarter" idx="4294967295"/>
          </p:nvPr>
        </p:nvSpPr>
        <p:spPr>
          <a:xfrm>
            <a:off x="8266476" y="6484286"/>
            <a:ext cx="877524" cy="237189"/>
          </a:xfrm>
          <a:prstGeom prst="rect">
            <a:avLst/>
          </a:prstGeom>
        </p:spPr>
        <p:txBody>
          <a:bodyPr vert="horz" lIns="91440" tIns="45720" rIns="91440" bIns="45720" rtlCol="0" anchor="ctr"/>
          <a:lstStyle>
            <a:lvl1pPr algn="ctr">
              <a:defRPr sz="800">
                <a:solidFill>
                  <a:schemeClr val="bg1"/>
                </a:solidFill>
              </a:defRPr>
            </a:lvl1pPr>
          </a:lstStyle>
          <a:p>
            <a:fld id="{9E75B593-AD68-E04D-8B27-7072CF3CE75A}" type="slidenum">
              <a:rPr lang="en-US" smtClean="0"/>
              <a:pPr/>
              <a:t>5</a:t>
            </a:fld>
            <a:endParaRPr lang="en-US" dirty="0"/>
          </a:p>
        </p:txBody>
      </p:sp>
      <p:sp>
        <p:nvSpPr>
          <p:cNvPr id="6" name="Rectangle 5"/>
          <p:cNvSpPr/>
          <p:nvPr/>
        </p:nvSpPr>
        <p:spPr>
          <a:xfrm>
            <a:off x="-1" y="6589016"/>
            <a:ext cx="9143999" cy="268984"/>
          </a:xfrm>
          <a:prstGeom prst="rect">
            <a:avLst/>
          </a:prstGeom>
          <a:solidFill>
            <a:srgbClr val="090904"/>
          </a:solidFill>
        </p:spPr>
        <p:txBody>
          <a:bodyPr wrap="square">
            <a:spAutoFit/>
          </a:bodyPr>
          <a:lstStyle/>
          <a:p>
            <a:pPr algn="r">
              <a:lnSpc>
                <a:spcPct val="80000"/>
              </a:lnSpc>
            </a:pPr>
            <a:r>
              <a:rPr lang="en-US" sz="1400" dirty="0">
                <a:solidFill>
                  <a:schemeClr val="bg1"/>
                </a:solidFill>
              </a:rPr>
              <a:t>Zak, P. J., Stanton, A. A., &amp; </a:t>
            </a:r>
            <a:r>
              <a:rPr lang="en-US" sz="1400" dirty="0" err="1">
                <a:solidFill>
                  <a:schemeClr val="bg1"/>
                </a:solidFill>
              </a:rPr>
              <a:t>Ahmadi</a:t>
            </a:r>
            <a:r>
              <a:rPr lang="en-US" sz="1400" dirty="0">
                <a:solidFill>
                  <a:schemeClr val="bg1"/>
                </a:solidFill>
              </a:rPr>
              <a:t>, S. (2007). Oxytocin increases generosity in humans. </a:t>
            </a:r>
            <a:r>
              <a:rPr lang="en-US" sz="1400" i="1" dirty="0" err="1">
                <a:solidFill>
                  <a:schemeClr val="bg1"/>
                </a:solidFill>
              </a:rPr>
              <a:t>PLoS</a:t>
            </a:r>
            <a:r>
              <a:rPr lang="en-US" sz="1400" i="1" dirty="0">
                <a:solidFill>
                  <a:schemeClr val="bg1"/>
                </a:solidFill>
              </a:rPr>
              <a:t> ONE, 11</a:t>
            </a:r>
            <a:r>
              <a:rPr lang="en-US" sz="1400" dirty="0">
                <a:solidFill>
                  <a:schemeClr val="bg1"/>
                </a:solidFill>
              </a:rPr>
              <a:t>, e1128</a:t>
            </a:r>
          </a:p>
        </p:txBody>
      </p:sp>
      <p:sp>
        <p:nvSpPr>
          <p:cNvPr id="8" name="Rectangle 7"/>
          <p:cNvSpPr/>
          <p:nvPr/>
        </p:nvSpPr>
        <p:spPr>
          <a:xfrm>
            <a:off x="0" y="0"/>
            <a:ext cx="9144000" cy="9445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5"/>
          <p:cNvSpPr txBox="1">
            <a:spLocks/>
          </p:cNvSpPr>
          <p:nvPr/>
        </p:nvSpPr>
        <p:spPr>
          <a:xfrm>
            <a:off x="4482" y="152400"/>
            <a:ext cx="9139518" cy="685800"/>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spcBef>
                <a:spcPts val="0"/>
              </a:spcBef>
              <a:buNone/>
            </a:pPr>
            <a:r>
              <a:rPr lang="en-US" sz="3600" b="1" dirty="0">
                <a:solidFill>
                  <a:schemeClr val="bg1"/>
                </a:solidFill>
              </a:rPr>
              <a:t>Philanthropy uses family bonding mechanisms</a:t>
            </a:r>
          </a:p>
        </p:txBody>
      </p:sp>
    </p:spTree>
    <p:extLst>
      <p:ext uri="{BB962C8B-B14F-4D97-AF65-F5344CB8AC3E}">
        <p14:creationId xmlns:p14="http://schemas.microsoft.com/office/powerpoint/2010/main" val="4285121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0" y="762000"/>
            <a:ext cx="9133230" cy="6096000"/>
          </a:xfrm>
          <a:prstGeom prst="rect">
            <a:avLst/>
          </a:prstGeom>
        </p:spPr>
      </p:pic>
      <p:sp>
        <p:nvSpPr>
          <p:cNvPr id="4" name="TextBox 3"/>
          <p:cNvSpPr txBox="1"/>
          <p:nvPr/>
        </p:nvSpPr>
        <p:spPr>
          <a:xfrm>
            <a:off x="5080" y="0"/>
            <a:ext cx="9144000" cy="2057400"/>
          </a:xfrm>
          <a:prstGeom prst="rect">
            <a:avLst/>
          </a:prstGeom>
          <a:noFill/>
        </p:spPr>
        <p:txBody>
          <a:bodyPr wrap="square" rtlCol="0">
            <a:noAutofit/>
          </a:bodyPr>
          <a:lstStyle/>
          <a:p>
            <a:pPr>
              <a:lnSpc>
                <a:spcPct val="80000"/>
              </a:lnSpc>
            </a:pPr>
            <a:r>
              <a:rPr lang="en-US" sz="4000" dirty="0"/>
              <a:t>How should you say that you want to share information about making a gift in a will?</a:t>
            </a:r>
          </a:p>
        </p:txBody>
      </p:sp>
    </p:spTree>
    <p:extLst>
      <p:ext uri="{BB962C8B-B14F-4D97-AF65-F5344CB8AC3E}">
        <p14:creationId xmlns:p14="http://schemas.microsoft.com/office/powerpoint/2010/main" val="1117768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447800"/>
            <a:ext cx="6934200" cy="4343400"/>
          </a:xfrm>
          <a:prstGeom prst="rect">
            <a:avLst/>
          </a:prstGeom>
          <a:noFill/>
        </p:spPr>
        <p:txBody>
          <a:bodyPr wrap="square" rtlCol="0">
            <a:noAutofit/>
          </a:bodyPr>
          <a:lstStyle/>
          <a:p>
            <a:pPr>
              <a:lnSpc>
                <a:spcPct val="80000"/>
              </a:lnSpc>
              <a:spcAft>
                <a:spcPts val="2400"/>
              </a:spcAft>
            </a:pPr>
            <a:r>
              <a:rPr lang="en-US" sz="4000" b="1" dirty="0"/>
              <a:t>Gifts in wills</a:t>
            </a:r>
          </a:p>
          <a:p>
            <a:pPr>
              <a:lnSpc>
                <a:spcPct val="80000"/>
              </a:lnSpc>
              <a:spcAft>
                <a:spcPts val="2400"/>
              </a:spcAft>
            </a:pPr>
            <a:r>
              <a:rPr lang="en-US" sz="4000" b="1" dirty="0"/>
              <a:t>Gifts in a will</a:t>
            </a:r>
          </a:p>
          <a:p>
            <a:pPr>
              <a:lnSpc>
                <a:spcPct val="80000"/>
              </a:lnSpc>
              <a:spcAft>
                <a:spcPts val="2400"/>
              </a:spcAft>
            </a:pPr>
            <a:r>
              <a:rPr lang="en-US" sz="4000" b="1" dirty="0"/>
              <a:t>Tax tips for gifts in a will</a:t>
            </a:r>
          </a:p>
          <a:p>
            <a:pPr>
              <a:lnSpc>
                <a:spcPct val="80000"/>
              </a:lnSpc>
              <a:spcAft>
                <a:spcPts val="2400"/>
              </a:spcAft>
            </a:pPr>
            <a:r>
              <a:rPr lang="en-US" sz="4000" b="1" dirty="0"/>
              <a:t>How to make gifts in a will</a:t>
            </a:r>
          </a:p>
          <a:p>
            <a:pPr>
              <a:lnSpc>
                <a:spcPct val="80000"/>
              </a:lnSpc>
              <a:spcAft>
                <a:spcPts val="2400"/>
              </a:spcAft>
            </a:pPr>
            <a:r>
              <a:rPr lang="en-US" sz="4000" b="1" dirty="0"/>
              <a:t>Gifts in your will</a:t>
            </a:r>
          </a:p>
          <a:p>
            <a:pPr>
              <a:lnSpc>
                <a:spcPct val="80000"/>
              </a:lnSpc>
              <a:spcAft>
                <a:spcPts val="2400"/>
              </a:spcAft>
            </a:pPr>
            <a:r>
              <a:rPr lang="en-US" sz="4000" b="1" dirty="0"/>
              <a:t>Will planning</a:t>
            </a:r>
          </a:p>
          <a:p>
            <a:pPr>
              <a:lnSpc>
                <a:spcPct val="80000"/>
              </a:lnSpc>
              <a:spcAft>
                <a:spcPts val="2400"/>
              </a:spcAft>
            </a:pPr>
            <a:r>
              <a:rPr lang="en-US" sz="4000" b="1" dirty="0"/>
              <a:t>Bequest gifts</a:t>
            </a:r>
          </a:p>
          <a:p>
            <a:pPr>
              <a:lnSpc>
                <a:spcPct val="80000"/>
              </a:lnSpc>
              <a:spcAft>
                <a:spcPts val="2400"/>
              </a:spcAft>
            </a:pPr>
            <a:endParaRPr lang="en-US" sz="4000" dirty="0"/>
          </a:p>
          <a:p>
            <a:pPr>
              <a:lnSpc>
                <a:spcPct val="80000"/>
              </a:lnSpc>
              <a:spcAft>
                <a:spcPts val="2400"/>
              </a:spcAft>
            </a:pPr>
            <a:endParaRPr lang="en-US" sz="4000" dirty="0"/>
          </a:p>
        </p:txBody>
      </p:sp>
      <p:sp>
        <p:nvSpPr>
          <p:cNvPr id="3" name="TextBox 2"/>
          <p:cNvSpPr txBox="1"/>
          <p:nvPr/>
        </p:nvSpPr>
        <p:spPr>
          <a:xfrm>
            <a:off x="11497" y="30480"/>
            <a:ext cx="2812983" cy="1110916"/>
          </a:xfrm>
          <a:prstGeom prst="rect">
            <a:avLst/>
          </a:prstGeom>
          <a:noFill/>
        </p:spPr>
        <p:txBody>
          <a:bodyPr wrap="square" rtlCol="0">
            <a:noAutofit/>
          </a:bodyPr>
          <a:lstStyle/>
          <a:p>
            <a:pPr>
              <a:lnSpc>
                <a:spcPct val="80000"/>
              </a:lnSpc>
            </a:pPr>
            <a:r>
              <a:rPr lang="en-US" sz="3200" dirty="0"/>
              <a:t>I might be/</a:t>
            </a:r>
          </a:p>
          <a:p>
            <a:pPr>
              <a:lnSpc>
                <a:spcPct val="80000"/>
              </a:lnSpc>
            </a:pPr>
            <a:r>
              <a:rPr lang="en-US" sz="3200" dirty="0"/>
              <a:t>am definitely interested</a:t>
            </a:r>
          </a:p>
          <a:p>
            <a:pPr>
              <a:lnSpc>
                <a:spcPct val="80000"/>
              </a:lnSpc>
            </a:pPr>
            <a:endParaRPr lang="en-US" sz="4000" dirty="0"/>
          </a:p>
        </p:txBody>
      </p:sp>
      <p:sp>
        <p:nvSpPr>
          <p:cNvPr id="5" name="TextBox 4"/>
          <p:cNvSpPr txBox="1"/>
          <p:nvPr/>
        </p:nvSpPr>
        <p:spPr>
          <a:xfrm>
            <a:off x="0" y="1295400"/>
            <a:ext cx="1905000" cy="4343400"/>
          </a:xfrm>
          <a:prstGeom prst="rect">
            <a:avLst/>
          </a:prstGeom>
          <a:noFill/>
        </p:spPr>
        <p:txBody>
          <a:bodyPr wrap="square" rtlCol="0">
            <a:noAutofit/>
          </a:bodyPr>
          <a:lstStyle/>
          <a:p>
            <a:pPr>
              <a:lnSpc>
                <a:spcPct val="80000"/>
              </a:lnSpc>
              <a:spcAft>
                <a:spcPts val="600"/>
              </a:spcAft>
            </a:pPr>
            <a:r>
              <a:rPr lang="en-US" sz="6000" dirty="0"/>
              <a:t>__%</a:t>
            </a:r>
          </a:p>
          <a:p>
            <a:pPr>
              <a:lnSpc>
                <a:spcPct val="80000"/>
              </a:lnSpc>
              <a:spcAft>
                <a:spcPts val="600"/>
              </a:spcAft>
            </a:pPr>
            <a:r>
              <a:rPr lang="en-US" sz="6000" dirty="0"/>
              <a:t>__%</a:t>
            </a:r>
          </a:p>
          <a:p>
            <a:pPr>
              <a:lnSpc>
                <a:spcPct val="80000"/>
              </a:lnSpc>
              <a:spcAft>
                <a:spcPts val="600"/>
              </a:spcAft>
            </a:pPr>
            <a:r>
              <a:rPr lang="en-US" sz="6000" dirty="0"/>
              <a:t>__%</a:t>
            </a:r>
            <a:endParaRPr lang="en-US" sz="900" dirty="0"/>
          </a:p>
          <a:p>
            <a:pPr>
              <a:lnSpc>
                <a:spcPct val="80000"/>
              </a:lnSpc>
              <a:spcAft>
                <a:spcPts val="600"/>
              </a:spcAft>
            </a:pPr>
            <a:r>
              <a:rPr lang="en-US" sz="6000" dirty="0"/>
              <a:t>__%</a:t>
            </a:r>
          </a:p>
          <a:p>
            <a:pPr>
              <a:lnSpc>
                <a:spcPct val="80000"/>
              </a:lnSpc>
              <a:spcAft>
                <a:spcPts val="600"/>
              </a:spcAft>
            </a:pPr>
            <a:r>
              <a:rPr lang="en-US" sz="6000" dirty="0"/>
              <a:t>__%</a:t>
            </a:r>
          </a:p>
          <a:p>
            <a:pPr>
              <a:lnSpc>
                <a:spcPct val="80000"/>
              </a:lnSpc>
              <a:spcAft>
                <a:spcPts val="600"/>
              </a:spcAft>
            </a:pPr>
            <a:r>
              <a:rPr lang="en-US" sz="6000" dirty="0"/>
              <a:t>__%</a:t>
            </a:r>
          </a:p>
          <a:p>
            <a:pPr>
              <a:lnSpc>
                <a:spcPct val="80000"/>
              </a:lnSpc>
              <a:spcAft>
                <a:spcPts val="600"/>
              </a:spcAft>
            </a:pPr>
            <a:r>
              <a:rPr lang="en-US" sz="6000" dirty="0"/>
              <a:t>__%</a:t>
            </a:r>
          </a:p>
          <a:p>
            <a:pPr>
              <a:lnSpc>
                <a:spcPct val="80000"/>
              </a:lnSpc>
              <a:spcAft>
                <a:spcPts val="600"/>
              </a:spcAft>
            </a:pPr>
            <a:endParaRPr lang="en-US" sz="6000" dirty="0"/>
          </a:p>
        </p:txBody>
      </p:sp>
    </p:spTree>
    <p:extLst>
      <p:ext uri="{BB962C8B-B14F-4D97-AF65-F5344CB8AC3E}">
        <p14:creationId xmlns:p14="http://schemas.microsoft.com/office/powerpoint/2010/main" val="18534998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447800"/>
            <a:ext cx="6934200" cy="4343400"/>
          </a:xfrm>
          <a:prstGeom prst="rect">
            <a:avLst/>
          </a:prstGeom>
          <a:noFill/>
        </p:spPr>
        <p:txBody>
          <a:bodyPr wrap="square" rtlCol="0">
            <a:noAutofit/>
          </a:bodyPr>
          <a:lstStyle/>
          <a:p>
            <a:pPr>
              <a:lnSpc>
                <a:spcPct val="80000"/>
              </a:lnSpc>
              <a:spcAft>
                <a:spcPts val="2400"/>
              </a:spcAft>
            </a:pPr>
            <a:r>
              <a:rPr lang="en-US" sz="4000" b="1" dirty="0"/>
              <a:t>Gifts in wills</a:t>
            </a:r>
          </a:p>
          <a:p>
            <a:pPr>
              <a:lnSpc>
                <a:spcPct val="80000"/>
              </a:lnSpc>
              <a:spcAft>
                <a:spcPts val="2400"/>
              </a:spcAft>
            </a:pPr>
            <a:r>
              <a:rPr lang="en-US" sz="4000" b="1" dirty="0"/>
              <a:t>Gifts in a will</a:t>
            </a:r>
          </a:p>
          <a:p>
            <a:pPr>
              <a:lnSpc>
                <a:spcPct val="80000"/>
              </a:lnSpc>
              <a:spcAft>
                <a:spcPts val="2400"/>
              </a:spcAft>
            </a:pPr>
            <a:r>
              <a:rPr lang="en-US" sz="4000" b="1" dirty="0"/>
              <a:t>Tax tips for gifts in a will</a:t>
            </a:r>
          </a:p>
          <a:p>
            <a:pPr>
              <a:lnSpc>
                <a:spcPct val="80000"/>
              </a:lnSpc>
              <a:spcAft>
                <a:spcPts val="2400"/>
              </a:spcAft>
            </a:pPr>
            <a:r>
              <a:rPr lang="en-US" sz="4000" b="1" dirty="0"/>
              <a:t>How to make gifts in a will</a:t>
            </a:r>
          </a:p>
          <a:p>
            <a:pPr>
              <a:lnSpc>
                <a:spcPct val="80000"/>
              </a:lnSpc>
              <a:spcAft>
                <a:spcPts val="2400"/>
              </a:spcAft>
            </a:pPr>
            <a:r>
              <a:rPr lang="en-US" sz="4000" b="1" dirty="0"/>
              <a:t>Gifts in your will</a:t>
            </a:r>
          </a:p>
          <a:p>
            <a:pPr>
              <a:lnSpc>
                <a:spcPct val="80000"/>
              </a:lnSpc>
              <a:spcAft>
                <a:spcPts val="2400"/>
              </a:spcAft>
            </a:pPr>
            <a:r>
              <a:rPr lang="en-US" sz="4000" b="1" dirty="0"/>
              <a:t>Will planning</a:t>
            </a:r>
          </a:p>
          <a:p>
            <a:pPr>
              <a:lnSpc>
                <a:spcPct val="80000"/>
              </a:lnSpc>
              <a:spcAft>
                <a:spcPts val="2400"/>
              </a:spcAft>
            </a:pPr>
            <a:r>
              <a:rPr lang="en-US" sz="4000" b="1" dirty="0"/>
              <a:t>Bequest gifts</a:t>
            </a:r>
          </a:p>
          <a:p>
            <a:pPr>
              <a:lnSpc>
                <a:spcPct val="80000"/>
              </a:lnSpc>
              <a:spcAft>
                <a:spcPts val="2400"/>
              </a:spcAft>
            </a:pPr>
            <a:endParaRPr lang="en-US" sz="4000" dirty="0"/>
          </a:p>
          <a:p>
            <a:pPr>
              <a:lnSpc>
                <a:spcPct val="80000"/>
              </a:lnSpc>
              <a:spcAft>
                <a:spcPts val="2400"/>
              </a:spcAft>
            </a:pPr>
            <a:endParaRPr lang="en-US" sz="4000" dirty="0"/>
          </a:p>
        </p:txBody>
      </p:sp>
      <p:sp>
        <p:nvSpPr>
          <p:cNvPr id="3" name="TextBox 2"/>
          <p:cNvSpPr txBox="1"/>
          <p:nvPr/>
        </p:nvSpPr>
        <p:spPr>
          <a:xfrm>
            <a:off x="11497" y="30480"/>
            <a:ext cx="2812983" cy="1110916"/>
          </a:xfrm>
          <a:prstGeom prst="rect">
            <a:avLst/>
          </a:prstGeom>
          <a:noFill/>
        </p:spPr>
        <p:txBody>
          <a:bodyPr wrap="square" rtlCol="0">
            <a:noAutofit/>
          </a:bodyPr>
          <a:lstStyle/>
          <a:p>
            <a:pPr>
              <a:lnSpc>
                <a:spcPct val="80000"/>
              </a:lnSpc>
            </a:pPr>
            <a:r>
              <a:rPr lang="en-US" sz="3200" dirty="0"/>
              <a:t>I might be/</a:t>
            </a:r>
          </a:p>
          <a:p>
            <a:pPr>
              <a:lnSpc>
                <a:spcPct val="80000"/>
              </a:lnSpc>
            </a:pPr>
            <a:r>
              <a:rPr lang="en-US" sz="3200" dirty="0"/>
              <a:t>am definitely interested</a:t>
            </a:r>
          </a:p>
          <a:p>
            <a:pPr>
              <a:lnSpc>
                <a:spcPct val="80000"/>
              </a:lnSpc>
            </a:pPr>
            <a:endParaRPr lang="en-US" sz="4000" dirty="0"/>
          </a:p>
        </p:txBody>
      </p:sp>
      <p:sp>
        <p:nvSpPr>
          <p:cNvPr id="5" name="TextBox 4"/>
          <p:cNvSpPr txBox="1"/>
          <p:nvPr/>
        </p:nvSpPr>
        <p:spPr>
          <a:xfrm>
            <a:off x="0" y="1295400"/>
            <a:ext cx="1905000" cy="4343400"/>
          </a:xfrm>
          <a:prstGeom prst="rect">
            <a:avLst/>
          </a:prstGeom>
          <a:noFill/>
        </p:spPr>
        <p:txBody>
          <a:bodyPr wrap="square" rtlCol="0">
            <a:noAutofit/>
          </a:bodyPr>
          <a:lstStyle/>
          <a:p>
            <a:pPr>
              <a:lnSpc>
                <a:spcPct val="80000"/>
              </a:lnSpc>
              <a:spcAft>
                <a:spcPts val="600"/>
              </a:spcAft>
            </a:pPr>
            <a:r>
              <a:rPr lang="en-US" sz="6000" dirty="0"/>
              <a:t>26%</a:t>
            </a:r>
          </a:p>
          <a:p>
            <a:pPr>
              <a:lnSpc>
                <a:spcPct val="80000"/>
              </a:lnSpc>
              <a:spcAft>
                <a:spcPts val="600"/>
              </a:spcAft>
            </a:pPr>
            <a:r>
              <a:rPr lang="en-US" sz="6000" dirty="0"/>
              <a:t>26%</a:t>
            </a:r>
          </a:p>
          <a:p>
            <a:pPr>
              <a:lnSpc>
                <a:spcPct val="80000"/>
              </a:lnSpc>
              <a:spcAft>
                <a:spcPts val="600"/>
              </a:spcAft>
            </a:pPr>
            <a:r>
              <a:rPr lang="en-US" sz="6000" dirty="0"/>
              <a:t>27%</a:t>
            </a:r>
            <a:endParaRPr lang="en-US" sz="900" dirty="0"/>
          </a:p>
          <a:p>
            <a:pPr>
              <a:lnSpc>
                <a:spcPct val="80000"/>
              </a:lnSpc>
              <a:spcAft>
                <a:spcPts val="600"/>
              </a:spcAft>
            </a:pPr>
            <a:r>
              <a:rPr lang="en-US" sz="6000" dirty="0"/>
              <a:t>27%</a:t>
            </a:r>
          </a:p>
          <a:p>
            <a:pPr>
              <a:lnSpc>
                <a:spcPct val="80000"/>
              </a:lnSpc>
              <a:spcAft>
                <a:spcPts val="600"/>
              </a:spcAft>
            </a:pPr>
            <a:r>
              <a:rPr lang="en-US" sz="6000" dirty="0"/>
              <a:t>28%</a:t>
            </a:r>
          </a:p>
          <a:p>
            <a:pPr>
              <a:lnSpc>
                <a:spcPct val="80000"/>
              </a:lnSpc>
              <a:spcAft>
                <a:spcPts val="600"/>
              </a:spcAft>
            </a:pPr>
            <a:r>
              <a:rPr lang="en-US" sz="6000" dirty="0"/>
              <a:t>28%</a:t>
            </a:r>
          </a:p>
          <a:p>
            <a:pPr>
              <a:lnSpc>
                <a:spcPct val="80000"/>
              </a:lnSpc>
              <a:spcAft>
                <a:spcPts val="600"/>
              </a:spcAft>
            </a:pPr>
            <a:r>
              <a:rPr lang="en-US" sz="6000" dirty="0"/>
              <a:t>18%</a:t>
            </a:r>
          </a:p>
          <a:p>
            <a:pPr>
              <a:lnSpc>
                <a:spcPct val="80000"/>
              </a:lnSpc>
              <a:spcAft>
                <a:spcPts val="600"/>
              </a:spcAft>
            </a:pPr>
            <a:endParaRPr lang="en-US" sz="6000" dirty="0"/>
          </a:p>
        </p:txBody>
      </p:sp>
    </p:spTree>
    <p:extLst>
      <p:ext uri="{BB962C8B-B14F-4D97-AF65-F5344CB8AC3E}">
        <p14:creationId xmlns:p14="http://schemas.microsoft.com/office/powerpoint/2010/main" val="2285830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t>23%</a:t>
            </a:r>
          </a:p>
          <a:p>
            <a:pPr lvl="0" algn="ctr">
              <a:lnSpc>
                <a:spcPct val="80000"/>
              </a:lnSpc>
            </a:pPr>
            <a:endParaRPr lang="en-US" sz="4000" b="1" dirty="0"/>
          </a:p>
          <a:p>
            <a:pPr lvl="0" algn="ctr">
              <a:lnSpc>
                <a:spcPct val="80000"/>
              </a:lnSpc>
            </a:pPr>
            <a:endParaRPr lang="en-US" sz="4000" b="1" dirty="0"/>
          </a:p>
          <a:p>
            <a:pPr lvl="0" algn="ctr">
              <a:lnSpc>
                <a:spcPct val="80000"/>
              </a:lnSpc>
            </a:pPr>
            <a:r>
              <a:rPr lang="en-US" sz="7200" b="1" dirty="0">
                <a:solidFill>
                  <a:schemeClr val="tx2">
                    <a:lumMod val="60000"/>
                    <a:lumOff val="40000"/>
                  </a:schemeClr>
                </a:solidFill>
              </a:rPr>
              <a:t>12%</a:t>
            </a:r>
            <a:endParaRPr lang="en-US" sz="4000" dirty="0">
              <a:solidFill>
                <a:schemeClr val="tx2">
                  <a:lumMod val="60000"/>
                  <a:lumOff val="40000"/>
                </a:schemeClr>
              </a:solidFill>
            </a:endParaRPr>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t>12%</a:t>
            </a:r>
          </a:p>
          <a:p>
            <a:pPr lvl="0" algn="ctr">
              <a:lnSpc>
                <a:spcPct val="80000"/>
              </a:lnSpc>
            </a:pPr>
            <a:endParaRPr lang="en-US" sz="4000" b="1" dirty="0"/>
          </a:p>
          <a:p>
            <a:pPr lvl="0" algn="ctr">
              <a:lnSpc>
                <a:spcPct val="80000"/>
              </a:lnSpc>
            </a:pPr>
            <a:endParaRPr lang="en-US" sz="4000" b="1" dirty="0"/>
          </a:p>
          <a:p>
            <a:pPr lvl="0" algn="ctr">
              <a:lnSpc>
                <a:spcPct val="80000"/>
              </a:lnSpc>
            </a:pPr>
            <a:r>
              <a:rPr lang="en-US" sz="7200" b="1" dirty="0">
                <a:solidFill>
                  <a:schemeClr val="tx2">
                    <a:lumMod val="60000"/>
                    <a:lumOff val="40000"/>
                  </a:schemeClr>
                </a:solidFill>
              </a:rPr>
              <a:t>14%</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2014 Survey, 1,246 Respondents, Groups D/</a:t>
            </a:r>
            <a:r>
              <a:rPr lang="en-US" sz="1600" i="1" dirty="0">
                <a:solidFill>
                  <a:srgbClr val="990000"/>
                </a:solidFill>
              </a:rPr>
              <a:t>E</a:t>
            </a:r>
            <a:endParaRPr lang="en-US" sz="1600" i="1" dirty="0">
              <a:solidFill>
                <a:srgbClr val="FF0000"/>
              </a:solidFill>
            </a:endParaRPr>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5000" y="2200293"/>
            <a:ext cx="5257800" cy="4767459"/>
          </a:xfrm>
          <a:prstGeom prst="rect">
            <a:avLst/>
          </a:prstGeom>
        </p:spPr>
        <p:txBody>
          <a:bodyPr wrap="square">
            <a:spAutoFit/>
          </a:bodyPr>
          <a:lstStyle/>
          <a:p>
            <a:pPr lvl="0" algn="ctr">
              <a:lnSpc>
                <a:spcPct val="70000"/>
              </a:lnSpc>
            </a:pPr>
            <a:endParaRPr lang="en-US" dirty="0"/>
          </a:p>
          <a:p>
            <a:pPr algn="ctr">
              <a:lnSpc>
                <a:spcPct val="70000"/>
              </a:lnSpc>
            </a:pPr>
            <a:endParaRPr lang="en-US" sz="2400" dirty="0">
              <a:solidFill>
                <a:srgbClr val="FF0000"/>
              </a:solidFill>
            </a:endParaRPr>
          </a:p>
          <a:p>
            <a:pPr algn="ctr">
              <a:lnSpc>
                <a:spcPct val="70000"/>
              </a:lnSpc>
            </a:pPr>
            <a:endParaRPr lang="en-US" sz="3200" dirty="0">
              <a:solidFill>
                <a:srgbClr val="FF0000"/>
              </a:solidFill>
            </a:endParaRPr>
          </a:p>
          <a:p>
            <a:pPr algn="ctr">
              <a:lnSpc>
                <a:spcPct val="70000"/>
              </a:lnSpc>
            </a:pPr>
            <a:r>
              <a:rPr lang="en-US" sz="4000" dirty="0"/>
              <a:t>Make a gift to charity in my will</a:t>
            </a:r>
          </a:p>
          <a:p>
            <a:pPr lvl="0" algn="ctr">
              <a:lnSpc>
                <a:spcPct val="70000"/>
              </a:lnSpc>
            </a:pPr>
            <a:endParaRPr lang="en-US" sz="4000" dirty="0">
              <a:solidFill>
                <a:srgbClr val="FF0000"/>
              </a:solidFill>
            </a:endParaRPr>
          </a:p>
          <a:p>
            <a:pPr lvl="0" algn="ctr">
              <a:lnSpc>
                <a:spcPct val="70000"/>
              </a:lnSpc>
            </a:pPr>
            <a:endParaRPr lang="en-US" sz="4000" dirty="0">
              <a:solidFill>
                <a:srgbClr val="FF0000"/>
              </a:solidFill>
            </a:endParaRPr>
          </a:p>
          <a:p>
            <a:pPr algn="ctr">
              <a:lnSpc>
                <a:spcPct val="70000"/>
              </a:lnSpc>
            </a:pPr>
            <a:r>
              <a:rPr lang="en-US" sz="4000" dirty="0"/>
              <a:t>Make a</a:t>
            </a:r>
            <a:r>
              <a:rPr lang="en-US" sz="4000" dirty="0">
                <a:solidFill>
                  <a:srgbClr val="FF0000"/>
                </a:solidFill>
              </a:rPr>
              <a:t> </a:t>
            </a:r>
            <a:r>
              <a:rPr lang="en-US" sz="6000" b="1" dirty="0">
                <a:solidFill>
                  <a:schemeClr val="tx2">
                    <a:lumMod val="60000"/>
                    <a:lumOff val="40000"/>
                  </a:schemeClr>
                </a:solidFill>
              </a:rPr>
              <a:t>bequest</a:t>
            </a:r>
            <a:r>
              <a:rPr lang="en-US" sz="6000" dirty="0">
                <a:solidFill>
                  <a:srgbClr val="FF0000"/>
                </a:solidFill>
              </a:rPr>
              <a:t> </a:t>
            </a:r>
            <a:r>
              <a:rPr lang="en-US" sz="4000" dirty="0"/>
              <a:t>gift to charity</a:t>
            </a:r>
          </a:p>
          <a:p>
            <a:pPr algn="ctr">
              <a:lnSpc>
                <a:spcPct val="70000"/>
              </a:lnSpc>
            </a:pPr>
            <a:endParaRPr lang="en-US" sz="2800" dirty="0">
              <a:solidFill>
                <a:srgbClr val="FF0000"/>
              </a:solidFill>
            </a:endParaRPr>
          </a:p>
          <a:p>
            <a:pPr algn="ctr">
              <a:lnSpc>
                <a:spcPct val="70000"/>
              </a:lnSpc>
            </a:pPr>
            <a:endParaRPr lang="en-US" sz="2800" dirty="0">
              <a:solidFill>
                <a:srgbClr val="FF0000"/>
              </a:solidFill>
            </a:endParaRPr>
          </a:p>
          <a:p>
            <a:pPr algn="ctr">
              <a:lnSpc>
                <a:spcPct val="70000"/>
              </a:lnSpc>
            </a:pPr>
            <a:endParaRPr lang="en-US" sz="2800" dirty="0">
              <a:solidFill>
                <a:srgbClr val="FF0000"/>
              </a:solidFill>
            </a:endParaRPr>
          </a:p>
          <a:p>
            <a:pPr>
              <a:lnSpc>
                <a:spcPct val="70000"/>
              </a:lnSpc>
            </a:pPr>
            <a:endParaRPr lang="en-US" sz="2000" dirty="0"/>
          </a:p>
        </p:txBody>
      </p:sp>
      <p:sp>
        <p:nvSpPr>
          <p:cNvPr id="12" name="Rectangle 11"/>
          <p:cNvSpPr/>
          <p:nvPr/>
        </p:nvSpPr>
        <p:spPr>
          <a:xfrm>
            <a:off x="0" y="0"/>
            <a:ext cx="9144000" cy="773738"/>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Previous finding (2014 survey)</a:t>
            </a:r>
            <a:endParaRPr lang="en-US" sz="2000" b="1" dirty="0">
              <a:solidFill>
                <a:schemeClr val="bg1"/>
              </a:solidFill>
            </a:endParaRPr>
          </a:p>
        </p:txBody>
      </p:sp>
    </p:spTree>
    <p:extLst>
      <p:ext uri="{BB962C8B-B14F-4D97-AF65-F5344CB8AC3E}">
        <p14:creationId xmlns:p14="http://schemas.microsoft.com/office/powerpoint/2010/main" val="32780585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solidFill>
                  <a:srgbClr val="C00000"/>
                </a:solidFill>
              </a:rPr>
              <a:t>12%</a:t>
            </a:r>
          </a:p>
          <a:p>
            <a:pPr lvl="0" algn="ctr">
              <a:lnSpc>
                <a:spcPct val="80000"/>
              </a:lnSpc>
            </a:pPr>
            <a:endParaRPr lang="en-US" sz="6600" b="1" dirty="0"/>
          </a:p>
          <a:p>
            <a:pPr lvl="0" algn="ctr">
              <a:lnSpc>
                <a:spcPct val="80000"/>
              </a:lnSpc>
            </a:pPr>
            <a:endParaRPr lang="en-US" sz="4000" b="1" dirty="0"/>
          </a:p>
          <a:p>
            <a:pPr lvl="0" algn="ctr">
              <a:lnSpc>
                <a:spcPct val="80000"/>
              </a:lnSpc>
            </a:pPr>
            <a:r>
              <a:rPr lang="en-US" sz="7200" b="1" dirty="0"/>
              <a:t>9%</a:t>
            </a:r>
            <a:endParaRPr lang="en-US" sz="4000" dirty="0"/>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solidFill>
                  <a:srgbClr val="C00000"/>
                </a:solidFill>
              </a:rPr>
              <a:t>26%</a:t>
            </a:r>
          </a:p>
          <a:p>
            <a:pPr lvl="0" algn="ctr">
              <a:lnSpc>
                <a:spcPct val="80000"/>
              </a:lnSpc>
            </a:pPr>
            <a:endParaRPr lang="en-US" sz="7200" b="1" dirty="0"/>
          </a:p>
          <a:p>
            <a:pPr lvl="0" algn="ctr">
              <a:lnSpc>
                <a:spcPct val="80000"/>
              </a:lnSpc>
            </a:pPr>
            <a:endParaRPr lang="en-US" sz="4000" b="1" dirty="0"/>
          </a:p>
          <a:p>
            <a:pPr lvl="0" algn="ctr">
              <a:lnSpc>
                <a:spcPct val="80000"/>
              </a:lnSpc>
            </a:pPr>
            <a:r>
              <a:rPr lang="en-US" sz="7200" b="1" dirty="0"/>
              <a:t>31%</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2014 Survey, 1,203 Respondents, Groups </a:t>
            </a:r>
            <a:r>
              <a:rPr lang="en-US" sz="1600" i="1" dirty="0">
                <a:solidFill>
                  <a:srgbClr val="FF0000"/>
                </a:solidFill>
              </a:rPr>
              <a:t>D</a:t>
            </a:r>
            <a:r>
              <a:rPr lang="en-US" sz="1600" i="1" dirty="0"/>
              <a:t>/C</a:t>
            </a:r>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5000" y="2200293"/>
            <a:ext cx="5257800" cy="4982903"/>
          </a:xfrm>
          <a:prstGeom prst="rect">
            <a:avLst/>
          </a:prstGeom>
        </p:spPr>
        <p:txBody>
          <a:bodyPr wrap="square">
            <a:spAutoFit/>
          </a:bodyPr>
          <a:lstStyle/>
          <a:p>
            <a:pPr algn="ctr">
              <a:lnSpc>
                <a:spcPct val="70000"/>
              </a:lnSpc>
            </a:pPr>
            <a:endParaRPr lang="en-US" dirty="0"/>
          </a:p>
          <a:p>
            <a:pPr algn="ctr">
              <a:lnSpc>
                <a:spcPct val="70000"/>
              </a:lnSpc>
            </a:pPr>
            <a:r>
              <a:rPr lang="en-US" sz="3200" dirty="0"/>
              <a:t>Make a gift by naming a charity as a </a:t>
            </a:r>
            <a:r>
              <a:rPr lang="en-US" sz="4400" b="1" dirty="0">
                <a:solidFill>
                  <a:srgbClr val="C00000"/>
                </a:solidFill>
              </a:rPr>
              <a:t>transfer-on-death</a:t>
            </a:r>
            <a:r>
              <a:rPr lang="en-US" sz="3200" dirty="0">
                <a:solidFill>
                  <a:srgbClr val="C00000"/>
                </a:solidFill>
              </a:rPr>
              <a:t> </a:t>
            </a:r>
            <a:r>
              <a:rPr lang="en-US" sz="4400" b="1" dirty="0">
                <a:solidFill>
                  <a:srgbClr val="C00000"/>
                </a:solidFill>
              </a:rPr>
              <a:t>beneficiary</a:t>
            </a:r>
            <a:r>
              <a:rPr lang="en-US" sz="4400" dirty="0">
                <a:solidFill>
                  <a:srgbClr val="C00000"/>
                </a:solidFill>
              </a:rPr>
              <a:t> </a:t>
            </a:r>
            <a:r>
              <a:rPr lang="en-US" sz="3200" dirty="0"/>
              <a:t>on a bank account or retirement account.</a:t>
            </a:r>
          </a:p>
          <a:p>
            <a:pPr lvl="0" algn="ctr">
              <a:lnSpc>
                <a:spcPct val="70000"/>
              </a:lnSpc>
            </a:pPr>
            <a:endParaRPr lang="en-US" sz="4400" dirty="0">
              <a:solidFill>
                <a:srgbClr val="FF0000"/>
              </a:solidFill>
            </a:endParaRPr>
          </a:p>
          <a:p>
            <a:pPr algn="ctr">
              <a:lnSpc>
                <a:spcPct val="70000"/>
              </a:lnSpc>
            </a:pPr>
            <a:r>
              <a:rPr lang="en-US" sz="3200" dirty="0"/>
              <a:t>Make a </a:t>
            </a:r>
            <a:r>
              <a:rPr lang="en-US" sz="4800" b="1" dirty="0"/>
              <a:t>bequest</a:t>
            </a:r>
            <a:r>
              <a:rPr lang="en-US" sz="3200" dirty="0"/>
              <a:t> gift by naming a charity as a </a:t>
            </a:r>
            <a:r>
              <a:rPr lang="en-US" sz="4400" b="1" dirty="0"/>
              <a:t>beneficiary </a:t>
            </a:r>
            <a:r>
              <a:rPr lang="en-US" sz="3200" dirty="0"/>
              <a:t>on a bank account or retirement account.</a:t>
            </a:r>
            <a:endParaRPr lang="en-US" sz="2800" dirty="0">
              <a:solidFill>
                <a:srgbClr val="FF0000"/>
              </a:solidFill>
            </a:endParaRPr>
          </a:p>
          <a:p>
            <a:pPr>
              <a:lnSpc>
                <a:spcPct val="70000"/>
              </a:lnSpc>
            </a:pPr>
            <a:endParaRPr lang="en-US" sz="2000" dirty="0"/>
          </a:p>
        </p:txBody>
      </p:sp>
      <p:sp>
        <p:nvSpPr>
          <p:cNvPr id="9" name="Rectangle 8"/>
          <p:cNvSpPr/>
          <p:nvPr/>
        </p:nvSpPr>
        <p:spPr>
          <a:xfrm>
            <a:off x="0" y="0"/>
            <a:ext cx="9144000" cy="773738"/>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Don’t use “Bequest” </a:t>
            </a:r>
            <a:endParaRPr lang="en-US" sz="1000" dirty="0">
              <a:solidFill>
                <a:schemeClr val="bg1"/>
              </a:solidFill>
            </a:endParaRPr>
          </a:p>
        </p:txBody>
      </p:sp>
    </p:spTree>
    <p:extLst>
      <p:ext uri="{BB962C8B-B14F-4D97-AF65-F5344CB8AC3E}">
        <p14:creationId xmlns:p14="http://schemas.microsoft.com/office/powerpoint/2010/main" val="4099817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 y="0"/>
            <a:ext cx="4577392" cy="6858000"/>
          </a:xfrm>
          <a:prstGeom prst="rect">
            <a:avLst/>
          </a:prstGeom>
        </p:spPr>
      </p:pic>
      <p:sp>
        <p:nvSpPr>
          <p:cNvPr id="4" name="TextBox 3"/>
          <p:cNvSpPr txBox="1"/>
          <p:nvPr/>
        </p:nvSpPr>
        <p:spPr>
          <a:xfrm>
            <a:off x="4495800" y="0"/>
            <a:ext cx="4653280" cy="2057400"/>
          </a:xfrm>
          <a:prstGeom prst="rect">
            <a:avLst/>
          </a:prstGeom>
          <a:noFill/>
        </p:spPr>
        <p:txBody>
          <a:bodyPr wrap="square" rtlCol="0">
            <a:noAutofit/>
          </a:bodyPr>
          <a:lstStyle/>
          <a:p>
            <a:pPr algn="ctr">
              <a:lnSpc>
                <a:spcPct val="80000"/>
              </a:lnSpc>
            </a:pPr>
            <a:r>
              <a:rPr lang="en-US" sz="5400" b="1" dirty="0"/>
              <a:t>What about broader estate planning terms?</a:t>
            </a:r>
          </a:p>
        </p:txBody>
      </p:sp>
    </p:spTree>
    <p:extLst>
      <p:ext uri="{BB962C8B-B14F-4D97-AF65-F5344CB8AC3E}">
        <p14:creationId xmlns:p14="http://schemas.microsoft.com/office/powerpoint/2010/main" val="29270632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05000"/>
            <a:ext cx="6934200" cy="4343400"/>
          </a:xfrm>
          <a:prstGeom prst="rect">
            <a:avLst/>
          </a:prstGeom>
          <a:noFill/>
        </p:spPr>
        <p:txBody>
          <a:bodyPr wrap="square" rtlCol="0">
            <a:noAutofit/>
          </a:bodyPr>
          <a:lstStyle/>
          <a:p>
            <a:pPr>
              <a:lnSpc>
                <a:spcPct val="80000"/>
              </a:lnSpc>
              <a:spcAft>
                <a:spcPts val="2400"/>
              </a:spcAft>
            </a:pPr>
            <a:r>
              <a:rPr lang="en-US" sz="4000" b="1" dirty="0"/>
              <a:t>Will planning</a:t>
            </a:r>
          </a:p>
          <a:p>
            <a:pPr>
              <a:lnSpc>
                <a:spcPct val="80000"/>
              </a:lnSpc>
              <a:spcAft>
                <a:spcPts val="2400"/>
              </a:spcAft>
            </a:pPr>
            <a:r>
              <a:rPr lang="en-US" sz="4000" b="1" dirty="0"/>
              <a:t>Legacy planning</a:t>
            </a:r>
          </a:p>
          <a:p>
            <a:pPr>
              <a:lnSpc>
                <a:spcPct val="80000"/>
              </a:lnSpc>
              <a:spcAft>
                <a:spcPts val="2400"/>
              </a:spcAft>
            </a:pPr>
            <a:r>
              <a:rPr lang="en-US" sz="4000" b="1" dirty="0"/>
              <a:t>Legacy giving</a:t>
            </a:r>
          </a:p>
          <a:p>
            <a:pPr>
              <a:lnSpc>
                <a:spcPct val="80000"/>
              </a:lnSpc>
              <a:spcAft>
                <a:spcPts val="2400"/>
              </a:spcAft>
            </a:pPr>
            <a:r>
              <a:rPr lang="en-US" sz="4000" b="1" dirty="0"/>
              <a:t>Planning with trusts &amp; estates</a:t>
            </a:r>
          </a:p>
          <a:p>
            <a:pPr>
              <a:lnSpc>
                <a:spcPct val="80000"/>
              </a:lnSpc>
              <a:spcAft>
                <a:spcPts val="2400"/>
              </a:spcAft>
            </a:pPr>
            <a:r>
              <a:rPr lang="en-US" sz="4000" b="1" dirty="0"/>
              <a:t>Estate planning</a:t>
            </a:r>
          </a:p>
          <a:p>
            <a:pPr>
              <a:lnSpc>
                <a:spcPct val="80000"/>
              </a:lnSpc>
              <a:spcAft>
                <a:spcPts val="2400"/>
              </a:spcAft>
            </a:pPr>
            <a:r>
              <a:rPr lang="en-US" sz="4000" b="1" dirty="0"/>
              <a:t>Estate giving</a:t>
            </a:r>
          </a:p>
        </p:txBody>
      </p:sp>
      <p:sp>
        <p:nvSpPr>
          <p:cNvPr id="3" name="TextBox 2"/>
          <p:cNvSpPr txBox="1"/>
          <p:nvPr/>
        </p:nvSpPr>
        <p:spPr>
          <a:xfrm>
            <a:off x="6417" y="457200"/>
            <a:ext cx="2812983" cy="1110916"/>
          </a:xfrm>
          <a:prstGeom prst="rect">
            <a:avLst/>
          </a:prstGeom>
          <a:noFill/>
        </p:spPr>
        <p:txBody>
          <a:bodyPr wrap="square" rtlCol="0">
            <a:noAutofit/>
          </a:bodyPr>
          <a:lstStyle/>
          <a:p>
            <a:pPr>
              <a:lnSpc>
                <a:spcPct val="80000"/>
              </a:lnSpc>
            </a:pPr>
            <a:r>
              <a:rPr lang="en-US" sz="3200" dirty="0"/>
              <a:t>I might be/</a:t>
            </a:r>
          </a:p>
          <a:p>
            <a:pPr>
              <a:lnSpc>
                <a:spcPct val="80000"/>
              </a:lnSpc>
            </a:pPr>
            <a:r>
              <a:rPr lang="en-US" sz="3200" dirty="0"/>
              <a:t>am definitely interested</a:t>
            </a:r>
          </a:p>
          <a:p>
            <a:pPr>
              <a:lnSpc>
                <a:spcPct val="80000"/>
              </a:lnSpc>
            </a:pPr>
            <a:endParaRPr lang="en-US" sz="4000" dirty="0"/>
          </a:p>
        </p:txBody>
      </p:sp>
      <p:sp>
        <p:nvSpPr>
          <p:cNvPr id="5" name="TextBox 4"/>
          <p:cNvSpPr txBox="1"/>
          <p:nvPr/>
        </p:nvSpPr>
        <p:spPr>
          <a:xfrm>
            <a:off x="0" y="1752600"/>
            <a:ext cx="1905000" cy="4343400"/>
          </a:xfrm>
          <a:prstGeom prst="rect">
            <a:avLst/>
          </a:prstGeom>
          <a:noFill/>
        </p:spPr>
        <p:txBody>
          <a:bodyPr wrap="square" rtlCol="0">
            <a:noAutofit/>
          </a:bodyPr>
          <a:lstStyle/>
          <a:p>
            <a:pPr>
              <a:lnSpc>
                <a:spcPct val="80000"/>
              </a:lnSpc>
              <a:spcAft>
                <a:spcPts val="600"/>
              </a:spcAft>
            </a:pPr>
            <a:r>
              <a:rPr lang="en-US" sz="6000" dirty="0"/>
              <a:t>__%</a:t>
            </a:r>
          </a:p>
          <a:p>
            <a:pPr>
              <a:lnSpc>
                <a:spcPct val="80000"/>
              </a:lnSpc>
              <a:spcAft>
                <a:spcPts val="600"/>
              </a:spcAft>
            </a:pPr>
            <a:r>
              <a:rPr lang="en-US" sz="6000" dirty="0"/>
              <a:t>__%</a:t>
            </a:r>
          </a:p>
          <a:p>
            <a:pPr>
              <a:lnSpc>
                <a:spcPct val="80000"/>
              </a:lnSpc>
              <a:spcAft>
                <a:spcPts val="600"/>
              </a:spcAft>
            </a:pPr>
            <a:r>
              <a:rPr lang="en-US" sz="6000" dirty="0"/>
              <a:t>__%</a:t>
            </a:r>
            <a:endParaRPr lang="en-US" sz="900" dirty="0"/>
          </a:p>
          <a:p>
            <a:pPr>
              <a:lnSpc>
                <a:spcPct val="80000"/>
              </a:lnSpc>
              <a:spcAft>
                <a:spcPts val="600"/>
              </a:spcAft>
            </a:pPr>
            <a:r>
              <a:rPr lang="en-US" sz="6000" dirty="0"/>
              <a:t>__%</a:t>
            </a:r>
          </a:p>
          <a:p>
            <a:pPr>
              <a:lnSpc>
                <a:spcPct val="80000"/>
              </a:lnSpc>
              <a:spcAft>
                <a:spcPts val="600"/>
              </a:spcAft>
            </a:pPr>
            <a:r>
              <a:rPr lang="en-US" sz="6000" dirty="0"/>
              <a:t>__%</a:t>
            </a:r>
          </a:p>
          <a:p>
            <a:pPr>
              <a:lnSpc>
                <a:spcPct val="80000"/>
              </a:lnSpc>
              <a:spcAft>
                <a:spcPts val="600"/>
              </a:spcAft>
            </a:pPr>
            <a:r>
              <a:rPr lang="en-US" sz="6000" dirty="0"/>
              <a:t>__%</a:t>
            </a:r>
          </a:p>
        </p:txBody>
      </p:sp>
    </p:spTree>
    <p:extLst>
      <p:ext uri="{BB962C8B-B14F-4D97-AF65-F5344CB8AC3E}">
        <p14:creationId xmlns:p14="http://schemas.microsoft.com/office/powerpoint/2010/main" val="3037887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05000"/>
            <a:ext cx="6934200" cy="4343400"/>
          </a:xfrm>
          <a:prstGeom prst="rect">
            <a:avLst/>
          </a:prstGeom>
          <a:noFill/>
        </p:spPr>
        <p:txBody>
          <a:bodyPr wrap="square" rtlCol="0">
            <a:noAutofit/>
          </a:bodyPr>
          <a:lstStyle/>
          <a:p>
            <a:pPr>
              <a:lnSpc>
                <a:spcPct val="80000"/>
              </a:lnSpc>
              <a:spcAft>
                <a:spcPts val="2400"/>
              </a:spcAft>
            </a:pPr>
            <a:r>
              <a:rPr lang="en-US" sz="4000" b="1" dirty="0"/>
              <a:t>Will planning</a:t>
            </a:r>
          </a:p>
          <a:p>
            <a:pPr>
              <a:lnSpc>
                <a:spcPct val="80000"/>
              </a:lnSpc>
              <a:spcAft>
                <a:spcPts val="2400"/>
              </a:spcAft>
            </a:pPr>
            <a:r>
              <a:rPr lang="en-US" sz="4000" b="1" dirty="0"/>
              <a:t>Legacy planning</a:t>
            </a:r>
          </a:p>
          <a:p>
            <a:pPr>
              <a:lnSpc>
                <a:spcPct val="80000"/>
              </a:lnSpc>
              <a:spcAft>
                <a:spcPts val="2400"/>
              </a:spcAft>
            </a:pPr>
            <a:r>
              <a:rPr lang="en-US" sz="4000" b="1" dirty="0"/>
              <a:t>Legacy giving</a:t>
            </a:r>
          </a:p>
          <a:p>
            <a:pPr>
              <a:lnSpc>
                <a:spcPct val="80000"/>
              </a:lnSpc>
              <a:spcAft>
                <a:spcPts val="2400"/>
              </a:spcAft>
            </a:pPr>
            <a:r>
              <a:rPr lang="en-US" sz="4000" b="1" dirty="0"/>
              <a:t>Planning with trusts &amp; estates</a:t>
            </a:r>
          </a:p>
          <a:p>
            <a:pPr>
              <a:lnSpc>
                <a:spcPct val="80000"/>
              </a:lnSpc>
              <a:spcAft>
                <a:spcPts val="2400"/>
              </a:spcAft>
            </a:pPr>
            <a:r>
              <a:rPr lang="en-US" sz="4000" b="1" dirty="0"/>
              <a:t>Estate planning</a:t>
            </a:r>
          </a:p>
          <a:p>
            <a:pPr>
              <a:lnSpc>
                <a:spcPct val="80000"/>
              </a:lnSpc>
              <a:spcAft>
                <a:spcPts val="2400"/>
              </a:spcAft>
            </a:pPr>
            <a:r>
              <a:rPr lang="en-US" sz="4000" b="1" dirty="0"/>
              <a:t>Estate giving</a:t>
            </a:r>
          </a:p>
        </p:txBody>
      </p:sp>
      <p:sp>
        <p:nvSpPr>
          <p:cNvPr id="3" name="TextBox 2"/>
          <p:cNvSpPr txBox="1"/>
          <p:nvPr/>
        </p:nvSpPr>
        <p:spPr>
          <a:xfrm>
            <a:off x="6417" y="457200"/>
            <a:ext cx="2812983" cy="1110916"/>
          </a:xfrm>
          <a:prstGeom prst="rect">
            <a:avLst/>
          </a:prstGeom>
          <a:noFill/>
        </p:spPr>
        <p:txBody>
          <a:bodyPr wrap="square" rtlCol="0">
            <a:noAutofit/>
          </a:bodyPr>
          <a:lstStyle/>
          <a:p>
            <a:pPr>
              <a:lnSpc>
                <a:spcPct val="80000"/>
              </a:lnSpc>
            </a:pPr>
            <a:r>
              <a:rPr lang="en-US" sz="3200" dirty="0"/>
              <a:t>I might be/</a:t>
            </a:r>
          </a:p>
          <a:p>
            <a:pPr>
              <a:lnSpc>
                <a:spcPct val="80000"/>
              </a:lnSpc>
            </a:pPr>
            <a:r>
              <a:rPr lang="en-US" sz="3200" dirty="0"/>
              <a:t>am definitely interested</a:t>
            </a:r>
          </a:p>
          <a:p>
            <a:pPr>
              <a:lnSpc>
                <a:spcPct val="80000"/>
              </a:lnSpc>
            </a:pPr>
            <a:endParaRPr lang="en-US" sz="4000" dirty="0"/>
          </a:p>
        </p:txBody>
      </p:sp>
      <p:sp>
        <p:nvSpPr>
          <p:cNvPr id="5" name="TextBox 4"/>
          <p:cNvSpPr txBox="1"/>
          <p:nvPr/>
        </p:nvSpPr>
        <p:spPr>
          <a:xfrm>
            <a:off x="0" y="1752600"/>
            <a:ext cx="1905000" cy="4343400"/>
          </a:xfrm>
          <a:prstGeom prst="rect">
            <a:avLst/>
          </a:prstGeom>
          <a:noFill/>
        </p:spPr>
        <p:txBody>
          <a:bodyPr wrap="square" rtlCol="0">
            <a:noAutofit/>
          </a:bodyPr>
          <a:lstStyle/>
          <a:p>
            <a:pPr>
              <a:lnSpc>
                <a:spcPct val="80000"/>
              </a:lnSpc>
              <a:spcAft>
                <a:spcPts val="600"/>
              </a:spcAft>
            </a:pPr>
            <a:r>
              <a:rPr lang="en-US" sz="6000" dirty="0"/>
              <a:t>28%</a:t>
            </a:r>
          </a:p>
          <a:p>
            <a:pPr>
              <a:lnSpc>
                <a:spcPct val="80000"/>
              </a:lnSpc>
              <a:spcAft>
                <a:spcPts val="600"/>
              </a:spcAft>
            </a:pPr>
            <a:r>
              <a:rPr lang="en-US" sz="6000" dirty="0"/>
              <a:t>18%</a:t>
            </a:r>
          </a:p>
          <a:p>
            <a:pPr>
              <a:lnSpc>
                <a:spcPct val="80000"/>
              </a:lnSpc>
              <a:spcAft>
                <a:spcPts val="600"/>
              </a:spcAft>
            </a:pPr>
            <a:r>
              <a:rPr lang="en-US" sz="6000" dirty="0"/>
              <a:t>18%</a:t>
            </a:r>
            <a:endParaRPr lang="en-US" sz="900" dirty="0"/>
          </a:p>
          <a:p>
            <a:pPr>
              <a:lnSpc>
                <a:spcPct val="80000"/>
              </a:lnSpc>
              <a:spcAft>
                <a:spcPts val="600"/>
              </a:spcAft>
            </a:pPr>
            <a:r>
              <a:rPr lang="en-US" sz="6000" dirty="0"/>
              <a:t>17%</a:t>
            </a:r>
          </a:p>
          <a:p>
            <a:pPr>
              <a:lnSpc>
                <a:spcPct val="80000"/>
              </a:lnSpc>
              <a:spcAft>
                <a:spcPts val="600"/>
              </a:spcAft>
            </a:pPr>
            <a:r>
              <a:rPr lang="en-US" sz="6000" dirty="0"/>
              <a:t>16%</a:t>
            </a:r>
          </a:p>
          <a:p>
            <a:pPr>
              <a:lnSpc>
                <a:spcPct val="80000"/>
              </a:lnSpc>
              <a:spcAft>
                <a:spcPts val="600"/>
              </a:spcAft>
            </a:pPr>
            <a:r>
              <a:rPr lang="en-US" sz="6000" dirty="0"/>
              <a:t>14%</a:t>
            </a:r>
          </a:p>
        </p:txBody>
      </p:sp>
    </p:spTree>
    <p:extLst>
      <p:ext uri="{BB962C8B-B14F-4D97-AF65-F5344CB8AC3E}">
        <p14:creationId xmlns:p14="http://schemas.microsoft.com/office/powerpoint/2010/main" val="3653311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86276"/>
            <a:ext cx="9144000" cy="5671724"/>
          </a:xfrm>
          <a:prstGeom prst="rect">
            <a:avLst/>
          </a:prstGeom>
        </p:spPr>
      </p:pic>
      <p:sp>
        <p:nvSpPr>
          <p:cNvPr id="4" name="TextBox 3"/>
          <p:cNvSpPr txBox="1"/>
          <p:nvPr/>
        </p:nvSpPr>
        <p:spPr>
          <a:xfrm>
            <a:off x="0" y="76200"/>
            <a:ext cx="9144000" cy="2057400"/>
          </a:xfrm>
          <a:prstGeom prst="rect">
            <a:avLst/>
          </a:prstGeom>
          <a:noFill/>
        </p:spPr>
        <p:txBody>
          <a:bodyPr wrap="square" rtlCol="0">
            <a:noAutofit/>
          </a:bodyPr>
          <a:lstStyle/>
          <a:p>
            <a:pPr algn="ctr">
              <a:lnSpc>
                <a:spcPct val="70000"/>
              </a:lnSpc>
            </a:pPr>
            <a:r>
              <a:rPr lang="en-US" sz="4800" b="1" dirty="0">
                <a:solidFill>
                  <a:srgbClr val="960000"/>
                </a:solidFill>
              </a:rPr>
              <a:t>Instead of a broad estate planning term, what about a long list of several terms? </a:t>
            </a:r>
          </a:p>
        </p:txBody>
      </p:sp>
    </p:spTree>
    <p:extLst>
      <p:ext uri="{BB962C8B-B14F-4D97-AF65-F5344CB8AC3E}">
        <p14:creationId xmlns:p14="http://schemas.microsoft.com/office/powerpoint/2010/main" val="3449633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05000"/>
            <a:ext cx="6934200" cy="4343400"/>
          </a:xfrm>
          <a:prstGeom prst="rect">
            <a:avLst/>
          </a:prstGeom>
          <a:noFill/>
        </p:spPr>
        <p:txBody>
          <a:bodyPr wrap="square" rtlCol="0">
            <a:noAutofit/>
          </a:bodyPr>
          <a:lstStyle/>
          <a:p>
            <a:pPr>
              <a:lnSpc>
                <a:spcPct val="80000"/>
              </a:lnSpc>
              <a:spcAft>
                <a:spcPts val="2400"/>
              </a:spcAft>
            </a:pPr>
            <a:r>
              <a:rPr lang="en-US" sz="4000" b="1" dirty="0"/>
              <a:t>Gifts in wills</a:t>
            </a:r>
          </a:p>
          <a:p>
            <a:pPr>
              <a:lnSpc>
                <a:spcPct val="80000"/>
              </a:lnSpc>
              <a:spcAft>
                <a:spcPts val="2400"/>
              </a:spcAft>
            </a:pPr>
            <a:r>
              <a:rPr lang="en-US" sz="4000" b="1" dirty="0"/>
              <a:t>Gifts in wills, trusts, or retirement accounts </a:t>
            </a:r>
          </a:p>
          <a:p>
            <a:pPr>
              <a:lnSpc>
                <a:spcPct val="80000"/>
              </a:lnSpc>
              <a:spcAft>
                <a:spcPts val="2400"/>
              </a:spcAft>
            </a:pPr>
            <a:r>
              <a:rPr lang="en-US" sz="4000" b="1" dirty="0"/>
              <a:t>Gifts in wills, trusts, retirement accounts, or life insurance</a:t>
            </a:r>
          </a:p>
          <a:p>
            <a:pPr>
              <a:lnSpc>
                <a:spcPct val="80000"/>
              </a:lnSpc>
              <a:spcAft>
                <a:spcPts val="2400"/>
              </a:spcAft>
            </a:pPr>
            <a:r>
              <a:rPr lang="en-US" sz="4000" b="1" dirty="0"/>
              <a:t>Gifts in wills &amp; trusts</a:t>
            </a:r>
          </a:p>
        </p:txBody>
      </p:sp>
      <p:sp>
        <p:nvSpPr>
          <p:cNvPr id="3" name="TextBox 2"/>
          <p:cNvSpPr txBox="1"/>
          <p:nvPr/>
        </p:nvSpPr>
        <p:spPr>
          <a:xfrm>
            <a:off x="6417" y="457200"/>
            <a:ext cx="2812983" cy="1110916"/>
          </a:xfrm>
          <a:prstGeom prst="rect">
            <a:avLst/>
          </a:prstGeom>
          <a:noFill/>
        </p:spPr>
        <p:txBody>
          <a:bodyPr wrap="square" rtlCol="0">
            <a:noAutofit/>
          </a:bodyPr>
          <a:lstStyle/>
          <a:p>
            <a:pPr>
              <a:lnSpc>
                <a:spcPct val="80000"/>
              </a:lnSpc>
            </a:pPr>
            <a:r>
              <a:rPr lang="en-US" sz="3200" dirty="0"/>
              <a:t>I might be/</a:t>
            </a:r>
          </a:p>
          <a:p>
            <a:pPr>
              <a:lnSpc>
                <a:spcPct val="80000"/>
              </a:lnSpc>
            </a:pPr>
            <a:r>
              <a:rPr lang="en-US" sz="3200" dirty="0"/>
              <a:t>am definitely interested</a:t>
            </a:r>
          </a:p>
          <a:p>
            <a:pPr>
              <a:lnSpc>
                <a:spcPct val="80000"/>
              </a:lnSpc>
            </a:pPr>
            <a:endParaRPr lang="en-US" sz="4000" dirty="0"/>
          </a:p>
        </p:txBody>
      </p:sp>
      <p:sp>
        <p:nvSpPr>
          <p:cNvPr id="5" name="TextBox 4"/>
          <p:cNvSpPr txBox="1"/>
          <p:nvPr/>
        </p:nvSpPr>
        <p:spPr>
          <a:xfrm>
            <a:off x="0" y="1752600"/>
            <a:ext cx="1905000" cy="4343400"/>
          </a:xfrm>
          <a:prstGeom prst="rect">
            <a:avLst/>
          </a:prstGeom>
          <a:noFill/>
        </p:spPr>
        <p:txBody>
          <a:bodyPr wrap="square" rtlCol="0">
            <a:noAutofit/>
          </a:bodyPr>
          <a:lstStyle/>
          <a:p>
            <a:pPr>
              <a:lnSpc>
                <a:spcPct val="80000"/>
              </a:lnSpc>
              <a:spcAft>
                <a:spcPts val="1200"/>
              </a:spcAft>
            </a:pPr>
            <a:r>
              <a:rPr lang="en-US" sz="6000" dirty="0"/>
              <a:t>__%</a:t>
            </a:r>
            <a:endParaRPr lang="en-US" sz="200" dirty="0"/>
          </a:p>
          <a:p>
            <a:pPr>
              <a:lnSpc>
                <a:spcPct val="80000"/>
              </a:lnSpc>
              <a:spcAft>
                <a:spcPts val="1200"/>
              </a:spcAft>
            </a:pPr>
            <a:endParaRPr lang="en-US" sz="200" dirty="0"/>
          </a:p>
          <a:p>
            <a:pPr>
              <a:lnSpc>
                <a:spcPct val="80000"/>
              </a:lnSpc>
              <a:spcAft>
                <a:spcPts val="1200"/>
              </a:spcAft>
            </a:pPr>
            <a:r>
              <a:rPr lang="en-US" sz="6000" dirty="0"/>
              <a:t>__%</a:t>
            </a:r>
            <a:endParaRPr lang="en-US" sz="8000" dirty="0"/>
          </a:p>
          <a:p>
            <a:pPr>
              <a:lnSpc>
                <a:spcPct val="80000"/>
              </a:lnSpc>
              <a:spcAft>
                <a:spcPts val="1200"/>
              </a:spcAft>
            </a:pPr>
            <a:endParaRPr lang="en-US" sz="2400" dirty="0"/>
          </a:p>
          <a:p>
            <a:pPr>
              <a:lnSpc>
                <a:spcPct val="80000"/>
              </a:lnSpc>
              <a:spcAft>
                <a:spcPts val="1200"/>
              </a:spcAft>
            </a:pPr>
            <a:r>
              <a:rPr lang="en-US" sz="6000" dirty="0"/>
              <a:t>__%</a:t>
            </a:r>
            <a:endParaRPr lang="en-US" sz="1200" dirty="0"/>
          </a:p>
          <a:p>
            <a:pPr>
              <a:lnSpc>
                <a:spcPct val="80000"/>
              </a:lnSpc>
              <a:spcAft>
                <a:spcPts val="1200"/>
              </a:spcAft>
            </a:pPr>
            <a:endParaRPr lang="en-US" sz="100" dirty="0"/>
          </a:p>
          <a:p>
            <a:pPr>
              <a:lnSpc>
                <a:spcPct val="80000"/>
              </a:lnSpc>
              <a:spcAft>
                <a:spcPts val="1200"/>
              </a:spcAft>
            </a:pPr>
            <a:r>
              <a:rPr lang="en-US" sz="6000" dirty="0"/>
              <a:t>__%</a:t>
            </a:r>
          </a:p>
        </p:txBody>
      </p:sp>
    </p:spTree>
    <p:extLst>
      <p:ext uri="{BB962C8B-B14F-4D97-AF65-F5344CB8AC3E}">
        <p14:creationId xmlns:p14="http://schemas.microsoft.com/office/powerpoint/2010/main" val="394133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31075"/>
            <a:ext cx="4015429" cy="4267640"/>
          </a:xfrm>
        </p:spPr>
        <p:txBody>
          <a:bodyPr/>
          <a:lstStyle/>
          <a:p>
            <a:pPr marL="0" indent="0">
              <a:lnSpc>
                <a:spcPct val="80000"/>
              </a:lnSpc>
              <a:buNone/>
            </a:pPr>
            <a:r>
              <a:rPr lang="en-US" sz="4000" b="1" dirty="0"/>
              <a:t>Human touch, when followed by a small gift, elevated oxytocin levels AND subsequent charitable giving </a:t>
            </a:r>
          </a:p>
        </p:txBody>
      </p:sp>
      <p:sp>
        <p:nvSpPr>
          <p:cNvPr id="4" name="Slide Number Placeholder 5"/>
          <p:cNvSpPr>
            <a:spLocks noGrp="1"/>
          </p:cNvSpPr>
          <p:nvPr>
            <p:ph type="sldNum" sz="quarter" idx="4294967295"/>
          </p:nvPr>
        </p:nvSpPr>
        <p:spPr>
          <a:xfrm>
            <a:off x="8266476" y="6484286"/>
            <a:ext cx="877524" cy="237189"/>
          </a:xfrm>
          <a:prstGeom prst="rect">
            <a:avLst/>
          </a:prstGeom>
        </p:spPr>
        <p:txBody>
          <a:bodyPr vert="horz" lIns="91440" tIns="45720" rIns="91440" bIns="45720" rtlCol="0" anchor="ctr"/>
          <a:lstStyle>
            <a:lvl1pPr algn="ctr">
              <a:defRPr sz="800">
                <a:solidFill>
                  <a:schemeClr val="bg1"/>
                </a:solidFill>
              </a:defRPr>
            </a:lvl1pPr>
          </a:lstStyle>
          <a:p>
            <a:fld id="{9E75B593-AD68-E04D-8B27-7072CF3CE75A}" type="slidenum">
              <a:rPr lang="en-US" smtClean="0"/>
              <a:pPr/>
              <a:t>6</a:t>
            </a:fld>
            <a:endParaRPr lang="en-US" dirty="0"/>
          </a:p>
        </p:txBody>
      </p:sp>
      <p:sp>
        <p:nvSpPr>
          <p:cNvPr id="5" name="Rectangle 4"/>
          <p:cNvSpPr/>
          <p:nvPr/>
        </p:nvSpPr>
        <p:spPr>
          <a:xfrm>
            <a:off x="1" y="6240268"/>
            <a:ext cx="4067414" cy="617733"/>
          </a:xfrm>
          <a:prstGeom prst="rect">
            <a:avLst/>
          </a:prstGeom>
          <a:solidFill>
            <a:srgbClr val="090904"/>
          </a:solidFill>
        </p:spPr>
        <p:txBody>
          <a:bodyPr wrap="square">
            <a:spAutoFit/>
          </a:bodyPr>
          <a:lstStyle/>
          <a:p>
            <a:pPr>
              <a:lnSpc>
                <a:spcPct val="70000"/>
              </a:lnSpc>
            </a:pPr>
            <a:r>
              <a:rPr lang="en-US" sz="1200" dirty="0" err="1">
                <a:solidFill>
                  <a:schemeClr val="bg1"/>
                </a:solidFill>
              </a:rPr>
              <a:t>Morhenn</a:t>
            </a:r>
            <a:r>
              <a:rPr lang="en-US" sz="1200" dirty="0">
                <a:solidFill>
                  <a:schemeClr val="bg1"/>
                </a:solidFill>
              </a:rPr>
              <a:t>, V. B., Park, J. W., Piper, E., Zak, P. J. (2008). Monetary sacrifice among strangers is mediated by endogenous oxytocin release after physical contact. </a:t>
            </a:r>
            <a:r>
              <a:rPr lang="en-US" sz="1200" i="1" dirty="0">
                <a:solidFill>
                  <a:schemeClr val="bg1"/>
                </a:solidFill>
              </a:rPr>
              <a:t>Evolution and Human Behavior, 29</a:t>
            </a:r>
            <a:r>
              <a:rPr lang="en-US" sz="1200" dirty="0">
                <a:solidFill>
                  <a:schemeClr val="bg1"/>
                </a:solidFill>
              </a:rPr>
              <a:t>, 375-383.</a:t>
            </a:r>
            <a:r>
              <a:rPr lang="en-US" sz="1200" i="1" dirty="0">
                <a:solidFill>
                  <a:schemeClr val="bg1"/>
                </a:solidFill>
              </a:rPr>
              <a:t> </a:t>
            </a:r>
            <a:endParaRPr lang="en-US" sz="1200" dirty="0">
              <a:solidFill>
                <a:schemeClr val="bg1"/>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22252"/>
          <a:stretch/>
        </p:blipFill>
        <p:spPr>
          <a:xfrm>
            <a:off x="4067415" y="944562"/>
            <a:ext cx="5076586" cy="5913439"/>
          </a:xfrm>
          <a:prstGeom prst="rect">
            <a:avLst/>
          </a:prstGeom>
        </p:spPr>
      </p:pic>
      <p:sp>
        <p:nvSpPr>
          <p:cNvPr id="10" name="Rectangle 9"/>
          <p:cNvSpPr/>
          <p:nvPr/>
        </p:nvSpPr>
        <p:spPr>
          <a:xfrm>
            <a:off x="0" y="0"/>
            <a:ext cx="9144000" cy="9445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9" name="Text Placeholder 5"/>
          <p:cNvSpPr txBox="1">
            <a:spLocks/>
          </p:cNvSpPr>
          <p:nvPr/>
        </p:nvSpPr>
        <p:spPr>
          <a:xfrm>
            <a:off x="4482" y="152400"/>
            <a:ext cx="9139518" cy="685800"/>
          </a:xfrm>
          <a:prstGeom prst="rect">
            <a:avLst/>
          </a:prstGeom>
          <a:scene3d>
            <a:camera prst="orthographicFront"/>
            <a:lightRig rig="threePt" dir="t"/>
          </a:scene3d>
          <a:sp3d>
            <a:bevelT/>
          </a:sp3d>
        </p:spPr>
        <p:txBody>
          <a:bodyPr vert="horz" lIns="91440" tIns="0" rIns="91440" bIns="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spcBef>
                <a:spcPts val="0"/>
              </a:spcBef>
              <a:buNone/>
            </a:pPr>
            <a:r>
              <a:rPr lang="en-US" sz="3600" b="1" dirty="0">
                <a:solidFill>
                  <a:schemeClr val="bg1"/>
                </a:solidFill>
              </a:rPr>
              <a:t>Philanthropy uses family bonding mechanisms</a:t>
            </a:r>
          </a:p>
        </p:txBody>
      </p:sp>
    </p:spTree>
    <p:extLst>
      <p:ext uri="{BB962C8B-B14F-4D97-AF65-F5344CB8AC3E}">
        <p14:creationId xmlns:p14="http://schemas.microsoft.com/office/powerpoint/2010/main" val="27731109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1905000"/>
            <a:ext cx="6934200" cy="4343400"/>
          </a:xfrm>
          <a:prstGeom prst="rect">
            <a:avLst/>
          </a:prstGeom>
          <a:noFill/>
        </p:spPr>
        <p:txBody>
          <a:bodyPr wrap="square" rtlCol="0">
            <a:noAutofit/>
          </a:bodyPr>
          <a:lstStyle/>
          <a:p>
            <a:pPr>
              <a:lnSpc>
                <a:spcPct val="80000"/>
              </a:lnSpc>
              <a:spcAft>
                <a:spcPts val="2400"/>
              </a:spcAft>
            </a:pPr>
            <a:r>
              <a:rPr lang="en-US" sz="4000" b="1" dirty="0"/>
              <a:t>Gifts in wills</a:t>
            </a:r>
          </a:p>
          <a:p>
            <a:pPr>
              <a:lnSpc>
                <a:spcPct val="80000"/>
              </a:lnSpc>
              <a:spcAft>
                <a:spcPts val="2400"/>
              </a:spcAft>
            </a:pPr>
            <a:r>
              <a:rPr lang="en-US" sz="4000" b="1" dirty="0"/>
              <a:t>Gifts in wills, trusts, or retirement accounts </a:t>
            </a:r>
          </a:p>
          <a:p>
            <a:pPr>
              <a:lnSpc>
                <a:spcPct val="80000"/>
              </a:lnSpc>
              <a:spcAft>
                <a:spcPts val="2400"/>
              </a:spcAft>
            </a:pPr>
            <a:r>
              <a:rPr lang="en-US" sz="4000" b="1" dirty="0"/>
              <a:t>Gifts in wills, trusts, retirement accounts, or life insurance</a:t>
            </a:r>
          </a:p>
          <a:p>
            <a:pPr>
              <a:lnSpc>
                <a:spcPct val="80000"/>
              </a:lnSpc>
              <a:spcAft>
                <a:spcPts val="2400"/>
              </a:spcAft>
            </a:pPr>
            <a:r>
              <a:rPr lang="en-US" sz="4000" b="1" dirty="0"/>
              <a:t>Gifts in wills &amp; trusts</a:t>
            </a:r>
          </a:p>
        </p:txBody>
      </p:sp>
      <p:sp>
        <p:nvSpPr>
          <p:cNvPr id="3" name="TextBox 2"/>
          <p:cNvSpPr txBox="1"/>
          <p:nvPr/>
        </p:nvSpPr>
        <p:spPr>
          <a:xfrm>
            <a:off x="6417" y="457200"/>
            <a:ext cx="2812983" cy="1110916"/>
          </a:xfrm>
          <a:prstGeom prst="rect">
            <a:avLst/>
          </a:prstGeom>
          <a:noFill/>
        </p:spPr>
        <p:txBody>
          <a:bodyPr wrap="square" rtlCol="0">
            <a:noAutofit/>
          </a:bodyPr>
          <a:lstStyle/>
          <a:p>
            <a:pPr>
              <a:lnSpc>
                <a:spcPct val="80000"/>
              </a:lnSpc>
            </a:pPr>
            <a:r>
              <a:rPr lang="en-US" sz="3200" dirty="0"/>
              <a:t>I might be/</a:t>
            </a:r>
          </a:p>
          <a:p>
            <a:pPr>
              <a:lnSpc>
                <a:spcPct val="80000"/>
              </a:lnSpc>
            </a:pPr>
            <a:r>
              <a:rPr lang="en-US" sz="3200" dirty="0"/>
              <a:t>am definitely interested</a:t>
            </a:r>
          </a:p>
          <a:p>
            <a:pPr>
              <a:lnSpc>
                <a:spcPct val="80000"/>
              </a:lnSpc>
            </a:pPr>
            <a:endParaRPr lang="en-US" sz="4000" dirty="0"/>
          </a:p>
        </p:txBody>
      </p:sp>
      <p:sp>
        <p:nvSpPr>
          <p:cNvPr id="5" name="TextBox 4"/>
          <p:cNvSpPr txBox="1"/>
          <p:nvPr/>
        </p:nvSpPr>
        <p:spPr>
          <a:xfrm>
            <a:off x="0" y="1752600"/>
            <a:ext cx="1905000" cy="4343400"/>
          </a:xfrm>
          <a:prstGeom prst="rect">
            <a:avLst/>
          </a:prstGeom>
          <a:noFill/>
        </p:spPr>
        <p:txBody>
          <a:bodyPr wrap="square" rtlCol="0">
            <a:noAutofit/>
          </a:bodyPr>
          <a:lstStyle/>
          <a:p>
            <a:pPr>
              <a:lnSpc>
                <a:spcPct val="80000"/>
              </a:lnSpc>
              <a:spcAft>
                <a:spcPts val="1200"/>
              </a:spcAft>
            </a:pPr>
            <a:r>
              <a:rPr lang="en-US" sz="6000" dirty="0"/>
              <a:t>26%</a:t>
            </a:r>
            <a:endParaRPr lang="en-US" sz="200" dirty="0"/>
          </a:p>
          <a:p>
            <a:pPr>
              <a:lnSpc>
                <a:spcPct val="80000"/>
              </a:lnSpc>
              <a:spcAft>
                <a:spcPts val="1200"/>
              </a:spcAft>
            </a:pPr>
            <a:endParaRPr lang="en-US" sz="200" dirty="0"/>
          </a:p>
          <a:p>
            <a:pPr>
              <a:lnSpc>
                <a:spcPct val="80000"/>
              </a:lnSpc>
              <a:spcAft>
                <a:spcPts val="1200"/>
              </a:spcAft>
            </a:pPr>
            <a:r>
              <a:rPr lang="en-US" sz="6000" dirty="0"/>
              <a:t>25%</a:t>
            </a:r>
            <a:endParaRPr lang="en-US" sz="8000" dirty="0"/>
          </a:p>
          <a:p>
            <a:pPr>
              <a:lnSpc>
                <a:spcPct val="80000"/>
              </a:lnSpc>
              <a:spcAft>
                <a:spcPts val="1200"/>
              </a:spcAft>
            </a:pPr>
            <a:endParaRPr lang="en-US" sz="2400" dirty="0"/>
          </a:p>
          <a:p>
            <a:pPr>
              <a:lnSpc>
                <a:spcPct val="80000"/>
              </a:lnSpc>
              <a:spcAft>
                <a:spcPts val="1200"/>
              </a:spcAft>
            </a:pPr>
            <a:r>
              <a:rPr lang="en-US" sz="6000" dirty="0"/>
              <a:t>24%</a:t>
            </a:r>
            <a:endParaRPr lang="en-US" sz="1200" dirty="0"/>
          </a:p>
          <a:p>
            <a:pPr>
              <a:lnSpc>
                <a:spcPct val="80000"/>
              </a:lnSpc>
              <a:spcAft>
                <a:spcPts val="1200"/>
              </a:spcAft>
            </a:pPr>
            <a:endParaRPr lang="en-US" sz="100" dirty="0"/>
          </a:p>
          <a:p>
            <a:pPr>
              <a:lnSpc>
                <a:spcPct val="80000"/>
              </a:lnSpc>
              <a:spcAft>
                <a:spcPts val="1200"/>
              </a:spcAft>
            </a:pPr>
            <a:r>
              <a:rPr lang="en-US" sz="6000" dirty="0"/>
              <a:t>23%</a:t>
            </a:r>
          </a:p>
        </p:txBody>
      </p:sp>
    </p:spTree>
    <p:extLst>
      <p:ext uri="{BB962C8B-B14F-4D97-AF65-F5344CB8AC3E}">
        <p14:creationId xmlns:p14="http://schemas.microsoft.com/office/powerpoint/2010/main" val="241275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80" y="0"/>
            <a:ext cx="9144000" cy="1143000"/>
          </a:xfrm>
          <a:prstGeom prst="rect">
            <a:avLst/>
          </a:prstGeom>
          <a:solidFill>
            <a:srgbClr val="C00000"/>
          </a:solidFill>
        </p:spPr>
        <p:txBody>
          <a:bodyPr wrap="square" rtlCol="0">
            <a:noAutofit/>
          </a:bodyPr>
          <a:lstStyle/>
          <a:p>
            <a:pPr algn="ctr">
              <a:lnSpc>
                <a:spcPct val="80000"/>
              </a:lnSpc>
            </a:pPr>
            <a:r>
              <a:rPr lang="en-US" sz="4000" b="1" dirty="0">
                <a:solidFill>
                  <a:schemeClr val="bg1"/>
                </a:solidFill>
              </a:rPr>
              <a:t>Do people expect to see a broad range of estate planning information?</a:t>
            </a:r>
          </a:p>
        </p:txBody>
      </p:sp>
      <p:sp>
        <p:nvSpPr>
          <p:cNvPr id="3" name="TextBox 2"/>
          <p:cNvSpPr txBox="1"/>
          <p:nvPr/>
        </p:nvSpPr>
        <p:spPr>
          <a:xfrm>
            <a:off x="-27539" y="1371600"/>
            <a:ext cx="9181699" cy="707886"/>
          </a:xfrm>
          <a:prstGeom prst="rect">
            <a:avLst/>
          </a:prstGeom>
          <a:noFill/>
        </p:spPr>
        <p:txBody>
          <a:bodyPr wrap="square" rtlCol="0">
            <a:noAutofit/>
          </a:bodyPr>
          <a:lstStyle/>
          <a:p>
            <a:pPr marL="457200" indent="-457200">
              <a:lnSpc>
                <a:spcPct val="80000"/>
              </a:lnSpc>
              <a:spcAft>
                <a:spcPts val="1200"/>
              </a:spcAft>
              <a:buFont typeface="+mj-lt"/>
              <a:buAutoNum type="arabicPeriod"/>
            </a:pPr>
            <a:r>
              <a:rPr lang="en-US" sz="3600" b="1" dirty="0"/>
              <a:t>How to make a gift in your will</a:t>
            </a:r>
          </a:p>
          <a:p>
            <a:pPr marL="457200" indent="-457200">
              <a:lnSpc>
                <a:spcPct val="80000"/>
              </a:lnSpc>
              <a:spcAft>
                <a:spcPts val="1200"/>
              </a:spcAft>
              <a:buFont typeface="+mj-lt"/>
              <a:buAutoNum type="arabicPeriod"/>
            </a:pPr>
            <a:r>
              <a:rPr lang="en-US" sz="3600" b="1" dirty="0"/>
              <a:t>How to make a gift in your living trust</a:t>
            </a:r>
          </a:p>
          <a:p>
            <a:pPr marL="457200" indent="-457200">
              <a:lnSpc>
                <a:spcPct val="80000"/>
              </a:lnSpc>
              <a:spcAft>
                <a:spcPts val="1200"/>
              </a:spcAft>
              <a:buFont typeface="+mj-lt"/>
              <a:buAutoNum type="arabicPeriod"/>
            </a:pPr>
            <a:r>
              <a:rPr lang="en-US" sz="3600" b="1" dirty="0"/>
              <a:t>How to make a gift by naming a charity as death beneficiary of your life insurance policy</a:t>
            </a:r>
          </a:p>
          <a:p>
            <a:pPr marL="457200" indent="-457200">
              <a:lnSpc>
                <a:spcPct val="80000"/>
              </a:lnSpc>
              <a:spcAft>
                <a:spcPts val="1200"/>
              </a:spcAft>
              <a:buFont typeface="+mj-lt"/>
              <a:buAutoNum type="arabicPeriod"/>
            </a:pPr>
            <a:r>
              <a:rPr lang="en-US" sz="3600" b="1" dirty="0"/>
              <a:t>How to make a gift by naming a charity as death beneficiary of your IRA or retirement account</a:t>
            </a:r>
          </a:p>
          <a:p>
            <a:pPr marL="457200" indent="-457200">
              <a:lnSpc>
                <a:spcPct val="80000"/>
              </a:lnSpc>
              <a:spcAft>
                <a:spcPts val="1200"/>
              </a:spcAft>
              <a:buFont typeface="+mj-lt"/>
              <a:buAutoNum type="arabicPeriod"/>
            </a:pPr>
            <a:r>
              <a:rPr lang="en-US" sz="3600" b="1" dirty="0"/>
              <a:t>How to make a gift by naming a charity as death beneficiary of your bank account</a:t>
            </a:r>
            <a:endParaRPr lang="en-US" sz="2800" b="1" dirty="0"/>
          </a:p>
          <a:p>
            <a:pPr>
              <a:lnSpc>
                <a:spcPct val="80000"/>
              </a:lnSpc>
            </a:pPr>
            <a:endParaRPr lang="en-US" sz="2800" b="1" dirty="0"/>
          </a:p>
        </p:txBody>
      </p:sp>
    </p:spTree>
    <p:extLst>
      <p:ext uri="{BB962C8B-B14F-4D97-AF65-F5344CB8AC3E}">
        <p14:creationId xmlns:p14="http://schemas.microsoft.com/office/powerpoint/2010/main" val="2964401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1371600"/>
            <a:ext cx="5267960" cy="707886"/>
          </a:xfrm>
          <a:prstGeom prst="rect">
            <a:avLst/>
          </a:prstGeom>
          <a:noFill/>
        </p:spPr>
        <p:txBody>
          <a:bodyPr wrap="square" rtlCol="0">
            <a:noAutofit/>
          </a:bodyPr>
          <a:lstStyle/>
          <a:p>
            <a:pPr marL="457200" indent="-457200">
              <a:lnSpc>
                <a:spcPct val="80000"/>
              </a:lnSpc>
              <a:spcAft>
                <a:spcPts val="600"/>
              </a:spcAft>
              <a:buFont typeface="+mj-lt"/>
              <a:buAutoNum type="arabicPeriod"/>
            </a:pPr>
            <a:r>
              <a:rPr lang="en-US" sz="3200" dirty="0"/>
              <a:t>Make a gift in your will</a:t>
            </a:r>
          </a:p>
          <a:p>
            <a:pPr marL="457200" indent="-457200">
              <a:lnSpc>
                <a:spcPct val="80000"/>
              </a:lnSpc>
              <a:spcAft>
                <a:spcPts val="600"/>
              </a:spcAft>
              <a:buFont typeface="+mj-lt"/>
              <a:buAutoNum type="arabicPeriod"/>
            </a:pPr>
            <a:r>
              <a:rPr lang="en-US" sz="3200" dirty="0"/>
              <a:t>Make a gift in your living trust</a:t>
            </a:r>
          </a:p>
          <a:p>
            <a:pPr marL="457200" indent="-457200">
              <a:lnSpc>
                <a:spcPct val="80000"/>
              </a:lnSpc>
              <a:spcAft>
                <a:spcPts val="600"/>
              </a:spcAft>
              <a:buFont typeface="+mj-lt"/>
              <a:buAutoNum type="arabicPeriod"/>
            </a:pPr>
            <a:r>
              <a:rPr lang="en-US" sz="3200" dirty="0"/>
              <a:t>Make a gift by naming a charity as death beneficiary of your life insurance policy</a:t>
            </a:r>
          </a:p>
          <a:p>
            <a:pPr marL="457200" indent="-457200">
              <a:lnSpc>
                <a:spcPct val="80000"/>
              </a:lnSpc>
              <a:spcAft>
                <a:spcPts val="600"/>
              </a:spcAft>
              <a:buFont typeface="+mj-lt"/>
              <a:buAutoNum type="arabicPeriod"/>
            </a:pPr>
            <a:r>
              <a:rPr lang="en-US" sz="3200" dirty="0"/>
              <a:t>Make a gift by naming a charity as death beneficiary of your IRA or retirement account</a:t>
            </a:r>
          </a:p>
          <a:p>
            <a:pPr marL="457200" indent="-457200">
              <a:lnSpc>
                <a:spcPct val="80000"/>
              </a:lnSpc>
              <a:spcAft>
                <a:spcPts val="600"/>
              </a:spcAft>
              <a:buFont typeface="+mj-lt"/>
              <a:buAutoNum type="arabicPeriod"/>
            </a:pPr>
            <a:r>
              <a:rPr lang="en-US" sz="3200" dirty="0"/>
              <a:t>Make a gift by naming a charity as death beneficiary of your bank account</a:t>
            </a:r>
            <a:endParaRPr lang="en-US" sz="2400" dirty="0"/>
          </a:p>
          <a:p>
            <a:pPr>
              <a:lnSpc>
                <a:spcPct val="80000"/>
              </a:lnSpc>
              <a:spcAft>
                <a:spcPts val="600"/>
              </a:spcAft>
            </a:pPr>
            <a:endParaRPr lang="en-US" sz="2400" dirty="0"/>
          </a:p>
        </p:txBody>
      </p:sp>
      <p:sp>
        <p:nvSpPr>
          <p:cNvPr id="5" name="TextBox 4"/>
          <p:cNvSpPr txBox="1"/>
          <p:nvPr/>
        </p:nvSpPr>
        <p:spPr>
          <a:xfrm>
            <a:off x="5080" y="0"/>
            <a:ext cx="1214120" cy="514350"/>
          </a:xfrm>
          <a:prstGeom prst="rect">
            <a:avLst/>
          </a:prstGeom>
          <a:noFill/>
        </p:spPr>
        <p:txBody>
          <a:bodyPr wrap="square" rtlCol="0">
            <a:noAutofit/>
          </a:bodyPr>
          <a:lstStyle/>
          <a:p>
            <a:pPr>
              <a:lnSpc>
                <a:spcPct val="80000"/>
              </a:lnSpc>
            </a:pPr>
            <a:r>
              <a:rPr lang="en-US" sz="3200" b="1" dirty="0">
                <a:solidFill>
                  <a:srgbClr val="C00000"/>
                </a:solidFill>
              </a:rPr>
              <a:t>Gifts  </a:t>
            </a:r>
          </a:p>
          <a:p>
            <a:pPr>
              <a:lnSpc>
                <a:spcPct val="80000"/>
              </a:lnSpc>
            </a:pPr>
            <a:r>
              <a:rPr lang="en-US" sz="3200" b="1" dirty="0">
                <a:solidFill>
                  <a:srgbClr val="C00000"/>
                </a:solidFill>
              </a:rPr>
              <a:t>  in wills</a:t>
            </a:r>
          </a:p>
          <a:p>
            <a:pPr>
              <a:lnSpc>
                <a:spcPct val="80000"/>
              </a:lnSpc>
              <a:spcBef>
                <a:spcPts val="1200"/>
              </a:spcBef>
            </a:pPr>
            <a:r>
              <a:rPr lang="en-US" sz="4400" b="1" dirty="0">
                <a:solidFill>
                  <a:srgbClr val="C00000"/>
                </a:solidFill>
              </a:rPr>
              <a:t>82%</a:t>
            </a:r>
          </a:p>
          <a:p>
            <a:pPr>
              <a:lnSpc>
                <a:spcPct val="80000"/>
              </a:lnSpc>
              <a:spcBef>
                <a:spcPts val="1200"/>
              </a:spcBef>
            </a:pPr>
            <a:r>
              <a:rPr lang="en-US" sz="4400" b="1" dirty="0">
                <a:solidFill>
                  <a:srgbClr val="C00000"/>
                </a:solidFill>
              </a:rPr>
              <a:t>49%</a:t>
            </a:r>
            <a:endParaRPr lang="en-US" sz="1400" b="1" dirty="0">
              <a:solidFill>
                <a:srgbClr val="C00000"/>
              </a:solidFill>
            </a:endParaRPr>
          </a:p>
          <a:p>
            <a:pPr>
              <a:lnSpc>
                <a:spcPct val="80000"/>
              </a:lnSpc>
              <a:spcBef>
                <a:spcPts val="1200"/>
              </a:spcBef>
            </a:pPr>
            <a:endParaRPr lang="en-US" sz="1400" b="1" dirty="0">
              <a:solidFill>
                <a:srgbClr val="C00000"/>
              </a:solidFill>
            </a:endParaRPr>
          </a:p>
          <a:p>
            <a:pPr>
              <a:lnSpc>
                <a:spcPct val="80000"/>
              </a:lnSpc>
              <a:spcBef>
                <a:spcPts val="1200"/>
              </a:spcBef>
            </a:pPr>
            <a:r>
              <a:rPr lang="en-US" sz="4400" b="1" dirty="0">
                <a:solidFill>
                  <a:srgbClr val="C00000"/>
                </a:solidFill>
              </a:rPr>
              <a:t>51%</a:t>
            </a:r>
          </a:p>
          <a:p>
            <a:pPr>
              <a:lnSpc>
                <a:spcPct val="80000"/>
              </a:lnSpc>
              <a:spcBef>
                <a:spcPts val="1200"/>
              </a:spcBef>
            </a:pPr>
            <a:endParaRPr lang="en-US" sz="4400" b="1" dirty="0">
              <a:solidFill>
                <a:srgbClr val="C00000"/>
              </a:solidFill>
            </a:endParaRPr>
          </a:p>
          <a:p>
            <a:pPr>
              <a:lnSpc>
                <a:spcPct val="80000"/>
              </a:lnSpc>
              <a:spcBef>
                <a:spcPts val="1200"/>
              </a:spcBef>
            </a:pPr>
            <a:r>
              <a:rPr lang="en-US" sz="4400" b="1" dirty="0">
                <a:solidFill>
                  <a:srgbClr val="C00000"/>
                </a:solidFill>
              </a:rPr>
              <a:t>48%</a:t>
            </a:r>
          </a:p>
          <a:p>
            <a:pPr>
              <a:lnSpc>
                <a:spcPct val="80000"/>
              </a:lnSpc>
              <a:spcBef>
                <a:spcPts val="1200"/>
              </a:spcBef>
            </a:pPr>
            <a:endParaRPr lang="en-US" sz="4400" b="1" dirty="0">
              <a:solidFill>
                <a:srgbClr val="C00000"/>
              </a:solidFill>
            </a:endParaRPr>
          </a:p>
          <a:p>
            <a:pPr>
              <a:lnSpc>
                <a:spcPct val="80000"/>
              </a:lnSpc>
              <a:spcBef>
                <a:spcPts val="1200"/>
              </a:spcBef>
            </a:pPr>
            <a:r>
              <a:rPr lang="en-US" sz="4400" b="1" dirty="0">
                <a:solidFill>
                  <a:srgbClr val="C00000"/>
                </a:solidFill>
              </a:rPr>
              <a:t>52%</a:t>
            </a:r>
          </a:p>
          <a:p>
            <a:pPr>
              <a:lnSpc>
                <a:spcPct val="80000"/>
              </a:lnSpc>
            </a:pPr>
            <a:endParaRPr lang="en-US" sz="3200" dirty="0">
              <a:solidFill>
                <a:srgbClr val="C00000"/>
              </a:solidFill>
            </a:endParaRPr>
          </a:p>
        </p:txBody>
      </p:sp>
      <p:sp>
        <p:nvSpPr>
          <p:cNvPr id="6" name="TextBox 5"/>
          <p:cNvSpPr txBox="1"/>
          <p:nvPr/>
        </p:nvSpPr>
        <p:spPr>
          <a:xfrm>
            <a:off x="990600" y="228600"/>
            <a:ext cx="1678940" cy="514350"/>
          </a:xfrm>
          <a:prstGeom prst="rect">
            <a:avLst/>
          </a:prstGeom>
          <a:noFill/>
        </p:spPr>
        <p:txBody>
          <a:bodyPr wrap="square" rtlCol="0">
            <a:noAutofit/>
          </a:bodyPr>
          <a:lstStyle/>
          <a:p>
            <a:pPr algn="ctr">
              <a:lnSpc>
                <a:spcPct val="80000"/>
              </a:lnSpc>
              <a:spcBef>
                <a:spcPts val="1200"/>
              </a:spcBef>
            </a:pPr>
            <a:r>
              <a:rPr lang="en-US" sz="3200" dirty="0"/>
              <a:t>Estate Planning</a:t>
            </a:r>
          </a:p>
          <a:p>
            <a:pPr algn="ctr">
              <a:lnSpc>
                <a:spcPct val="80000"/>
              </a:lnSpc>
              <a:spcBef>
                <a:spcPts val="1200"/>
              </a:spcBef>
            </a:pPr>
            <a:endParaRPr lang="en-US" sz="200" dirty="0"/>
          </a:p>
          <a:p>
            <a:pPr algn="ctr">
              <a:lnSpc>
                <a:spcPct val="80000"/>
              </a:lnSpc>
              <a:spcBef>
                <a:spcPts val="1200"/>
              </a:spcBef>
            </a:pPr>
            <a:r>
              <a:rPr lang="en-US" sz="4400" b="1" dirty="0"/>
              <a:t>64%</a:t>
            </a:r>
          </a:p>
          <a:p>
            <a:pPr algn="ctr">
              <a:lnSpc>
                <a:spcPct val="80000"/>
              </a:lnSpc>
              <a:spcBef>
                <a:spcPts val="1200"/>
              </a:spcBef>
            </a:pPr>
            <a:r>
              <a:rPr lang="en-US" sz="4400" b="1" dirty="0"/>
              <a:t>53%</a:t>
            </a:r>
            <a:endParaRPr lang="en-US" sz="1400" b="1" dirty="0"/>
          </a:p>
          <a:p>
            <a:pPr algn="ctr">
              <a:lnSpc>
                <a:spcPct val="80000"/>
              </a:lnSpc>
              <a:spcBef>
                <a:spcPts val="1200"/>
              </a:spcBef>
            </a:pPr>
            <a:endParaRPr lang="en-US" sz="1400" b="1" dirty="0"/>
          </a:p>
          <a:p>
            <a:pPr algn="ctr">
              <a:lnSpc>
                <a:spcPct val="80000"/>
              </a:lnSpc>
              <a:spcBef>
                <a:spcPts val="1200"/>
              </a:spcBef>
            </a:pPr>
            <a:r>
              <a:rPr lang="en-US" sz="4400" b="1" dirty="0"/>
              <a:t>48%</a:t>
            </a:r>
          </a:p>
          <a:p>
            <a:pPr algn="ctr">
              <a:lnSpc>
                <a:spcPct val="80000"/>
              </a:lnSpc>
              <a:spcBef>
                <a:spcPts val="1200"/>
              </a:spcBef>
            </a:pPr>
            <a:endParaRPr lang="en-US" sz="4400" b="1" dirty="0"/>
          </a:p>
          <a:p>
            <a:pPr algn="ctr">
              <a:lnSpc>
                <a:spcPct val="80000"/>
              </a:lnSpc>
              <a:spcBef>
                <a:spcPts val="1200"/>
              </a:spcBef>
            </a:pPr>
            <a:r>
              <a:rPr lang="en-US" sz="4400" b="1" dirty="0"/>
              <a:t>46%</a:t>
            </a:r>
          </a:p>
          <a:p>
            <a:pPr algn="ctr">
              <a:lnSpc>
                <a:spcPct val="80000"/>
              </a:lnSpc>
              <a:spcBef>
                <a:spcPts val="1200"/>
              </a:spcBef>
            </a:pPr>
            <a:endParaRPr lang="en-US" sz="4400" b="1" dirty="0"/>
          </a:p>
          <a:p>
            <a:pPr algn="ctr">
              <a:lnSpc>
                <a:spcPct val="80000"/>
              </a:lnSpc>
              <a:spcBef>
                <a:spcPts val="1200"/>
              </a:spcBef>
            </a:pPr>
            <a:r>
              <a:rPr lang="en-US" sz="4400" b="1" dirty="0"/>
              <a:t>46%</a:t>
            </a:r>
          </a:p>
          <a:p>
            <a:pPr algn="ctr">
              <a:lnSpc>
                <a:spcPct val="80000"/>
              </a:lnSpc>
            </a:pPr>
            <a:endParaRPr lang="en-US" sz="4400" dirty="0"/>
          </a:p>
        </p:txBody>
      </p:sp>
      <p:sp>
        <p:nvSpPr>
          <p:cNvPr id="7" name="TextBox 6"/>
          <p:cNvSpPr txBox="1"/>
          <p:nvPr/>
        </p:nvSpPr>
        <p:spPr>
          <a:xfrm>
            <a:off x="2590800" y="0"/>
            <a:ext cx="3723640" cy="514350"/>
          </a:xfrm>
          <a:prstGeom prst="rect">
            <a:avLst/>
          </a:prstGeom>
          <a:noFill/>
        </p:spPr>
        <p:txBody>
          <a:bodyPr wrap="square" rtlCol="0">
            <a:noAutofit/>
          </a:bodyPr>
          <a:lstStyle/>
          <a:p>
            <a:pPr>
              <a:lnSpc>
                <a:spcPct val="80000"/>
              </a:lnSpc>
              <a:spcAft>
                <a:spcPts val="1200"/>
              </a:spcAft>
            </a:pPr>
            <a:r>
              <a:rPr lang="en-US" sz="3200" b="1" dirty="0">
                <a:solidFill>
                  <a:srgbClr val="C00000"/>
                </a:solidFill>
              </a:rPr>
              <a:t>Gifts in wills, trusts, retirement accounts or life insurance</a:t>
            </a:r>
          </a:p>
          <a:p>
            <a:pPr>
              <a:lnSpc>
                <a:spcPct val="80000"/>
              </a:lnSpc>
              <a:spcAft>
                <a:spcPts val="1200"/>
              </a:spcAft>
            </a:pPr>
            <a:r>
              <a:rPr lang="en-US" sz="4400" b="1" dirty="0">
                <a:solidFill>
                  <a:srgbClr val="C00000"/>
                </a:solidFill>
              </a:rPr>
              <a:t>80%</a:t>
            </a:r>
          </a:p>
          <a:p>
            <a:pPr>
              <a:lnSpc>
                <a:spcPct val="80000"/>
              </a:lnSpc>
              <a:spcAft>
                <a:spcPts val="1200"/>
              </a:spcAft>
            </a:pPr>
            <a:r>
              <a:rPr lang="en-US" sz="4400" b="1" dirty="0">
                <a:solidFill>
                  <a:srgbClr val="C00000"/>
                </a:solidFill>
              </a:rPr>
              <a:t>76%</a:t>
            </a:r>
            <a:endParaRPr lang="en-US" sz="1400" b="1" dirty="0">
              <a:solidFill>
                <a:srgbClr val="C00000"/>
              </a:solidFill>
            </a:endParaRPr>
          </a:p>
          <a:p>
            <a:pPr>
              <a:lnSpc>
                <a:spcPct val="80000"/>
              </a:lnSpc>
              <a:spcAft>
                <a:spcPts val="1200"/>
              </a:spcAft>
            </a:pPr>
            <a:endParaRPr lang="en-US" sz="1400" b="1" dirty="0">
              <a:solidFill>
                <a:srgbClr val="C00000"/>
              </a:solidFill>
            </a:endParaRPr>
          </a:p>
          <a:p>
            <a:pPr>
              <a:lnSpc>
                <a:spcPct val="80000"/>
              </a:lnSpc>
              <a:spcAft>
                <a:spcPts val="1200"/>
              </a:spcAft>
            </a:pPr>
            <a:r>
              <a:rPr lang="en-US" sz="4400" b="1" dirty="0">
                <a:solidFill>
                  <a:srgbClr val="C00000"/>
                </a:solidFill>
              </a:rPr>
              <a:t>63%</a:t>
            </a:r>
          </a:p>
          <a:p>
            <a:pPr>
              <a:lnSpc>
                <a:spcPct val="80000"/>
              </a:lnSpc>
              <a:spcAft>
                <a:spcPts val="1200"/>
              </a:spcAft>
            </a:pPr>
            <a:endParaRPr lang="en-US" sz="4400" b="1" dirty="0">
              <a:solidFill>
                <a:srgbClr val="C00000"/>
              </a:solidFill>
            </a:endParaRPr>
          </a:p>
          <a:p>
            <a:pPr>
              <a:lnSpc>
                <a:spcPct val="80000"/>
              </a:lnSpc>
              <a:spcAft>
                <a:spcPts val="1200"/>
              </a:spcAft>
            </a:pPr>
            <a:r>
              <a:rPr lang="en-US" sz="4400" b="1" dirty="0">
                <a:solidFill>
                  <a:srgbClr val="C00000"/>
                </a:solidFill>
              </a:rPr>
              <a:t>59%</a:t>
            </a:r>
          </a:p>
          <a:p>
            <a:pPr>
              <a:lnSpc>
                <a:spcPct val="80000"/>
              </a:lnSpc>
              <a:spcAft>
                <a:spcPts val="1200"/>
              </a:spcAft>
            </a:pPr>
            <a:endParaRPr lang="en-US" sz="4400" b="1" dirty="0">
              <a:solidFill>
                <a:srgbClr val="C00000"/>
              </a:solidFill>
            </a:endParaRPr>
          </a:p>
          <a:p>
            <a:pPr>
              <a:lnSpc>
                <a:spcPct val="80000"/>
              </a:lnSpc>
              <a:spcAft>
                <a:spcPts val="1200"/>
              </a:spcAft>
            </a:pPr>
            <a:r>
              <a:rPr lang="en-US" sz="4400" b="1" dirty="0">
                <a:solidFill>
                  <a:srgbClr val="C00000"/>
                </a:solidFill>
              </a:rPr>
              <a:t>50%</a:t>
            </a:r>
          </a:p>
        </p:txBody>
      </p:sp>
      <p:sp>
        <p:nvSpPr>
          <p:cNvPr id="8" name="TextBox 7"/>
          <p:cNvSpPr txBox="1"/>
          <p:nvPr/>
        </p:nvSpPr>
        <p:spPr>
          <a:xfrm>
            <a:off x="6781800" y="-5080"/>
            <a:ext cx="2372360" cy="1224280"/>
          </a:xfrm>
          <a:prstGeom prst="rect">
            <a:avLst/>
          </a:prstGeom>
          <a:noFill/>
          <a:ln w="25400">
            <a:solidFill>
              <a:schemeClr val="tx1"/>
            </a:solidFill>
          </a:ln>
        </p:spPr>
        <p:txBody>
          <a:bodyPr wrap="square" rtlCol="0">
            <a:noAutofit/>
          </a:bodyPr>
          <a:lstStyle/>
          <a:p>
            <a:pPr algn="ctr">
              <a:lnSpc>
                <a:spcPct val="80000"/>
              </a:lnSpc>
              <a:spcAft>
                <a:spcPts val="2400"/>
              </a:spcAft>
            </a:pPr>
            <a:r>
              <a:rPr lang="en-US" sz="3200" i="1" dirty="0"/>
              <a:t>I definitely/ guess I expected this</a:t>
            </a:r>
          </a:p>
          <a:p>
            <a:pPr algn="ctr">
              <a:lnSpc>
                <a:spcPct val="80000"/>
              </a:lnSpc>
              <a:spcAft>
                <a:spcPts val="2400"/>
              </a:spcAft>
            </a:pPr>
            <a:endParaRPr lang="en-US" sz="4000" dirty="0"/>
          </a:p>
        </p:txBody>
      </p:sp>
    </p:spTree>
    <p:extLst>
      <p:ext uri="{BB962C8B-B14F-4D97-AF65-F5344CB8AC3E}">
        <p14:creationId xmlns:p14="http://schemas.microsoft.com/office/powerpoint/2010/main" val="160267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1371600"/>
            <a:ext cx="5267960" cy="707886"/>
          </a:xfrm>
          <a:prstGeom prst="rect">
            <a:avLst/>
          </a:prstGeom>
          <a:noFill/>
        </p:spPr>
        <p:txBody>
          <a:bodyPr wrap="square" rtlCol="0">
            <a:noAutofit/>
          </a:bodyPr>
          <a:lstStyle/>
          <a:p>
            <a:pPr marL="457200" indent="-457200">
              <a:lnSpc>
                <a:spcPct val="80000"/>
              </a:lnSpc>
              <a:spcAft>
                <a:spcPts val="600"/>
              </a:spcAft>
              <a:buFont typeface="+mj-lt"/>
              <a:buAutoNum type="arabicPeriod"/>
            </a:pPr>
            <a:r>
              <a:rPr lang="en-US" sz="3200" dirty="0"/>
              <a:t>Make a gift in your will</a:t>
            </a:r>
          </a:p>
          <a:p>
            <a:pPr marL="457200" indent="-457200">
              <a:lnSpc>
                <a:spcPct val="80000"/>
              </a:lnSpc>
              <a:spcAft>
                <a:spcPts val="600"/>
              </a:spcAft>
              <a:buFont typeface="+mj-lt"/>
              <a:buAutoNum type="arabicPeriod"/>
            </a:pPr>
            <a:r>
              <a:rPr lang="en-US" sz="3200" dirty="0"/>
              <a:t>Make a gift in your living trust</a:t>
            </a:r>
          </a:p>
          <a:p>
            <a:pPr marL="457200" indent="-457200">
              <a:lnSpc>
                <a:spcPct val="80000"/>
              </a:lnSpc>
              <a:spcAft>
                <a:spcPts val="600"/>
              </a:spcAft>
              <a:buFont typeface="+mj-lt"/>
              <a:buAutoNum type="arabicPeriod"/>
            </a:pPr>
            <a:r>
              <a:rPr lang="en-US" sz="3200" dirty="0"/>
              <a:t>Make a gift by naming a charity as death beneficiary of your life insurance policy</a:t>
            </a:r>
          </a:p>
          <a:p>
            <a:pPr marL="457200" indent="-457200">
              <a:lnSpc>
                <a:spcPct val="80000"/>
              </a:lnSpc>
              <a:spcAft>
                <a:spcPts val="600"/>
              </a:spcAft>
              <a:buFont typeface="+mj-lt"/>
              <a:buAutoNum type="arabicPeriod"/>
            </a:pPr>
            <a:r>
              <a:rPr lang="en-US" sz="3200" dirty="0"/>
              <a:t>Make a gift by naming a charity as death beneficiary of your IRA or retirement account</a:t>
            </a:r>
          </a:p>
          <a:p>
            <a:pPr marL="457200" indent="-457200">
              <a:lnSpc>
                <a:spcPct val="80000"/>
              </a:lnSpc>
              <a:spcAft>
                <a:spcPts val="600"/>
              </a:spcAft>
              <a:buFont typeface="+mj-lt"/>
              <a:buAutoNum type="arabicPeriod"/>
            </a:pPr>
            <a:r>
              <a:rPr lang="en-US" sz="3200" dirty="0"/>
              <a:t>Make a gift by naming a charity as death beneficiary of your bank account</a:t>
            </a:r>
            <a:endParaRPr lang="en-US" sz="2400" dirty="0"/>
          </a:p>
          <a:p>
            <a:pPr>
              <a:lnSpc>
                <a:spcPct val="80000"/>
              </a:lnSpc>
              <a:spcAft>
                <a:spcPts val="600"/>
              </a:spcAft>
            </a:pPr>
            <a:endParaRPr lang="en-US" sz="2400" dirty="0"/>
          </a:p>
        </p:txBody>
      </p:sp>
      <p:sp>
        <p:nvSpPr>
          <p:cNvPr id="5" name="TextBox 4"/>
          <p:cNvSpPr txBox="1"/>
          <p:nvPr/>
        </p:nvSpPr>
        <p:spPr>
          <a:xfrm>
            <a:off x="5080" y="609600"/>
            <a:ext cx="1214120" cy="514350"/>
          </a:xfrm>
          <a:prstGeom prst="rect">
            <a:avLst/>
          </a:prstGeom>
          <a:noFill/>
        </p:spPr>
        <p:txBody>
          <a:bodyPr wrap="square" rtlCol="0">
            <a:noAutofit/>
          </a:bodyPr>
          <a:lstStyle/>
          <a:p>
            <a:pPr>
              <a:lnSpc>
                <a:spcPct val="80000"/>
              </a:lnSpc>
            </a:pPr>
            <a:r>
              <a:rPr lang="en-US" sz="2400" b="1" dirty="0">
                <a:solidFill>
                  <a:srgbClr val="C00000"/>
                </a:solidFill>
              </a:rPr>
              <a:t>Gifts in wills</a:t>
            </a:r>
          </a:p>
          <a:p>
            <a:pPr>
              <a:lnSpc>
                <a:spcPct val="80000"/>
              </a:lnSpc>
              <a:spcBef>
                <a:spcPts val="1200"/>
              </a:spcBef>
            </a:pPr>
            <a:r>
              <a:rPr lang="en-US" sz="4400" b="1" dirty="0">
                <a:solidFill>
                  <a:srgbClr val="C00000"/>
                </a:solidFill>
              </a:rPr>
              <a:t>82%</a:t>
            </a:r>
          </a:p>
          <a:p>
            <a:pPr>
              <a:lnSpc>
                <a:spcPct val="80000"/>
              </a:lnSpc>
              <a:spcBef>
                <a:spcPts val="1200"/>
              </a:spcBef>
            </a:pPr>
            <a:r>
              <a:rPr lang="en-US" sz="4400" b="1" dirty="0">
                <a:solidFill>
                  <a:srgbClr val="C00000"/>
                </a:solidFill>
              </a:rPr>
              <a:t>49%</a:t>
            </a:r>
            <a:endParaRPr lang="en-US" sz="1400" b="1" dirty="0">
              <a:solidFill>
                <a:srgbClr val="C00000"/>
              </a:solidFill>
            </a:endParaRPr>
          </a:p>
          <a:p>
            <a:pPr>
              <a:lnSpc>
                <a:spcPct val="80000"/>
              </a:lnSpc>
              <a:spcBef>
                <a:spcPts val="1200"/>
              </a:spcBef>
            </a:pPr>
            <a:endParaRPr lang="en-US" sz="1400" b="1" dirty="0">
              <a:solidFill>
                <a:srgbClr val="C00000"/>
              </a:solidFill>
            </a:endParaRPr>
          </a:p>
          <a:p>
            <a:pPr>
              <a:lnSpc>
                <a:spcPct val="80000"/>
              </a:lnSpc>
              <a:spcBef>
                <a:spcPts val="1200"/>
              </a:spcBef>
            </a:pPr>
            <a:r>
              <a:rPr lang="en-US" sz="4400" b="1" dirty="0">
                <a:solidFill>
                  <a:srgbClr val="C00000"/>
                </a:solidFill>
              </a:rPr>
              <a:t>51%</a:t>
            </a:r>
          </a:p>
          <a:p>
            <a:pPr>
              <a:lnSpc>
                <a:spcPct val="80000"/>
              </a:lnSpc>
              <a:spcBef>
                <a:spcPts val="1200"/>
              </a:spcBef>
            </a:pPr>
            <a:endParaRPr lang="en-US" sz="4400" b="1" dirty="0">
              <a:solidFill>
                <a:srgbClr val="C00000"/>
              </a:solidFill>
            </a:endParaRPr>
          </a:p>
          <a:p>
            <a:pPr>
              <a:lnSpc>
                <a:spcPct val="80000"/>
              </a:lnSpc>
              <a:spcBef>
                <a:spcPts val="1200"/>
              </a:spcBef>
            </a:pPr>
            <a:r>
              <a:rPr lang="en-US" sz="4400" b="1" dirty="0">
                <a:solidFill>
                  <a:srgbClr val="C00000"/>
                </a:solidFill>
              </a:rPr>
              <a:t>48%</a:t>
            </a:r>
          </a:p>
          <a:p>
            <a:pPr>
              <a:lnSpc>
                <a:spcPct val="80000"/>
              </a:lnSpc>
              <a:spcBef>
                <a:spcPts val="1200"/>
              </a:spcBef>
            </a:pPr>
            <a:endParaRPr lang="en-US" sz="4400" b="1" dirty="0">
              <a:solidFill>
                <a:srgbClr val="C00000"/>
              </a:solidFill>
            </a:endParaRPr>
          </a:p>
          <a:p>
            <a:pPr>
              <a:lnSpc>
                <a:spcPct val="80000"/>
              </a:lnSpc>
              <a:spcBef>
                <a:spcPts val="1200"/>
              </a:spcBef>
            </a:pPr>
            <a:r>
              <a:rPr lang="en-US" sz="4400" b="1" dirty="0">
                <a:solidFill>
                  <a:srgbClr val="C00000"/>
                </a:solidFill>
              </a:rPr>
              <a:t>52%</a:t>
            </a:r>
          </a:p>
          <a:p>
            <a:pPr>
              <a:lnSpc>
                <a:spcPct val="80000"/>
              </a:lnSpc>
            </a:pPr>
            <a:endParaRPr lang="en-US" sz="3200" dirty="0">
              <a:solidFill>
                <a:srgbClr val="C00000"/>
              </a:solidFill>
            </a:endParaRPr>
          </a:p>
        </p:txBody>
      </p:sp>
      <p:sp>
        <p:nvSpPr>
          <p:cNvPr id="6" name="TextBox 5"/>
          <p:cNvSpPr txBox="1"/>
          <p:nvPr/>
        </p:nvSpPr>
        <p:spPr>
          <a:xfrm>
            <a:off x="990600" y="601980"/>
            <a:ext cx="1678940" cy="514350"/>
          </a:xfrm>
          <a:prstGeom prst="rect">
            <a:avLst/>
          </a:prstGeom>
          <a:noFill/>
        </p:spPr>
        <p:txBody>
          <a:bodyPr wrap="square" rtlCol="0">
            <a:noAutofit/>
          </a:bodyPr>
          <a:lstStyle/>
          <a:p>
            <a:pPr algn="ctr">
              <a:lnSpc>
                <a:spcPct val="80000"/>
              </a:lnSpc>
              <a:spcBef>
                <a:spcPts val="1200"/>
              </a:spcBef>
            </a:pPr>
            <a:r>
              <a:rPr lang="en-US" sz="2400" b="1" dirty="0"/>
              <a:t>Estate Planning</a:t>
            </a:r>
          </a:p>
          <a:p>
            <a:pPr algn="ctr">
              <a:lnSpc>
                <a:spcPct val="80000"/>
              </a:lnSpc>
              <a:spcBef>
                <a:spcPts val="1200"/>
              </a:spcBef>
            </a:pPr>
            <a:r>
              <a:rPr lang="en-US" sz="4400" b="1" dirty="0"/>
              <a:t>64%</a:t>
            </a:r>
          </a:p>
          <a:p>
            <a:pPr algn="ctr">
              <a:lnSpc>
                <a:spcPct val="80000"/>
              </a:lnSpc>
              <a:spcBef>
                <a:spcPts val="1200"/>
              </a:spcBef>
            </a:pPr>
            <a:r>
              <a:rPr lang="en-US" sz="4400" b="1" dirty="0"/>
              <a:t>53%</a:t>
            </a:r>
            <a:endParaRPr lang="en-US" sz="1400" b="1" dirty="0"/>
          </a:p>
          <a:p>
            <a:pPr algn="ctr">
              <a:lnSpc>
                <a:spcPct val="80000"/>
              </a:lnSpc>
              <a:spcBef>
                <a:spcPts val="1200"/>
              </a:spcBef>
            </a:pPr>
            <a:endParaRPr lang="en-US" sz="1400" b="1" dirty="0"/>
          </a:p>
          <a:p>
            <a:pPr algn="ctr">
              <a:lnSpc>
                <a:spcPct val="80000"/>
              </a:lnSpc>
              <a:spcBef>
                <a:spcPts val="1200"/>
              </a:spcBef>
            </a:pPr>
            <a:r>
              <a:rPr lang="en-US" sz="4400" b="1" dirty="0"/>
              <a:t>48%</a:t>
            </a:r>
          </a:p>
          <a:p>
            <a:pPr algn="ctr">
              <a:lnSpc>
                <a:spcPct val="80000"/>
              </a:lnSpc>
              <a:spcBef>
                <a:spcPts val="1200"/>
              </a:spcBef>
            </a:pPr>
            <a:endParaRPr lang="en-US" sz="4400" b="1" dirty="0"/>
          </a:p>
          <a:p>
            <a:pPr algn="ctr">
              <a:lnSpc>
                <a:spcPct val="80000"/>
              </a:lnSpc>
              <a:spcBef>
                <a:spcPts val="1200"/>
              </a:spcBef>
            </a:pPr>
            <a:r>
              <a:rPr lang="en-US" sz="4400" b="1" dirty="0"/>
              <a:t>46%</a:t>
            </a:r>
          </a:p>
          <a:p>
            <a:pPr algn="ctr">
              <a:lnSpc>
                <a:spcPct val="80000"/>
              </a:lnSpc>
              <a:spcBef>
                <a:spcPts val="1200"/>
              </a:spcBef>
            </a:pPr>
            <a:endParaRPr lang="en-US" sz="4400" b="1" dirty="0"/>
          </a:p>
          <a:p>
            <a:pPr algn="ctr">
              <a:lnSpc>
                <a:spcPct val="80000"/>
              </a:lnSpc>
              <a:spcBef>
                <a:spcPts val="1200"/>
              </a:spcBef>
            </a:pPr>
            <a:r>
              <a:rPr lang="en-US" sz="4400" b="1" dirty="0"/>
              <a:t>46%</a:t>
            </a:r>
          </a:p>
          <a:p>
            <a:pPr algn="ctr">
              <a:lnSpc>
                <a:spcPct val="80000"/>
              </a:lnSpc>
            </a:pPr>
            <a:endParaRPr lang="en-US" sz="4400" dirty="0"/>
          </a:p>
        </p:txBody>
      </p:sp>
      <p:sp>
        <p:nvSpPr>
          <p:cNvPr id="7" name="TextBox 6"/>
          <p:cNvSpPr txBox="1"/>
          <p:nvPr/>
        </p:nvSpPr>
        <p:spPr>
          <a:xfrm>
            <a:off x="2590800" y="628650"/>
            <a:ext cx="4191000" cy="514350"/>
          </a:xfrm>
          <a:prstGeom prst="rect">
            <a:avLst/>
          </a:prstGeom>
          <a:noFill/>
        </p:spPr>
        <p:txBody>
          <a:bodyPr wrap="square" rtlCol="0">
            <a:noAutofit/>
          </a:bodyPr>
          <a:lstStyle/>
          <a:p>
            <a:pPr>
              <a:lnSpc>
                <a:spcPct val="80000"/>
              </a:lnSpc>
              <a:spcAft>
                <a:spcPts val="1200"/>
              </a:spcAft>
            </a:pPr>
            <a:r>
              <a:rPr lang="en-US" sz="2400" b="1" dirty="0">
                <a:solidFill>
                  <a:srgbClr val="C00000"/>
                </a:solidFill>
              </a:rPr>
              <a:t>Gifts in wills, trusts, retirement accounts or life insurance</a:t>
            </a:r>
          </a:p>
          <a:p>
            <a:pPr>
              <a:lnSpc>
                <a:spcPct val="80000"/>
              </a:lnSpc>
              <a:spcAft>
                <a:spcPts val="1200"/>
              </a:spcAft>
            </a:pPr>
            <a:r>
              <a:rPr lang="en-US" sz="4400" b="1" dirty="0">
                <a:solidFill>
                  <a:srgbClr val="C00000"/>
                </a:solidFill>
              </a:rPr>
              <a:t>80%</a:t>
            </a:r>
          </a:p>
          <a:p>
            <a:pPr>
              <a:lnSpc>
                <a:spcPct val="80000"/>
              </a:lnSpc>
              <a:spcAft>
                <a:spcPts val="1200"/>
              </a:spcAft>
            </a:pPr>
            <a:r>
              <a:rPr lang="en-US" sz="4400" b="1" dirty="0">
                <a:solidFill>
                  <a:srgbClr val="C00000"/>
                </a:solidFill>
              </a:rPr>
              <a:t>76%</a:t>
            </a:r>
            <a:endParaRPr lang="en-US" sz="1400" b="1" dirty="0">
              <a:solidFill>
                <a:srgbClr val="C00000"/>
              </a:solidFill>
            </a:endParaRPr>
          </a:p>
          <a:p>
            <a:pPr>
              <a:lnSpc>
                <a:spcPct val="80000"/>
              </a:lnSpc>
              <a:spcAft>
                <a:spcPts val="1200"/>
              </a:spcAft>
            </a:pPr>
            <a:endParaRPr lang="en-US" sz="1400" b="1" dirty="0">
              <a:solidFill>
                <a:srgbClr val="C00000"/>
              </a:solidFill>
            </a:endParaRPr>
          </a:p>
          <a:p>
            <a:pPr>
              <a:lnSpc>
                <a:spcPct val="80000"/>
              </a:lnSpc>
              <a:spcAft>
                <a:spcPts val="1200"/>
              </a:spcAft>
            </a:pPr>
            <a:r>
              <a:rPr lang="en-US" sz="4400" b="1" dirty="0">
                <a:solidFill>
                  <a:srgbClr val="C00000"/>
                </a:solidFill>
              </a:rPr>
              <a:t>63%</a:t>
            </a:r>
          </a:p>
          <a:p>
            <a:pPr>
              <a:lnSpc>
                <a:spcPct val="80000"/>
              </a:lnSpc>
              <a:spcAft>
                <a:spcPts val="1200"/>
              </a:spcAft>
            </a:pPr>
            <a:endParaRPr lang="en-US" sz="4400" b="1" dirty="0">
              <a:solidFill>
                <a:srgbClr val="C00000"/>
              </a:solidFill>
            </a:endParaRPr>
          </a:p>
          <a:p>
            <a:pPr>
              <a:lnSpc>
                <a:spcPct val="80000"/>
              </a:lnSpc>
              <a:spcAft>
                <a:spcPts val="1200"/>
              </a:spcAft>
            </a:pPr>
            <a:r>
              <a:rPr lang="en-US" sz="4400" b="1" dirty="0">
                <a:solidFill>
                  <a:srgbClr val="C00000"/>
                </a:solidFill>
              </a:rPr>
              <a:t>59%</a:t>
            </a:r>
          </a:p>
          <a:p>
            <a:pPr>
              <a:lnSpc>
                <a:spcPct val="80000"/>
              </a:lnSpc>
              <a:spcAft>
                <a:spcPts val="1200"/>
              </a:spcAft>
            </a:pPr>
            <a:endParaRPr lang="en-US" sz="4400" b="1" dirty="0">
              <a:solidFill>
                <a:srgbClr val="C00000"/>
              </a:solidFill>
            </a:endParaRPr>
          </a:p>
          <a:p>
            <a:pPr>
              <a:lnSpc>
                <a:spcPct val="80000"/>
              </a:lnSpc>
              <a:spcAft>
                <a:spcPts val="1200"/>
              </a:spcAft>
            </a:pPr>
            <a:r>
              <a:rPr lang="en-US" sz="4400" b="1" dirty="0">
                <a:solidFill>
                  <a:srgbClr val="C00000"/>
                </a:solidFill>
              </a:rPr>
              <a:t>50%</a:t>
            </a:r>
          </a:p>
        </p:txBody>
      </p:sp>
      <p:sp>
        <p:nvSpPr>
          <p:cNvPr id="8" name="TextBox 7"/>
          <p:cNvSpPr txBox="1"/>
          <p:nvPr/>
        </p:nvSpPr>
        <p:spPr>
          <a:xfrm>
            <a:off x="4038600" y="-5080"/>
            <a:ext cx="5115560" cy="607060"/>
          </a:xfrm>
          <a:prstGeom prst="rect">
            <a:avLst/>
          </a:prstGeom>
          <a:noFill/>
          <a:ln w="25400">
            <a:solidFill>
              <a:schemeClr val="tx1"/>
            </a:solidFill>
          </a:ln>
        </p:spPr>
        <p:txBody>
          <a:bodyPr wrap="square" rtlCol="0">
            <a:noAutofit/>
          </a:bodyPr>
          <a:lstStyle/>
          <a:p>
            <a:pPr algn="ctr">
              <a:lnSpc>
                <a:spcPct val="80000"/>
              </a:lnSpc>
              <a:spcAft>
                <a:spcPts val="2400"/>
              </a:spcAft>
            </a:pPr>
            <a:r>
              <a:rPr lang="en-US" sz="2800" i="1" dirty="0"/>
              <a:t>I </a:t>
            </a:r>
            <a:r>
              <a:rPr lang="en-US" sz="2400" i="1" dirty="0"/>
              <a:t>might be/am definitely </a:t>
            </a:r>
            <a:r>
              <a:rPr lang="en-US" sz="2800" i="1" dirty="0"/>
              <a:t>interested</a:t>
            </a:r>
            <a:endParaRPr lang="en-US" sz="3600" dirty="0"/>
          </a:p>
        </p:txBody>
      </p:sp>
      <p:sp>
        <p:nvSpPr>
          <p:cNvPr id="9" name="TextBox 8"/>
          <p:cNvSpPr txBox="1"/>
          <p:nvPr/>
        </p:nvSpPr>
        <p:spPr>
          <a:xfrm>
            <a:off x="-30480" y="0"/>
            <a:ext cx="1173480" cy="607060"/>
          </a:xfrm>
          <a:prstGeom prst="rect">
            <a:avLst/>
          </a:prstGeom>
          <a:solidFill>
            <a:srgbClr val="C00000"/>
          </a:solidFill>
        </p:spPr>
        <p:txBody>
          <a:bodyPr wrap="square" rtlCol="0">
            <a:noAutofit/>
          </a:bodyPr>
          <a:lstStyle/>
          <a:p>
            <a:pPr>
              <a:lnSpc>
                <a:spcPct val="80000"/>
              </a:lnSpc>
              <a:spcAft>
                <a:spcPts val="1200"/>
              </a:spcAft>
            </a:pPr>
            <a:r>
              <a:rPr lang="en-US" sz="4400" dirty="0">
                <a:solidFill>
                  <a:schemeClr val="bg1"/>
                </a:solidFill>
              </a:rPr>
              <a:t>26%</a:t>
            </a:r>
            <a:endParaRPr lang="en-US" sz="100" dirty="0">
              <a:solidFill>
                <a:schemeClr val="bg1"/>
              </a:solidFill>
            </a:endParaRPr>
          </a:p>
        </p:txBody>
      </p:sp>
      <p:sp>
        <p:nvSpPr>
          <p:cNvPr id="10" name="TextBox 9"/>
          <p:cNvSpPr txBox="1"/>
          <p:nvPr/>
        </p:nvSpPr>
        <p:spPr>
          <a:xfrm>
            <a:off x="1219200" y="0"/>
            <a:ext cx="1173480" cy="607060"/>
          </a:xfrm>
          <a:prstGeom prst="rect">
            <a:avLst/>
          </a:prstGeom>
          <a:solidFill>
            <a:schemeClr val="tx1"/>
          </a:solidFill>
        </p:spPr>
        <p:txBody>
          <a:bodyPr wrap="square" rtlCol="0">
            <a:noAutofit/>
          </a:bodyPr>
          <a:lstStyle/>
          <a:p>
            <a:pPr>
              <a:lnSpc>
                <a:spcPct val="80000"/>
              </a:lnSpc>
              <a:spcAft>
                <a:spcPts val="1200"/>
              </a:spcAft>
            </a:pPr>
            <a:r>
              <a:rPr lang="en-US" sz="4400" dirty="0">
                <a:solidFill>
                  <a:schemeClr val="bg1"/>
                </a:solidFill>
              </a:rPr>
              <a:t>16%</a:t>
            </a:r>
            <a:endParaRPr lang="en-US" sz="100" dirty="0">
              <a:solidFill>
                <a:schemeClr val="bg1"/>
              </a:solidFill>
            </a:endParaRPr>
          </a:p>
        </p:txBody>
      </p:sp>
      <p:sp>
        <p:nvSpPr>
          <p:cNvPr id="12" name="TextBox 11"/>
          <p:cNvSpPr txBox="1"/>
          <p:nvPr/>
        </p:nvSpPr>
        <p:spPr>
          <a:xfrm>
            <a:off x="2590800" y="-5080"/>
            <a:ext cx="1173480" cy="607060"/>
          </a:xfrm>
          <a:prstGeom prst="rect">
            <a:avLst/>
          </a:prstGeom>
          <a:solidFill>
            <a:srgbClr val="C00000"/>
          </a:solidFill>
        </p:spPr>
        <p:txBody>
          <a:bodyPr wrap="square" rtlCol="0">
            <a:noAutofit/>
          </a:bodyPr>
          <a:lstStyle/>
          <a:p>
            <a:pPr>
              <a:lnSpc>
                <a:spcPct val="80000"/>
              </a:lnSpc>
              <a:spcAft>
                <a:spcPts val="1200"/>
              </a:spcAft>
            </a:pPr>
            <a:r>
              <a:rPr lang="en-US" sz="4400" dirty="0">
                <a:solidFill>
                  <a:schemeClr val="bg1"/>
                </a:solidFill>
              </a:rPr>
              <a:t>24%</a:t>
            </a:r>
            <a:endParaRPr lang="en-US" sz="100" dirty="0">
              <a:solidFill>
                <a:schemeClr val="bg1"/>
              </a:solidFill>
            </a:endParaRPr>
          </a:p>
        </p:txBody>
      </p:sp>
    </p:spTree>
    <p:extLst>
      <p:ext uri="{BB962C8B-B14F-4D97-AF65-F5344CB8AC3E}">
        <p14:creationId xmlns:p14="http://schemas.microsoft.com/office/powerpoint/2010/main" val="315840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220" t="34496"/>
          <a:stretch/>
        </p:blipFill>
        <p:spPr>
          <a:xfrm>
            <a:off x="0" y="0"/>
            <a:ext cx="2263213" cy="2819400"/>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35226" r="24084"/>
          <a:stretch/>
        </p:blipFill>
        <p:spPr>
          <a:xfrm>
            <a:off x="6998083" y="1"/>
            <a:ext cx="2145918" cy="2743200"/>
          </a:xfrm>
          <a:prstGeom prst="rect">
            <a:avLst/>
          </a:prstGeom>
        </p:spPr>
      </p:pic>
      <p:sp>
        <p:nvSpPr>
          <p:cNvPr id="22" name="TextBox 21"/>
          <p:cNvSpPr txBox="1"/>
          <p:nvPr/>
        </p:nvSpPr>
        <p:spPr>
          <a:xfrm>
            <a:off x="-4812" y="0"/>
            <a:ext cx="9148812" cy="2514600"/>
          </a:xfrm>
          <a:prstGeom prst="rect">
            <a:avLst/>
          </a:prstGeom>
          <a:noFill/>
        </p:spPr>
        <p:txBody>
          <a:bodyPr wrap="square" rtlCol="0">
            <a:noAutofit/>
          </a:bodyPr>
          <a:lstStyle/>
          <a:p>
            <a:pPr algn="ctr">
              <a:lnSpc>
                <a:spcPct val="80000"/>
              </a:lnSpc>
            </a:pPr>
            <a:r>
              <a:rPr lang="en-US" sz="5400" b="1" dirty="0"/>
              <a:t>Use</a:t>
            </a:r>
          </a:p>
          <a:p>
            <a:pPr algn="ctr">
              <a:lnSpc>
                <a:spcPct val="80000"/>
              </a:lnSpc>
            </a:pPr>
            <a:r>
              <a:rPr lang="en-US" sz="5400" b="1" dirty="0"/>
              <a:t>family words </a:t>
            </a:r>
          </a:p>
          <a:p>
            <a:pPr algn="ctr">
              <a:lnSpc>
                <a:spcPct val="80000"/>
              </a:lnSpc>
            </a:pPr>
            <a:r>
              <a:rPr lang="en-US" sz="2800" dirty="0">
                <a:solidFill>
                  <a:srgbClr val="FF0000"/>
                </a:solidFill>
              </a:rPr>
              <a:t>(simple language and life stories) </a:t>
            </a:r>
          </a:p>
          <a:p>
            <a:pPr algn="ctr">
              <a:lnSpc>
                <a:spcPct val="80000"/>
              </a:lnSpc>
            </a:pPr>
            <a:r>
              <a:rPr lang="en-US" sz="5400" b="1" dirty="0"/>
              <a:t>not formal words </a:t>
            </a:r>
          </a:p>
          <a:p>
            <a:pPr algn="ctr">
              <a:lnSpc>
                <a:spcPct val="80000"/>
              </a:lnSpc>
            </a:pPr>
            <a:r>
              <a:rPr lang="en-US" sz="2800" dirty="0">
                <a:solidFill>
                  <a:schemeClr val="tx2">
                    <a:lumMod val="60000"/>
                    <a:lumOff val="40000"/>
                  </a:schemeClr>
                </a:solidFill>
              </a:rPr>
              <a:t>(technical, contract, market terms)</a:t>
            </a:r>
            <a:endParaRPr lang="en-US" sz="2800" b="1" dirty="0">
              <a:solidFill>
                <a:schemeClr val="tx2">
                  <a:lumMod val="60000"/>
                  <a:lumOff val="40000"/>
                </a:schemeClr>
              </a:solidFill>
            </a:endParaRPr>
          </a:p>
        </p:txBody>
      </p:sp>
      <p:sp>
        <p:nvSpPr>
          <p:cNvPr id="23" name="TextBox 22"/>
          <p:cNvSpPr txBox="1"/>
          <p:nvPr/>
        </p:nvSpPr>
        <p:spPr>
          <a:xfrm>
            <a:off x="-16208" y="2743200"/>
            <a:ext cx="9160208" cy="1066800"/>
          </a:xfrm>
          <a:prstGeom prst="rect">
            <a:avLst/>
          </a:prstGeom>
          <a:solidFill>
            <a:schemeClr val="tx1"/>
          </a:solidFill>
        </p:spPr>
        <p:txBody>
          <a:bodyPr wrap="square" rtlCol="0">
            <a:noAutofit/>
          </a:bodyPr>
          <a:lstStyle/>
          <a:p>
            <a:pPr algn="ctr">
              <a:lnSpc>
                <a:spcPct val="80000"/>
              </a:lnSpc>
            </a:pPr>
            <a:r>
              <a:rPr lang="en-US" sz="4400" dirty="0">
                <a:solidFill>
                  <a:schemeClr val="bg1"/>
                </a:solidFill>
              </a:rPr>
              <a:t>Philanthropy is a </a:t>
            </a:r>
            <a:r>
              <a:rPr lang="en-US" sz="4400" b="1" dirty="0">
                <a:solidFill>
                  <a:schemeClr val="bg1"/>
                </a:solidFill>
              </a:rPr>
              <a:t>SOCIAL</a:t>
            </a:r>
            <a:r>
              <a:rPr lang="en-US" sz="4400" dirty="0">
                <a:solidFill>
                  <a:schemeClr val="bg1"/>
                </a:solidFill>
              </a:rPr>
              <a:t> act using the mechanisms of </a:t>
            </a:r>
            <a:r>
              <a:rPr lang="en-US" sz="4400" b="1" dirty="0">
                <a:solidFill>
                  <a:schemeClr val="bg1"/>
                </a:solidFill>
              </a:rPr>
              <a:t>FAMILY </a:t>
            </a:r>
            <a:r>
              <a:rPr lang="en-US" sz="4400" dirty="0">
                <a:solidFill>
                  <a:schemeClr val="bg1"/>
                </a:solidFill>
              </a:rPr>
              <a:t>bonding</a:t>
            </a:r>
          </a:p>
        </p:txBody>
      </p:sp>
    </p:spTree>
    <p:extLst>
      <p:ext uri="{BB962C8B-B14F-4D97-AF65-F5344CB8AC3E}">
        <p14:creationId xmlns:p14="http://schemas.microsoft.com/office/powerpoint/2010/main" val="1841443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38428">
            <a:off x="-452917" y="3870255"/>
            <a:ext cx="4827414" cy="3952986"/>
          </a:xfrm>
          <a:prstGeom prst="rect">
            <a:avLst/>
          </a:prstGeom>
        </p:spPr>
      </p:pic>
      <p:sp>
        <p:nvSpPr>
          <p:cNvPr id="23" name="TextBox 22"/>
          <p:cNvSpPr txBox="1"/>
          <p:nvPr/>
        </p:nvSpPr>
        <p:spPr>
          <a:xfrm>
            <a:off x="-16208" y="2743200"/>
            <a:ext cx="9160208" cy="1066800"/>
          </a:xfrm>
          <a:prstGeom prst="rect">
            <a:avLst/>
          </a:prstGeom>
          <a:solidFill>
            <a:schemeClr val="tx1"/>
          </a:solidFill>
        </p:spPr>
        <p:txBody>
          <a:bodyPr wrap="square" rtlCol="0">
            <a:noAutofit/>
          </a:bodyPr>
          <a:lstStyle/>
          <a:p>
            <a:pPr algn="ctr">
              <a:lnSpc>
                <a:spcPct val="80000"/>
              </a:lnSpc>
            </a:pPr>
            <a:r>
              <a:rPr lang="en-US" sz="4400" dirty="0">
                <a:solidFill>
                  <a:schemeClr val="bg1"/>
                </a:solidFill>
              </a:rPr>
              <a:t>Philanthropy is a </a:t>
            </a:r>
            <a:r>
              <a:rPr lang="en-US" sz="4400" b="1" dirty="0">
                <a:solidFill>
                  <a:schemeClr val="bg1"/>
                </a:solidFill>
              </a:rPr>
              <a:t>SOCIAL</a:t>
            </a:r>
            <a:r>
              <a:rPr lang="en-US" sz="4400" dirty="0">
                <a:solidFill>
                  <a:schemeClr val="bg1"/>
                </a:solidFill>
              </a:rPr>
              <a:t> act using the mechanisms of </a:t>
            </a:r>
            <a:r>
              <a:rPr lang="en-US" sz="4400" b="1" dirty="0">
                <a:solidFill>
                  <a:schemeClr val="bg1"/>
                </a:solidFill>
              </a:rPr>
              <a:t>FAMILY </a:t>
            </a:r>
            <a:r>
              <a:rPr lang="en-US" sz="4400" dirty="0">
                <a:solidFill>
                  <a:schemeClr val="bg1"/>
                </a:solidFill>
              </a:rPr>
              <a:t>bonding</a:t>
            </a:r>
          </a:p>
        </p:txBody>
      </p:sp>
      <p:sp>
        <p:nvSpPr>
          <p:cNvPr id="9" name="TextBox 8"/>
          <p:cNvSpPr txBox="1"/>
          <p:nvPr/>
        </p:nvSpPr>
        <p:spPr>
          <a:xfrm>
            <a:off x="3429000" y="4114800"/>
            <a:ext cx="5715001" cy="1981200"/>
          </a:xfrm>
          <a:prstGeom prst="rect">
            <a:avLst/>
          </a:prstGeom>
          <a:noFill/>
        </p:spPr>
        <p:txBody>
          <a:bodyPr wrap="square" rtlCol="0">
            <a:noAutofit/>
          </a:bodyPr>
          <a:lstStyle/>
          <a:p>
            <a:pPr algn="ctr">
              <a:lnSpc>
                <a:spcPct val="70000"/>
              </a:lnSpc>
            </a:pPr>
            <a:r>
              <a:rPr lang="en-US" sz="6000" b="1" dirty="0"/>
              <a:t>SOCIAL examples influence charitable </a:t>
            </a:r>
          </a:p>
          <a:p>
            <a:pPr algn="ctr">
              <a:lnSpc>
                <a:spcPct val="70000"/>
              </a:lnSpc>
            </a:pPr>
            <a:r>
              <a:rPr lang="en-US" sz="6000" b="1" dirty="0"/>
              <a:t>estate decisions</a:t>
            </a:r>
            <a:endParaRPr lang="en-US" sz="3600" b="1" dirty="0"/>
          </a:p>
        </p:txBody>
      </p:sp>
      <p:sp>
        <p:nvSpPr>
          <p:cNvPr id="12" name="Rectangle 11"/>
          <p:cNvSpPr/>
          <p:nvPr/>
        </p:nvSpPr>
        <p:spPr>
          <a:xfrm rot="5400000">
            <a:off x="3969115" y="2292708"/>
            <a:ext cx="609599" cy="9740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0" y="-1"/>
            <a:ext cx="609599" cy="746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42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898"/>
          <a:stretch/>
        </p:blipFill>
        <p:spPr>
          <a:xfrm>
            <a:off x="1524000" y="13123"/>
            <a:ext cx="6096000" cy="4526391"/>
          </a:xfrm>
          <a:prstGeom prst="rect">
            <a:avLst/>
          </a:prstGeom>
        </p:spPr>
      </p:pic>
      <p:sp>
        <p:nvSpPr>
          <p:cNvPr id="2" name="TextBox 1"/>
          <p:cNvSpPr txBox="1"/>
          <p:nvPr/>
        </p:nvSpPr>
        <p:spPr>
          <a:xfrm>
            <a:off x="0" y="0"/>
            <a:ext cx="3810000" cy="3048000"/>
          </a:xfrm>
          <a:prstGeom prst="rect">
            <a:avLst/>
          </a:prstGeom>
          <a:noFill/>
        </p:spPr>
        <p:txBody>
          <a:bodyPr wrap="square" rtlCol="0">
            <a:noAutofit/>
          </a:bodyPr>
          <a:lstStyle/>
          <a:p>
            <a:pPr>
              <a:lnSpc>
                <a:spcPct val="80000"/>
              </a:lnSpc>
            </a:pPr>
            <a:r>
              <a:rPr lang="en-US" sz="3600" dirty="0"/>
              <a:t>3,000 testators in the normal process of completing their wills were randomly assigned to one of three groups</a:t>
            </a:r>
          </a:p>
          <a:p>
            <a:pPr algn="ctr">
              <a:lnSpc>
                <a:spcPct val="80000"/>
              </a:lnSpc>
            </a:pPr>
            <a:endParaRPr lang="en-US" sz="4000" dirty="0"/>
          </a:p>
          <a:p>
            <a:pPr>
              <a:lnSpc>
                <a:spcPct val="80000"/>
              </a:lnSpc>
            </a:pPr>
            <a:endParaRPr lang="en-US" sz="4000" dirty="0"/>
          </a:p>
        </p:txBody>
      </p:sp>
      <p:sp>
        <p:nvSpPr>
          <p:cNvPr id="9" name="TextBox 8"/>
          <p:cNvSpPr txBox="1"/>
          <p:nvPr/>
        </p:nvSpPr>
        <p:spPr>
          <a:xfrm>
            <a:off x="5943600" y="5267253"/>
            <a:ext cx="3200400" cy="1569660"/>
          </a:xfrm>
          <a:prstGeom prst="rect">
            <a:avLst/>
          </a:prstGeom>
          <a:noFill/>
        </p:spPr>
        <p:txBody>
          <a:bodyPr wrap="square" rtlCol="0">
            <a:spAutoFit/>
          </a:bodyPr>
          <a:lstStyle/>
          <a:p>
            <a:pPr algn="ctr">
              <a:lnSpc>
                <a:spcPct val="80000"/>
              </a:lnSpc>
            </a:pPr>
            <a:r>
              <a:rPr lang="en-US" sz="2400" b="1" dirty="0">
                <a:solidFill>
                  <a:srgbClr val="C00000"/>
                </a:solidFill>
              </a:rPr>
              <a:t>Many of our customers like to leave money to charity in their will. Are there any causes you’re passionate about? </a:t>
            </a:r>
          </a:p>
        </p:txBody>
      </p:sp>
      <p:sp>
        <p:nvSpPr>
          <p:cNvPr id="10" name="Rectangle 9"/>
          <p:cNvSpPr/>
          <p:nvPr/>
        </p:nvSpPr>
        <p:spPr>
          <a:xfrm>
            <a:off x="3124200" y="5267253"/>
            <a:ext cx="2895600" cy="986104"/>
          </a:xfrm>
          <a:prstGeom prst="rect">
            <a:avLst/>
          </a:prstGeom>
        </p:spPr>
        <p:txBody>
          <a:bodyPr wrap="square">
            <a:spAutoFit/>
          </a:bodyPr>
          <a:lstStyle/>
          <a:p>
            <a:pPr algn="ctr">
              <a:lnSpc>
                <a:spcPct val="80000"/>
              </a:lnSpc>
            </a:pPr>
            <a:r>
              <a:rPr lang="en-US" sz="2400" b="1" dirty="0"/>
              <a:t>Would you like to leave any money to charity in your will? </a:t>
            </a:r>
          </a:p>
        </p:txBody>
      </p:sp>
      <p:sp>
        <p:nvSpPr>
          <p:cNvPr id="11" name="Rectangle 10"/>
          <p:cNvSpPr/>
          <p:nvPr/>
        </p:nvSpPr>
        <p:spPr>
          <a:xfrm>
            <a:off x="0" y="5267253"/>
            <a:ext cx="3124200" cy="387798"/>
          </a:xfrm>
          <a:prstGeom prst="rect">
            <a:avLst/>
          </a:prstGeom>
        </p:spPr>
        <p:txBody>
          <a:bodyPr wrap="square">
            <a:spAutoFit/>
          </a:bodyPr>
          <a:lstStyle/>
          <a:p>
            <a:pPr algn="ctr">
              <a:lnSpc>
                <a:spcPct val="80000"/>
              </a:lnSpc>
            </a:pPr>
            <a:r>
              <a:rPr lang="en-US" sz="2400" b="1" dirty="0"/>
              <a:t>No reference to charity</a:t>
            </a:r>
          </a:p>
        </p:txBody>
      </p:sp>
      <p:sp>
        <p:nvSpPr>
          <p:cNvPr id="13" name="Rectangle 12"/>
          <p:cNvSpPr/>
          <p:nvPr/>
        </p:nvSpPr>
        <p:spPr>
          <a:xfrm>
            <a:off x="0" y="6498799"/>
            <a:ext cx="3661161" cy="359201"/>
          </a:xfrm>
          <a:prstGeom prst="rect">
            <a:avLst/>
          </a:prstGeom>
        </p:spPr>
        <p:txBody>
          <a:bodyPr wrap="square">
            <a:spAutoFit/>
          </a:bodyPr>
          <a:lstStyle/>
          <a:p>
            <a:pPr>
              <a:lnSpc>
                <a:spcPct val="70000"/>
              </a:lnSpc>
            </a:pPr>
            <a:r>
              <a:rPr lang="en-US" sz="1200" dirty="0"/>
              <a:t>Cabinet Office </a:t>
            </a:r>
            <a:r>
              <a:rPr lang="en-US" sz="1200" dirty="0" err="1"/>
              <a:t>Behavioural</a:t>
            </a:r>
            <a:r>
              <a:rPr lang="en-US" sz="1200" dirty="0"/>
              <a:t> Insights Team (2013) </a:t>
            </a:r>
            <a:r>
              <a:rPr lang="en-US" sz="1200" i="1" dirty="0"/>
              <a:t>Applying </a:t>
            </a:r>
            <a:r>
              <a:rPr lang="en-US" sz="1200" i="1" dirty="0" err="1"/>
              <a:t>behavioural</a:t>
            </a:r>
            <a:r>
              <a:rPr lang="en-US" sz="1200" i="1" dirty="0"/>
              <a:t> insights to charitable giving</a:t>
            </a:r>
          </a:p>
        </p:txBody>
      </p:sp>
      <p:sp>
        <p:nvSpPr>
          <p:cNvPr id="14" name="TextBox 13"/>
          <p:cNvSpPr txBox="1"/>
          <p:nvPr/>
        </p:nvSpPr>
        <p:spPr>
          <a:xfrm>
            <a:off x="533400" y="4010561"/>
            <a:ext cx="2133600"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a:ln w="11430"/>
                <a:effectLst>
                  <a:outerShdw blurRad="80000" dist="40000" dir="5040000" algn="tl">
                    <a:srgbClr val="000000">
                      <a:alpha val="30000"/>
                    </a:srgbClr>
                  </a:outerShdw>
                </a:effectLst>
              </a:rPr>
              <a:t>1</a:t>
            </a:r>
          </a:p>
        </p:txBody>
      </p:sp>
      <p:sp>
        <p:nvSpPr>
          <p:cNvPr id="15" name="TextBox 14"/>
          <p:cNvSpPr txBox="1"/>
          <p:nvPr/>
        </p:nvSpPr>
        <p:spPr>
          <a:xfrm>
            <a:off x="3541059" y="4010561"/>
            <a:ext cx="2133600"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a:ln w="11430"/>
                <a:effectLst>
                  <a:outerShdw blurRad="80000" dist="40000" dir="5040000" algn="tl">
                    <a:srgbClr val="000000">
                      <a:alpha val="30000"/>
                    </a:srgbClr>
                  </a:outerShdw>
                </a:effectLst>
              </a:rPr>
              <a:t>2</a:t>
            </a:r>
          </a:p>
        </p:txBody>
      </p:sp>
      <p:sp>
        <p:nvSpPr>
          <p:cNvPr id="16" name="TextBox 15"/>
          <p:cNvSpPr txBox="1"/>
          <p:nvPr/>
        </p:nvSpPr>
        <p:spPr>
          <a:xfrm>
            <a:off x="6781800" y="3982522"/>
            <a:ext cx="2133600"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8000" b="1" dirty="0">
                <a:ln w="11430"/>
                <a:solidFill>
                  <a:srgbClr val="C00000"/>
                </a:solidFill>
                <a:effectLst>
                  <a:outerShdw blurRad="80000" dist="40000" dir="5040000" algn="tl">
                    <a:srgbClr val="000000">
                      <a:alpha val="30000"/>
                    </a:srgbClr>
                  </a:outerShdw>
                </a:effectLst>
              </a:rPr>
              <a:t>3</a:t>
            </a:r>
          </a:p>
        </p:txBody>
      </p:sp>
    </p:spTree>
    <p:extLst>
      <p:ext uri="{BB962C8B-B14F-4D97-AF65-F5344CB8AC3E}">
        <p14:creationId xmlns:p14="http://schemas.microsoft.com/office/powerpoint/2010/main" val="26522908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089080"/>
            <a:ext cx="1981200" cy="11735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dirty="0"/>
              <a:t>5.0%</a:t>
            </a:r>
          </a:p>
        </p:txBody>
      </p:sp>
      <p:sp>
        <p:nvSpPr>
          <p:cNvPr id="15" name="Rectangle 14"/>
          <p:cNvSpPr/>
          <p:nvPr/>
        </p:nvSpPr>
        <p:spPr>
          <a:xfrm>
            <a:off x="3505200" y="2869880"/>
            <a:ext cx="1981200" cy="2392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dirty="0"/>
              <a:t>10.4%</a:t>
            </a:r>
          </a:p>
        </p:txBody>
      </p:sp>
      <p:sp>
        <p:nvSpPr>
          <p:cNvPr id="16" name="Rectangle 15"/>
          <p:cNvSpPr/>
          <p:nvPr/>
        </p:nvSpPr>
        <p:spPr>
          <a:xfrm>
            <a:off x="6553200" y="1752600"/>
            <a:ext cx="1981200" cy="3510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dirty="0"/>
              <a:t>15.4%</a:t>
            </a:r>
          </a:p>
        </p:txBody>
      </p:sp>
      <p:sp>
        <p:nvSpPr>
          <p:cNvPr id="9" name="TextBox 8"/>
          <p:cNvSpPr txBox="1"/>
          <p:nvPr/>
        </p:nvSpPr>
        <p:spPr>
          <a:xfrm>
            <a:off x="0" y="0"/>
            <a:ext cx="9144000" cy="1219200"/>
          </a:xfrm>
          <a:prstGeom prst="rect">
            <a:avLst/>
          </a:prstGeom>
          <a:noFill/>
        </p:spPr>
        <p:txBody>
          <a:bodyPr wrap="square" rtlCol="0">
            <a:noAutofit/>
          </a:bodyPr>
          <a:lstStyle/>
          <a:p>
            <a:pPr algn="ctr">
              <a:lnSpc>
                <a:spcPct val="80000"/>
              </a:lnSpc>
            </a:pPr>
            <a:r>
              <a:rPr lang="en-US" sz="4400" b="1" dirty="0"/>
              <a:t>Charitable bequests are influenced by a simple social example</a:t>
            </a:r>
          </a:p>
          <a:p>
            <a:pPr>
              <a:lnSpc>
                <a:spcPct val="80000"/>
              </a:lnSpc>
            </a:pPr>
            <a:endParaRPr lang="en-US" sz="4000" dirty="0"/>
          </a:p>
        </p:txBody>
      </p:sp>
      <p:sp>
        <p:nvSpPr>
          <p:cNvPr id="6" name="TextBox 5"/>
          <p:cNvSpPr txBox="1"/>
          <p:nvPr/>
        </p:nvSpPr>
        <p:spPr>
          <a:xfrm>
            <a:off x="723900" y="4647530"/>
            <a:ext cx="1600200" cy="686470"/>
          </a:xfrm>
          <a:prstGeom prst="rect">
            <a:avLst/>
          </a:prstGeom>
          <a:noFill/>
        </p:spPr>
        <p:txBody>
          <a:bodyPr wrap="square" rtlCol="0">
            <a:spAutoFit/>
          </a:bodyPr>
          <a:lstStyle/>
          <a:p>
            <a:pPr algn="ctr">
              <a:lnSpc>
                <a:spcPct val="70000"/>
              </a:lnSpc>
            </a:pPr>
            <a:r>
              <a:rPr lang="en-US" b="1" dirty="0">
                <a:solidFill>
                  <a:schemeClr val="bg1"/>
                </a:solidFill>
              </a:rPr>
              <a:t>Charitable plans among</a:t>
            </a:r>
          </a:p>
          <a:p>
            <a:pPr algn="ctr">
              <a:lnSpc>
                <a:spcPct val="70000"/>
              </a:lnSpc>
            </a:pPr>
            <a:r>
              <a:rPr lang="en-US" b="1" dirty="0">
                <a:solidFill>
                  <a:schemeClr val="bg1"/>
                </a:solidFill>
              </a:rPr>
              <a:t>1,000 testators</a:t>
            </a:r>
          </a:p>
        </p:txBody>
      </p:sp>
      <p:sp>
        <p:nvSpPr>
          <p:cNvPr id="13" name="TextBox 12"/>
          <p:cNvSpPr txBox="1"/>
          <p:nvPr/>
        </p:nvSpPr>
        <p:spPr>
          <a:xfrm>
            <a:off x="3733800" y="4647530"/>
            <a:ext cx="1600200" cy="686470"/>
          </a:xfrm>
          <a:prstGeom prst="rect">
            <a:avLst/>
          </a:prstGeom>
          <a:noFill/>
        </p:spPr>
        <p:txBody>
          <a:bodyPr wrap="square" rtlCol="0">
            <a:spAutoFit/>
          </a:bodyPr>
          <a:lstStyle/>
          <a:p>
            <a:pPr algn="ctr">
              <a:lnSpc>
                <a:spcPct val="70000"/>
              </a:lnSpc>
            </a:pPr>
            <a:r>
              <a:rPr lang="en-US" b="1" dirty="0">
                <a:solidFill>
                  <a:schemeClr val="bg1"/>
                </a:solidFill>
              </a:rPr>
              <a:t>Charitable plans among</a:t>
            </a:r>
          </a:p>
          <a:p>
            <a:pPr algn="ctr">
              <a:lnSpc>
                <a:spcPct val="70000"/>
              </a:lnSpc>
            </a:pPr>
            <a:r>
              <a:rPr lang="en-US" b="1" dirty="0">
                <a:solidFill>
                  <a:schemeClr val="bg1"/>
                </a:solidFill>
              </a:rPr>
              <a:t>1,000 testators</a:t>
            </a:r>
          </a:p>
        </p:txBody>
      </p:sp>
      <p:sp>
        <p:nvSpPr>
          <p:cNvPr id="14" name="TextBox 13"/>
          <p:cNvSpPr txBox="1"/>
          <p:nvPr/>
        </p:nvSpPr>
        <p:spPr>
          <a:xfrm>
            <a:off x="6781800" y="4647530"/>
            <a:ext cx="1600200" cy="686470"/>
          </a:xfrm>
          <a:prstGeom prst="rect">
            <a:avLst/>
          </a:prstGeom>
          <a:noFill/>
        </p:spPr>
        <p:txBody>
          <a:bodyPr wrap="square" rtlCol="0">
            <a:spAutoFit/>
          </a:bodyPr>
          <a:lstStyle/>
          <a:p>
            <a:pPr algn="ctr">
              <a:lnSpc>
                <a:spcPct val="70000"/>
              </a:lnSpc>
            </a:pPr>
            <a:r>
              <a:rPr lang="en-US" b="1" dirty="0">
                <a:solidFill>
                  <a:schemeClr val="bg1"/>
                </a:solidFill>
              </a:rPr>
              <a:t>Charitable plans among</a:t>
            </a:r>
          </a:p>
          <a:p>
            <a:pPr algn="ctr">
              <a:lnSpc>
                <a:spcPct val="70000"/>
              </a:lnSpc>
            </a:pPr>
            <a:r>
              <a:rPr lang="en-US" b="1" dirty="0">
                <a:solidFill>
                  <a:schemeClr val="bg1"/>
                </a:solidFill>
              </a:rPr>
              <a:t>1,000 testators</a:t>
            </a:r>
          </a:p>
        </p:txBody>
      </p:sp>
      <p:cxnSp>
        <p:nvCxnSpPr>
          <p:cNvPr id="8" name="Straight Connector 7"/>
          <p:cNvCxnSpPr/>
          <p:nvPr/>
        </p:nvCxnSpPr>
        <p:spPr>
          <a:xfrm>
            <a:off x="0" y="52578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43600" y="5267253"/>
            <a:ext cx="3200400" cy="1569660"/>
          </a:xfrm>
          <a:prstGeom prst="rect">
            <a:avLst/>
          </a:prstGeom>
          <a:noFill/>
        </p:spPr>
        <p:txBody>
          <a:bodyPr wrap="square" rtlCol="0">
            <a:spAutoFit/>
          </a:bodyPr>
          <a:lstStyle/>
          <a:p>
            <a:pPr algn="ctr">
              <a:lnSpc>
                <a:spcPct val="80000"/>
              </a:lnSpc>
            </a:pPr>
            <a:r>
              <a:rPr lang="en-US" sz="2400" b="1" dirty="0">
                <a:solidFill>
                  <a:srgbClr val="C00000"/>
                </a:solidFill>
              </a:rPr>
              <a:t>Many of our customers like to leave money to charity in their will. Are there any causes you’re passionate about? </a:t>
            </a:r>
          </a:p>
        </p:txBody>
      </p:sp>
      <p:sp>
        <p:nvSpPr>
          <p:cNvPr id="19" name="Rectangle 18"/>
          <p:cNvSpPr/>
          <p:nvPr/>
        </p:nvSpPr>
        <p:spPr>
          <a:xfrm>
            <a:off x="3124200" y="5267253"/>
            <a:ext cx="2895600" cy="986104"/>
          </a:xfrm>
          <a:prstGeom prst="rect">
            <a:avLst/>
          </a:prstGeom>
        </p:spPr>
        <p:txBody>
          <a:bodyPr wrap="square">
            <a:spAutoFit/>
          </a:bodyPr>
          <a:lstStyle/>
          <a:p>
            <a:pPr algn="ctr">
              <a:lnSpc>
                <a:spcPct val="80000"/>
              </a:lnSpc>
            </a:pPr>
            <a:r>
              <a:rPr lang="en-US" sz="2400" b="1" dirty="0"/>
              <a:t>Would you like to leave any money to charity in your will? </a:t>
            </a:r>
          </a:p>
        </p:txBody>
      </p:sp>
      <p:sp>
        <p:nvSpPr>
          <p:cNvPr id="20" name="Rectangle 19"/>
          <p:cNvSpPr/>
          <p:nvPr/>
        </p:nvSpPr>
        <p:spPr>
          <a:xfrm>
            <a:off x="0" y="5267253"/>
            <a:ext cx="3124200" cy="387798"/>
          </a:xfrm>
          <a:prstGeom prst="rect">
            <a:avLst/>
          </a:prstGeom>
        </p:spPr>
        <p:txBody>
          <a:bodyPr wrap="square">
            <a:spAutoFit/>
          </a:bodyPr>
          <a:lstStyle/>
          <a:p>
            <a:pPr algn="ctr">
              <a:lnSpc>
                <a:spcPct val="80000"/>
              </a:lnSpc>
            </a:pPr>
            <a:r>
              <a:rPr lang="en-US" sz="2400" b="1" dirty="0"/>
              <a:t>No reference to charity</a:t>
            </a:r>
          </a:p>
        </p:txBody>
      </p:sp>
      <p:sp>
        <p:nvSpPr>
          <p:cNvPr id="21" name="Rectangle 20"/>
          <p:cNvSpPr/>
          <p:nvPr/>
        </p:nvSpPr>
        <p:spPr>
          <a:xfrm>
            <a:off x="0" y="6498799"/>
            <a:ext cx="3661161" cy="359201"/>
          </a:xfrm>
          <a:prstGeom prst="rect">
            <a:avLst/>
          </a:prstGeom>
        </p:spPr>
        <p:txBody>
          <a:bodyPr wrap="square">
            <a:spAutoFit/>
          </a:bodyPr>
          <a:lstStyle/>
          <a:p>
            <a:pPr>
              <a:lnSpc>
                <a:spcPct val="70000"/>
              </a:lnSpc>
            </a:pPr>
            <a:r>
              <a:rPr lang="en-US" sz="1200" dirty="0"/>
              <a:t>Cabinet Office </a:t>
            </a:r>
            <a:r>
              <a:rPr lang="en-US" sz="1200" dirty="0" err="1"/>
              <a:t>Behavioural</a:t>
            </a:r>
            <a:r>
              <a:rPr lang="en-US" sz="1200" dirty="0"/>
              <a:t> Insights Team (2013) </a:t>
            </a:r>
            <a:r>
              <a:rPr lang="en-US" sz="1200" i="1" dirty="0"/>
              <a:t>Applying </a:t>
            </a:r>
            <a:r>
              <a:rPr lang="en-US" sz="1200" i="1" dirty="0" err="1"/>
              <a:t>behavioural</a:t>
            </a:r>
            <a:r>
              <a:rPr lang="en-US" sz="1200" i="1" dirty="0"/>
              <a:t> insights to charitable giving</a:t>
            </a:r>
          </a:p>
        </p:txBody>
      </p:sp>
    </p:spTree>
    <p:extLst>
      <p:ext uri="{BB962C8B-B14F-4D97-AF65-F5344CB8AC3E}">
        <p14:creationId xmlns:p14="http://schemas.microsoft.com/office/powerpoint/2010/main" val="1537183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19200"/>
          </a:xfrm>
          <a:prstGeom prst="rect">
            <a:avLst/>
          </a:prstGeom>
          <a:noFill/>
        </p:spPr>
        <p:txBody>
          <a:bodyPr wrap="square" rtlCol="0">
            <a:noAutofit/>
          </a:bodyPr>
          <a:lstStyle/>
          <a:p>
            <a:pPr algn="ctr">
              <a:lnSpc>
                <a:spcPct val="80000"/>
              </a:lnSpc>
            </a:pPr>
            <a:r>
              <a:rPr lang="en-US" sz="4400" b="1" dirty="0"/>
              <a:t>The social example also increased the average amount of bequest gifts</a:t>
            </a:r>
          </a:p>
          <a:p>
            <a:pPr>
              <a:lnSpc>
                <a:spcPct val="80000"/>
              </a:lnSpc>
            </a:pPr>
            <a:endParaRPr lang="en-US" sz="4000" dirty="0"/>
          </a:p>
        </p:txBody>
      </p:sp>
      <p:sp>
        <p:nvSpPr>
          <p:cNvPr id="6" name="Rectangle 5"/>
          <p:cNvSpPr/>
          <p:nvPr/>
        </p:nvSpPr>
        <p:spPr>
          <a:xfrm>
            <a:off x="0" y="6519886"/>
            <a:ext cx="3661161" cy="359201"/>
          </a:xfrm>
          <a:prstGeom prst="rect">
            <a:avLst/>
          </a:prstGeom>
        </p:spPr>
        <p:txBody>
          <a:bodyPr wrap="square">
            <a:spAutoFit/>
          </a:bodyPr>
          <a:lstStyle/>
          <a:p>
            <a:pPr>
              <a:lnSpc>
                <a:spcPct val="70000"/>
              </a:lnSpc>
            </a:pPr>
            <a:r>
              <a:rPr lang="en-US" sz="1200" dirty="0"/>
              <a:t>Cabinet Office </a:t>
            </a:r>
            <a:r>
              <a:rPr lang="en-US" sz="1200" dirty="0" err="1"/>
              <a:t>Behavioural</a:t>
            </a:r>
            <a:r>
              <a:rPr lang="en-US" sz="1200" dirty="0"/>
              <a:t> Insights Team (2013) </a:t>
            </a:r>
            <a:r>
              <a:rPr lang="en-US" sz="1200" i="1" dirty="0"/>
              <a:t>Applying </a:t>
            </a:r>
            <a:r>
              <a:rPr lang="en-US" sz="1200" i="1" dirty="0" err="1"/>
              <a:t>behavioural</a:t>
            </a:r>
            <a:r>
              <a:rPr lang="en-US" sz="1200" i="1" dirty="0"/>
              <a:t> insights to charitable giving</a:t>
            </a:r>
          </a:p>
        </p:txBody>
      </p:sp>
      <p:sp>
        <p:nvSpPr>
          <p:cNvPr id="8" name="Rectangle 7"/>
          <p:cNvSpPr/>
          <p:nvPr/>
        </p:nvSpPr>
        <p:spPr>
          <a:xfrm>
            <a:off x="609600" y="4330989"/>
            <a:ext cx="1981200" cy="16030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dirty="0"/>
              <a:t>$5,610</a:t>
            </a:r>
          </a:p>
        </p:txBody>
      </p:sp>
      <p:sp>
        <p:nvSpPr>
          <p:cNvPr id="9" name="Rectangle 8"/>
          <p:cNvSpPr/>
          <p:nvPr/>
        </p:nvSpPr>
        <p:spPr>
          <a:xfrm>
            <a:off x="3620568" y="4483389"/>
            <a:ext cx="1981200" cy="14506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dirty="0"/>
              <a:t>$5,291</a:t>
            </a:r>
          </a:p>
        </p:txBody>
      </p:sp>
      <p:sp>
        <p:nvSpPr>
          <p:cNvPr id="10" name="Rectangle 9"/>
          <p:cNvSpPr/>
          <p:nvPr/>
        </p:nvSpPr>
        <p:spPr>
          <a:xfrm>
            <a:off x="6629400" y="2733679"/>
            <a:ext cx="1981200" cy="3200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600" b="1" dirty="0"/>
              <a:t>$11,333</a:t>
            </a:r>
          </a:p>
        </p:txBody>
      </p:sp>
      <p:sp>
        <p:nvSpPr>
          <p:cNvPr id="11" name="Rectangle 10"/>
          <p:cNvSpPr/>
          <p:nvPr/>
        </p:nvSpPr>
        <p:spPr>
          <a:xfrm>
            <a:off x="609600" y="5946403"/>
            <a:ext cx="1981200" cy="496161"/>
          </a:xfrm>
          <a:prstGeom prst="rect">
            <a:avLst/>
          </a:prstGeom>
        </p:spPr>
        <p:txBody>
          <a:bodyPr wrap="square">
            <a:spAutoFit/>
          </a:bodyPr>
          <a:lstStyle/>
          <a:p>
            <a:pPr algn="ctr">
              <a:lnSpc>
                <a:spcPct val="80000"/>
              </a:lnSpc>
            </a:pPr>
            <a:r>
              <a:rPr lang="en-US" sz="3200" b="1" dirty="0"/>
              <a:t>No ask</a:t>
            </a:r>
          </a:p>
        </p:txBody>
      </p:sp>
      <p:sp>
        <p:nvSpPr>
          <p:cNvPr id="12" name="Rectangle 11"/>
          <p:cNvSpPr/>
          <p:nvPr/>
        </p:nvSpPr>
        <p:spPr>
          <a:xfrm>
            <a:off x="3620568" y="5968557"/>
            <a:ext cx="2057400" cy="496161"/>
          </a:xfrm>
          <a:prstGeom prst="rect">
            <a:avLst/>
          </a:prstGeom>
        </p:spPr>
        <p:txBody>
          <a:bodyPr wrap="square">
            <a:spAutoFit/>
          </a:bodyPr>
          <a:lstStyle/>
          <a:p>
            <a:pPr algn="ctr">
              <a:lnSpc>
                <a:spcPct val="80000"/>
              </a:lnSpc>
            </a:pPr>
            <a:r>
              <a:rPr lang="en-US" sz="3200" b="1" dirty="0"/>
              <a:t>Simple Ask</a:t>
            </a:r>
          </a:p>
        </p:txBody>
      </p:sp>
      <p:sp>
        <p:nvSpPr>
          <p:cNvPr id="13" name="Rectangle 12"/>
          <p:cNvSpPr/>
          <p:nvPr/>
        </p:nvSpPr>
        <p:spPr>
          <a:xfrm>
            <a:off x="6477000" y="6018411"/>
            <a:ext cx="2286000" cy="839589"/>
          </a:xfrm>
          <a:prstGeom prst="rect">
            <a:avLst/>
          </a:prstGeom>
        </p:spPr>
        <p:txBody>
          <a:bodyPr wrap="square">
            <a:spAutoFit/>
          </a:bodyPr>
          <a:lstStyle/>
          <a:p>
            <a:pPr algn="ctr">
              <a:lnSpc>
                <a:spcPct val="80000"/>
              </a:lnSpc>
            </a:pPr>
            <a:r>
              <a:rPr lang="en-US" sz="3200" b="1" dirty="0">
                <a:solidFill>
                  <a:srgbClr val="C00000"/>
                </a:solidFill>
              </a:rPr>
              <a:t>Social Norm</a:t>
            </a:r>
          </a:p>
          <a:p>
            <a:pPr algn="ctr">
              <a:lnSpc>
                <a:spcPct val="80000"/>
              </a:lnSpc>
            </a:pPr>
            <a:endParaRPr lang="en-US" sz="2800" b="1" dirty="0"/>
          </a:p>
        </p:txBody>
      </p:sp>
      <p:cxnSp>
        <p:nvCxnSpPr>
          <p:cNvPr id="14" name="Straight Connector 13"/>
          <p:cNvCxnSpPr/>
          <p:nvPr/>
        </p:nvCxnSpPr>
        <p:spPr>
          <a:xfrm>
            <a:off x="0" y="5934079"/>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086600" y="6636401"/>
            <a:ext cx="2057400" cy="221599"/>
          </a:xfrm>
          <a:prstGeom prst="rect">
            <a:avLst/>
          </a:prstGeom>
        </p:spPr>
        <p:txBody>
          <a:bodyPr wrap="square">
            <a:spAutoFit/>
          </a:bodyPr>
          <a:lstStyle/>
          <a:p>
            <a:pPr>
              <a:lnSpc>
                <a:spcPct val="70000"/>
              </a:lnSpc>
            </a:pPr>
            <a:r>
              <a:rPr lang="en-US" sz="1200" dirty="0"/>
              <a:t>Using </a:t>
            </a:r>
            <a:r>
              <a:rPr lang="en-US" sz="1200" dirty="0">
                <a:cs typeface="Arial"/>
              </a:rPr>
              <a:t>£1=</a:t>
            </a:r>
            <a:r>
              <a:rPr lang="en-US" sz="1200" dirty="0"/>
              <a:t>$1.70 exchange rate </a:t>
            </a:r>
            <a:endParaRPr lang="en-US" sz="1200" i="1" dirty="0"/>
          </a:p>
        </p:txBody>
      </p:sp>
      <p:sp>
        <p:nvSpPr>
          <p:cNvPr id="16" name="TextBox 15"/>
          <p:cNvSpPr txBox="1"/>
          <p:nvPr/>
        </p:nvSpPr>
        <p:spPr>
          <a:xfrm>
            <a:off x="723900" y="5257130"/>
            <a:ext cx="1600200" cy="686470"/>
          </a:xfrm>
          <a:prstGeom prst="rect">
            <a:avLst/>
          </a:prstGeom>
          <a:noFill/>
        </p:spPr>
        <p:txBody>
          <a:bodyPr wrap="square" rtlCol="0">
            <a:spAutoFit/>
          </a:bodyPr>
          <a:lstStyle/>
          <a:p>
            <a:pPr algn="ctr">
              <a:lnSpc>
                <a:spcPct val="70000"/>
              </a:lnSpc>
            </a:pPr>
            <a:r>
              <a:rPr lang="en-US" b="1" dirty="0">
                <a:solidFill>
                  <a:schemeClr val="bg1"/>
                </a:solidFill>
              </a:rPr>
              <a:t>Charitable plans among</a:t>
            </a:r>
          </a:p>
          <a:p>
            <a:pPr algn="ctr">
              <a:lnSpc>
                <a:spcPct val="70000"/>
              </a:lnSpc>
            </a:pPr>
            <a:r>
              <a:rPr lang="en-US" b="1" dirty="0">
                <a:solidFill>
                  <a:schemeClr val="bg1"/>
                </a:solidFill>
              </a:rPr>
              <a:t>1,000 testators</a:t>
            </a:r>
          </a:p>
        </p:txBody>
      </p:sp>
      <p:sp>
        <p:nvSpPr>
          <p:cNvPr id="17" name="TextBox 16"/>
          <p:cNvSpPr txBox="1"/>
          <p:nvPr/>
        </p:nvSpPr>
        <p:spPr>
          <a:xfrm>
            <a:off x="3810000" y="5257800"/>
            <a:ext cx="1600200" cy="686470"/>
          </a:xfrm>
          <a:prstGeom prst="rect">
            <a:avLst/>
          </a:prstGeom>
          <a:noFill/>
        </p:spPr>
        <p:txBody>
          <a:bodyPr wrap="square" rtlCol="0">
            <a:spAutoFit/>
          </a:bodyPr>
          <a:lstStyle/>
          <a:p>
            <a:pPr algn="ctr">
              <a:lnSpc>
                <a:spcPct val="70000"/>
              </a:lnSpc>
            </a:pPr>
            <a:r>
              <a:rPr lang="en-US" b="1" dirty="0">
                <a:solidFill>
                  <a:schemeClr val="bg1"/>
                </a:solidFill>
              </a:rPr>
              <a:t>Charitable plans among</a:t>
            </a:r>
          </a:p>
          <a:p>
            <a:pPr algn="ctr">
              <a:lnSpc>
                <a:spcPct val="70000"/>
              </a:lnSpc>
            </a:pPr>
            <a:r>
              <a:rPr lang="en-US" b="1" dirty="0">
                <a:solidFill>
                  <a:schemeClr val="bg1"/>
                </a:solidFill>
              </a:rPr>
              <a:t>1,000 testators</a:t>
            </a:r>
          </a:p>
        </p:txBody>
      </p:sp>
      <p:sp>
        <p:nvSpPr>
          <p:cNvPr id="18" name="TextBox 17"/>
          <p:cNvSpPr txBox="1"/>
          <p:nvPr/>
        </p:nvSpPr>
        <p:spPr>
          <a:xfrm>
            <a:off x="6858000" y="5257800"/>
            <a:ext cx="1600200" cy="686470"/>
          </a:xfrm>
          <a:prstGeom prst="rect">
            <a:avLst/>
          </a:prstGeom>
          <a:noFill/>
        </p:spPr>
        <p:txBody>
          <a:bodyPr wrap="square" rtlCol="0">
            <a:spAutoFit/>
          </a:bodyPr>
          <a:lstStyle/>
          <a:p>
            <a:pPr algn="ctr">
              <a:lnSpc>
                <a:spcPct val="70000"/>
              </a:lnSpc>
            </a:pPr>
            <a:r>
              <a:rPr lang="en-US" b="1" dirty="0">
                <a:solidFill>
                  <a:schemeClr val="bg1"/>
                </a:solidFill>
              </a:rPr>
              <a:t>Charitable plans among</a:t>
            </a:r>
          </a:p>
          <a:p>
            <a:pPr algn="ctr">
              <a:lnSpc>
                <a:spcPct val="70000"/>
              </a:lnSpc>
            </a:pPr>
            <a:r>
              <a:rPr lang="en-US" b="1" dirty="0">
                <a:solidFill>
                  <a:schemeClr val="bg1"/>
                </a:solidFill>
              </a:rPr>
              <a:t>1,000 testators</a:t>
            </a:r>
          </a:p>
        </p:txBody>
      </p:sp>
    </p:spTree>
    <p:extLst>
      <p:ext uri="{BB962C8B-B14F-4D97-AF65-F5344CB8AC3E}">
        <p14:creationId xmlns:p14="http://schemas.microsoft.com/office/powerpoint/2010/main" val="10951395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The social norm increased charitable bequest intentions</a:t>
            </a:r>
            <a:endParaRPr lang="en-US" sz="2000" b="1" dirty="0">
              <a:solidFill>
                <a:schemeClr val="bg1"/>
              </a:solidFill>
            </a:endParaRPr>
          </a:p>
        </p:txBody>
      </p:sp>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31%</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solidFill>
                  <a:srgbClr val="990000"/>
                </a:solidFill>
              </a:rPr>
              <a:t>23%</a:t>
            </a:r>
          </a:p>
          <a:p>
            <a:pPr lvl="0" algn="ctr">
              <a:lnSpc>
                <a:spcPct val="80000"/>
              </a:lnSpc>
            </a:pPr>
            <a:endParaRPr lang="en-US" sz="4000" b="1" dirty="0"/>
          </a:p>
          <a:p>
            <a:pPr lvl="0" algn="ctr">
              <a:lnSpc>
                <a:spcPct val="80000"/>
              </a:lnSpc>
            </a:pPr>
            <a:r>
              <a:rPr lang="en-US" sz="7200" b="1" dirty="0"/>
              <a:t>12%</a:t>
            </a:r>
            <a:endParaRPr lang="en-US" sz="4000" dirty="0"/>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9%</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solidFill>
                  <a:srgbClr val="990000"/>
                </a:solidFill>
              </a:rPr>
              <a:t>12%</a:t>
            </a:r>
          </a:p>
          <a:p>
            <a:pPr lvl="0" algn="ctr">
              <a:lnSpc>
                <a:spcPct val="80000"/>
              </a:lnSpc>
            </a:pPr>
            <a:endParaRPr lang="en-US" sz="4000" b="1" dirty="0"/>
          </a:p>
          <a:p>
            <a:pPr lvl="0" algn="ctr">
              <a:lnSpc>
                <a:spcPct val="80000"/>
              </a:lnSpc>
            </a:pPr>
            <a:r>
              <a:rPr lang="en-US" sz="7200" b="1" dirty="0"/>
              <a:t>14%</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2014 Survey, 2,369 Respondents, Groups D/</a:t>
            </a:r>
            <a:r>
              <a:rPr lang="en-US" sz="1600" i="1" dirty="0">
                <a:solidFill>
                  <a:srgbClr val="990000"/>
                </a:solidFill>
              </a:rPr>
              <a:t>E</a:t>
            </a:r>
            <a:r>
              <a:rPr lang="en-US" sz="1600" i="1" dirty="0"/>
              <a:t>/</a:t>
            </a:r>
            <a:r>
              <a:rPr lang="en-US" sz="1600" i="1" dirty="0" err="1">
                <a:solidFill>
                  <a:srgbClr val="FF0000"/>
                </a:solidFill>
              </a:rPr>
              <a:t>LateG+H</a:t>
            </a:r>
            <a:endParaRPr lang="en-US" sz="1600" i="1" dirty="0">
              <a:solidFill>
                <a:srgbClr val="FF0000"/>
              </a:solidFill>
            </a:endParaRPr>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5000" y="2200293"/>
            <a:ext cx="5257800" cy="5499967"/>
          </a:xfrm>
          <a:prstGeom prst="rect">
            <a:avLst/>
          </a:prstGeom>
        </p:spPr>
        <p:txBody>
          <a:bodyPr wrap="square">
            <a:spAutoFit/>
          </a:bodyPr>
          <a:lstStyle/>
          <a:p>
            <a:pPr lvl="0" algn="ctr">
              <a:lnSpc>
                <a:spcPct val="70000"/>
              </a:lnSpc>
            </a:pPr>
            <a:endParaRPr lang="en-US" dirty="0"/>
          </a:p>
          <a:p>
            <a:pPr algn="ctr">
              <a:lnSpc>
                <a:spcPct val="70000"/>
              </a:lnSpc>
            </a:pPr>
            <a:endParaRPr lang="en-US" sz="2800" dirty="0">
              <a:solidFill>
                <a:srgbClr val="FF0000"/>
              </a:solidFill>
            </a:endParaRPr>
          </a:p>
          <a:p>
            <a:pPr lvl="0" algn="ctr">
              <a:lnSpc>
                <a:spcPct val="70000"/>
              </a:lnSpc>
            </a:pPr>
            <a:r>
              <a:rPr lang="en-US" sz="3200" dirty="0">
                <a:solidFill>
                  <a:srgbClr val="FF0000"/>
                </a:solidFill>
              </a:rPr>
              <a:t>Many people like to leave a gift to charity in their will.  Are there any causes you would support in this way?</a:t>
            </a:r>
          </a:p>
          <a:p>
            <a:pPr algn="ctr">
              <a:lnSpc>
                <a:spcPct val="70000"/>
              </a:lnSpc>
            </a:pPr>
            <a:endParaRPr lang="en-US" sz="3200" dirty="0">
              <a:solidFill>
                <a:srgbClr val="FF0000"/>
              </a:solidFill>
            </a:endParaRPr>
          </a:p>
          <a:p>
            <a:pPr algn="ctr">
              <a:lnSpc>
                <a:spcPct val="70000"/>
              </a:lnSpc>
            </a:pPr>
            <a:endParaRPr lang="en-US" sz="3200" dirty="0">
              <a:solidFill>
                <a:srgbClr val="FF0000"/>
              </a:solidFill>
            </a:endParaRPr>
          </a:p>
          <a:p>
            <a:pPr algn="ctr">
              <a:lnSpc>
                <a:spcPct val="70000"/>
              </a:lnSpc>
            </a:pPr>
            <a:r>
              <a:rPr lang="en-US" sz="3200" dirty="0">
                <a:solidFill>
                  <a:srgbClr val="990000"/>
                </a:solidFill>
              </a:rPr>
              <a:t>Make a gift to charity in my will</a:t>
            </a:r>
          </a:p>
          <a:p>
            <a:pPr lvl="0" algn="ctr">
              <a:lnSpc>
                <a:spcPct val="70000"/>
              </a:lnSpc>
            </a:pPr>
            <a:endParaRPr lang="en-US" sz="3200" dirty="0">
              <a:solidFill>
                <a:srgbClr val="FF0000"/>
              </a:solidFill>
            </a:endParaRPr>
          </a:p>
          <a:p>
            <a:pPr lvl="0" algn="ctr">
              <a:lnSpc>
                <a:spcPct val="70000"/>
              </a:lnSpc>
            </a:pPr>
            <a:endParaRPr lang="en-US" sz="3200" dirty="0">
              <a:solidFill>
                <a:srgbClr val="FF0000"/>
              </a:solidFill>
            </a:endParaRPr>
          </a:p>
          <a:p>
            <a:pPr algn="ctr">
              <a:lnSpc>
                <a:spcPct val="70000"/>
              </a:lnSpc>
            </a:pPr>
            <a:r>
              <a:rPr lang="en-US" sz="3200" dirty="0"/>
              <a:t>Make a </a:t>
            </a:r>
            <a:r>
              <a:rPr lang="en-US" sz="3200" b="1" dirty="0"/>
              <a:t>bequest</a:t>
            </a:r>
            <a:r>
              <a:rPr lang="en-US" sz="3200" dirty="0"/>
              <a:t> gift to charity</a:t>
            </a:r>
          </a:p>
          <a:p>
            <a:pPr algn="ctr">
              <a:lnSpc>
                <a:spcPct val="70000"/>
              </a:lnSpc>
            </a:pPr>
            <a:endParaRPr lang="en-US" sz="2800" dirty="0">
              <a:solidFill>
                <a:srgbClr val="FF0000"/>
              </a:solidFill>
            </a:endParaRPr>
          </a:p>
          <a:p>
            <a:pPr algn="ctr">
              <a:lnSpc>
                <a:spcPct val="70000"/>
              </a:lnSpc>
            </a:pPr>
            <a:endParaRPr lang="en-US" sz="2800" dirty="0">
              <a:solidFill>
                <a:srgbClr val="FF0000"/>
              </a:solidFill>
            </a:endParaRPr>
          </a:p>
          <a:p>
            <a:pPr algn="ctr">
              <a:lnSpc>
                <a:spcPct val="70000"/>
              </a:lnSpc>
            </a:pPr>
            <a:endParaRPr lang="en-US" sz="2800" dirty="0">
              <a:solidFill>
                <a:srgbClr val="FF0000"/>
              </a:solidFill>
            </a:endParaRPr>
          </a:p>
          <a:p>
            <a:pPr>
              <a:lnSpc>
                <a:spcPct val="70000"/>
              </a:lnSpc>
            </a:pPr>
            <a:endParaRPr lang="en-US" sz="2000" dirty="0"/>
          </a:p>
        </p:txBody>
      </p:sp>
    </p:spTree>
    <p:extLst>
      <p:ext uri="{BB962C8B-B14F-4D97-AF65-F5344CB8AC3E}">
        <p14:creationId xmlns:p14="http://schemas.microsoft.com/office/powerpoint/2010/main" val="168337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445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375" r="5509"/>
          <a:stretch/>
        </p:blipFill>
        <p:spPr>
          <a:xfrm>
            <a:off x="1143000" y="996429"/>
            <a:ext cx="8001000" cy="5404371"/>
          </a:xfrm>
          <a:prstGeom prst="rect">
            <a:avLst/>
          </a:prstGeom>
        </p:spPr>
      </p:pic>
      <p:sp>
        <p:nvSpPr>
          <p:cNvPr id="2" name="Content Placeholder 1"/>
          <p:cNvSpPr>
            <a:spLocks noGrp="1"/>
          </p:cNvSpPr>
          <p:nvPr>
            <p:ph idx="1"/>
          </p:nvPr>
        </p:nvSpPr>
        <p:spPr>
          <a:xfrm>
            <a:off x="0" y="1447800"/>
            <a:ext cx="3833500" cy="4267640"/>
          </a:xfrm>
        </p:spPr>
        <p:txBody>
          <a:bodyPr/>
          <a:lstStyle/>
          <a:p>
            <a:pPr marL="0" indent="0">
              <a:lnSpc>
                <a:spcPct val="80000"/>
              </a:lnSpc>
              <a:buNone/>
            </a:pPr>
            <a:r>
              <a:rPr lang="en-US" sz="4000" b="1" dirty="0">
                <a:solidFill>
                  <a:srgbClr val="283891"/>
                </a:solidFill>
              </a:rPr>
              <a:t>The strongest predictor of charitable bequest planning is childlessness</a:t>
            </a:r>
          </a:p>
        </p:txBody>
      </p:sp>
      <p:sp>
        <p:nvSpPr>
          <p:cNvPr id="4" name="Slide Number Placeholder 5"/>
          <p:cNvSpPr>
            <a:spLocks noGrp="1"/>
          </p:cNvSpPr>
          <p:nvPr>
            <p:ph type="sldNum" sz="quarter" idx="4294967295"/>
          </p:nvPr>
        </p:nvSpPr>
        <p:spPr>
          <a:xfrm>
            <a:off x="8266476" y="6484286"/>
            <a:ext cx="877524" cy="237189"/>
          </a:xfrm>
          <a:prstGeom prst="rect">
            <a:avLst/>
          </a:prstGeom>
        </p:spPr>
        <p:txBody>
          <a:bodyPr vert="horz" lIns="91440" tIns="45720" rIns="91440" bIns="45720" rtlCol="0" anchor="ctr"/>
          <a:lstStyle>
            <a:lvl1pPr algn="ctr">
              <a:defRPr sz="800">
                <a:solidFill>
                  <a:schemeClr val="bg1"/>
                </a:solidFill>
              </a:defRPr>
            </a:lvl1pPr>
          </a:lstStyle>
          <a:p>
            <a:fld id="{9E75B593-AD68-E04D-8B27-7072CF3CE75A}" type="slidenum">
              <a:rPr lang="en-US" smtClean="0"/>
              <a:pPr/>
              <a:t>7</a:t>
            </a:fld>
            <a:endParaRPr lang="en-US" dirty="0"/>
          </a:p>
        </p:txBody>
      </p:sp>
      <p:sp>
        <p:nvSpPr>
          <p:cNvPr id="5" name="Rectangle 4"/>
          <p:cNvSpPr/>
          <p:nvPr/>
        </p:nvSpPr>
        <p:spPr>
          <a:xfrm>
            <a:off x="0" y="6409929"/>
            <a:ext cx="9144000" cy="448071"/>
          </a:xfrm>
          <a:prstGeom prst="rect">
            <a:avLst/>
          </a:prstGeom>
          <a:solidFill>
            <a:srgbClr val="090904"/>
          </a:solidFill>
        </p:spPr>
        <p:txBody>
          <a:bodyPr wrap="square">
            <a:spAutoFit/>
          </a:bodyPr>
          <a:lstStyle/>
          <a:p>
            <a:pPr>
              <a:lnSpc>
                <a:spcPct val="70000"/>
              </a:lnSpc>
            </a:pPr>
            <a:r>
              <a:rPr lang="en-US" sz="1600" dirty="0">
                <a:solidFill>
                  <a:schemeClr val="bg1"/>
                </a:solidFill>
              </a:rPr>
              <a:t>James, R. N., III. (2009). Health, wealth, and charitable estate planning: A longitudinal examination of testamentary charitable giving plans. </a:t>
            </a:r>
            <a:r>
              <a:rPr lang="en-US" sz="1600" i="1" dirty="0">
                <a:solidFill>
                  <a:schemeClr val="bg1"/>
                </a:solidFill>
              </a:rPr>
              <a:t>Nonprofit and Voluntary Sector Quarterly</a:t>
            </a:r>
            <a:r>
              <a:rPr lang="en-US" sz="1600" dirty="0">
                <a:solidFill>
                  <a:schemeClr val="bg1"/>
                </a:solidFill>
              </a:rPr>
              <a:t>, 38(6), 1026-1043.</a:t>
            </a:r>
            <a:r>
              <a:rPr lang="en-US" sz="1600" i="1" dirty="0">
                <a:solidFill>
                  <a:schemeClr val="bg1"/>
                </a:solidFill>
              </a:rPr>
              <a:t> </a:t>
            </a:r>
            <a:endParaRPr lang="en-US" sz="1600" dirty="0">
              <a:solidFill>
                <a:schemeClr val="bg1"/>
              </a:solidFill>
            </a:endParaRPr>
          </a:p>
        </p:txBody>
      </p:sp>
      <p:sp>
        <p:nvSpPr>
          <p:cNvPr id="11" name="Title 2"/>
          <p:cNvSpPr>
            <a:spLocks noGrp="1"/>
          </p:cNvSpPr>
          <p:nvPr>
            <p:ph type="title"/>
          </p:nvPr>
        </p:nvSpPr>
        <p:spPr>
          <a:xfrm>
            <a:off x="0" y="108773"/>
            <a:ext cx="9143998" cy="805627"/>
          </a:xfrm>
        </p:spPr>
        <p:txBody>
          <a:bodyPr>
            <a:normAutofit fontScale="90000"/>
          </a:bodyPr>
          <a:lstStyle/>
          <a:p>
            <a:pPr>
              <a:lnSpc>
                <a:spcPct val="70000"/>
              </a:lnSpc>
            </a:pPr>
            <a:r>
              <a:rPr lang="en-US" b="1" dirty="0">
                <a:solidFill>
                  <a:schemeClr val="bg1"/>
                </a:solidFill>
              </a:rPr>
              <a:t>Charitable estate giving as</a:t>
            </a:r>
            <a:br>
              <a:rPr lang="en-US" b="1" dirty="0">
                <a:solidFill>
                  <a:schemeClr val="bg1"/>
                </a:solidFill>
              </a:rPr>
            </a:br>
            <a:r>
              <a:rPr lang="en-US" b="1" dirty="0">
                <a:solidFill>
                  <a:schemeClr val="bg1"/>
                </a:solidFill>
              </a:rPr>
              <a:t> “synthetic family”</a:t>
            </a:r>
          </a:p>
        </p:txBody>
      </p:sp>
    </p:spTree>
    <p:extLst>
      <p:ext uri="{BB962C8B-B14F-4D97-AF65-F5344CB8AC3E}">
        <p14:creationId xmlns:p14="http://schemas.microsoft.com/office/powerpoint/2010/main" val="7511379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18048"/>
            <a:ext cx="5199743" cy="6865352"/>
          </a:xfrm>
          <a:prstGeom prst="rect">
            <a:avLst/>
          </a:prstGeom>
        </p:spPr>
      </p:pic>
      <p:sp>
        <p:nvSpPr>
          <p:cNvPr id="4" name="TextBox 3"/>
          <p:cNvSpPr txBox="1"/>
          <p:nvPr/>
        </p:nvSpPr>
        <p:spPr>
          <a:xfrm>
            <a:off x="0" y="0"/>
            <a:ext cx="4343400" cy="707886"/>
          </a:xfrm>
          <a:prstGeom prst="rect">
            <a:avLst/>
          </a:prstGeom>
          <a:noFill/>
        </p:spPr>
        <p:txBody>
          <a:bodyPr wrap="square" rtlCol="0">
            <a:noAutofit/>
          </a:bodyPr>
          <a:lstStyle/>
          <a:p>
            <a:pPr algn="ctr">
              <a:lnSpc>
                <a:spcPct val="80000"/>
              </a:lnSpc>
            </a:pPr>
            <a:r>
              <a:rPr lang="en-US" sz="6600" b="1" dirty="0"/>
              <a:t>Testing Charitable Gift Annuity Ad Messages</a:t>
            </a:r>
          </a:p>
        </p:txBody>
      </p:sp>
    </p:spTree>
    <p:extLst>
      <p:ext uri="{BB962C8B-B14F-4D97-AF65-F5344CB8AC3E}">
        <p14:creationId xmlns:p14="http://schemas.microsoft.com/office/powerpoint/2010/main" val="303392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 y="0"/>
            <a:ext cx="9123681" cy="609600"/>
          </a:xfrm>
          <a:prstGeom prst="rect">
            <a:avLst/>
          </a:prstGeom>
          <a:noFill/>
        </p:spPr>
        <p:txBody>
          <a:bodyPr wrap="square" rtlCol="0">
            <a:noAutofit/>
          </a:bodyPr>
          <a:lstStyle/>
          <a:p>
            <a:pPr>
              <a:lnSpc>
                <a:spcPct val="80000"/>
              </a:lnSpc>
            </a:pPr>
            <a:r>
              <a:rPr lang="en-US" sz="4000" b="1" dirty="0"/>
              <a:t>What “you” would do or what another donor has done?</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 b="43104"/>
          <a:stretch/>
        </p:blipFill>
        <p:spPr>
          <a:xfrm>
            <a:off x="-1" y="1056639"/>
            <a:ext cx="5666625" cy="2418081"/>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42626"/>
          <a:stretch/>
        </p:blipFill>
        <p:spPr>
          <a:xfrm>
            <a:off x="-1" y="3799840"/>
            <a:ext cx="5666625" cy="2438400"/>
          </a:xfrm>
          <a:prstGeom prst="rect">
            <a:avLst/>
          </a:prstGeom>
          <a:ln>
            <a:solidFill>
              <a:schemeClr val="tx1"/>
            </a:solidFill>
          </a:ln>
        </p:spPr>
      </p:pic>
      <p:sp>
        <p:nvSpPr>
          <p:cNvPr id="6" name="TextBox 5"/>
          <p:cNvSpPr txBox="1"/>
          <p:nvPr/>
        </p:nvSpPr>
        <p:spPr>
          <a:xfrm>
            <a:off x="-1" y="6238240"/>
            <a:ext cx="9133841" cy="609600"/>
          </a:xfrm>
          <a:prstGeom prst="rect">
            <a:avLst/>
          </a:prstGeom>
          <a:noFill/>
        </p:spPr>
        <p:txBody>
          <a:bodyPr wrap="square" rtlCol="0">
            <a:noAutofit/>
          </a:bodyPr>
          <a:lstStyle/>
          <a:p>
            <a:pPr>
              <a:lnSpc>
                <a:spcPct val="80000"/>
              </a:lnSpc>
            </a:pPr>
            <a:r>
              <a:rPr lang="en-US" sz="2400" dirty="0"/>
              <a:t>Please rate your interest in pursuing the above described charitable giving arrangement</a:t>
            </a:r>
          </a:p>
        </p:txBody>
      </p:sp>
      <p:sp>
        <p:nvSpPr>
          <p:cNvPr id="7" name="TextBox 6"/>
          <p:cNvSpPr txBox="1"/>
          <p:nvPr/>
        </p:nvSpPr>
        <p:spPr>
          <a:xfrm>
            <a:off x="5666624" y="762000"/>
            <a:ext cx="3477376" cy="609600"/>
          </a:xfrm>
          <a:prstGeom prst="rect">
            <a:avLst/>
          </a:prstGeom>
          <a:noFill/>
        </p:spPr>
        <p:txBody>
          <a:bodyPr wrap="square" rtlCol="0">
            <a:noAutofit/>
          </a:bodyPr>
          <a:lstStyle/>
          <a:p>
            <a:pPr algn="ctr">
              <a:lnSpc>
                <a:spcPct val="80000"/>
              </a:lnSpc>
            </a:pPr>
            <a:r>
              <a:rPr lang="en-US" sz="3600" dirty="0"/>
              <a:t>Interested Now</a:t>
            </a:r>
          </a:p>
          <a:p>
            <a:pPr algn="ctr">
              <a:lnSpc>
                <a:spcPct val="80000"/>
              </a:lnSpc>
            </a:pPr>
            <a:r>
              <a:rPr lang="en-US" sz="2000" dirty="0"/>
              <a:t>Definitely/somewhat/slightly</a:t>
            </a:r>
          </a:p>
        </p:txBody>
      </p:sp>
      <p:sp>
        <p:nvSpPr>
          <p:cNvPr id="8" name="TextBox 7"/>
          <p:cNvSpPr txBox="1"/>
          <p:nvPr/>
        </p:nvSpPr>
        <p:spPr>
          <a:xfrm>
            <a:off x="5656464" y="4267200"/>
            <a:ext cx="3477376" cy="609600"/>
          </a:xfrm>
          <a:prstGeom prst="rect">
            <a:avLst/>
          </a:prstGeom>
          <a:noFill/>
        </p:spPr>
        <p:txBody>
          <a:bodyPr wrap="square" rtlCol="0">
            <a:noAutofit/>
          </a:bodyPr>
          <a:lstStyle/>
          <a:p>
            <a:pPr>
              <a:lnSpc>
                <a:spcPct val="80000"/>
              </a:lnSpc>
            </a:pPr>
            <a:r>
              <a:rPr lang="en-US" sz="5400" dirty="0"/>
              <a:t>All: </a:t>
            </a:r>
            <a:r>
              <a:rPr lang="en-US" sz="5400" b="1" dirty="0"/>
              <a:t>____%</a:t>
            </a:r>
          </a:p>
          <a:p>
            <a:pPr>
              <a:lnSpc>
                <a:spcPct val="80000"/>
              </a:lnSpc>
            </a:pPr>
            <a:r>
              <a:rPr lang="en-US" sz="5400" dirty="0">
                <a:solidFill>
                  <a:srgbClr val="FF0000"/>
                </a:solidFill>
              </a:rPr>
              <a:t>55+: </a:t>
            </a:r>
            <a:r>
              <a:rPr lang="en-US" sz="5400" b="1" dirty="0">
                <a:solidFill>
                  <a:srgbClr val="FF0000"/>
                </a:solidFill>
              </a:rPr>
              <a:t>____%</a:t>
            </a:r>
          </a:p>
        </p:txBody>
      </p:sp>
      <p:sp>
        <p:nvSpPr>
          <p:cNvPr id="9" name="TextBox 8"/>
          <p:cNvSpPr txBox="1"/>
          <p:nvPr/>
        </p:nvSpPr>
        <p:spPr>
          <a:xfrm>
            <a:off x="5646304" y="1600200"/>
            <a:ext cx="3477376" cy="1584960"/>
          </a:xfrm>
          <a:prstGeom prst="rect">
            <a:avLst/>
          </a:prstGeom>
          <a:noFill/>
        </p:spPr>
        <p:txBody>
          <a:bodyPr wrap="square" rtlCol="0">
            <a:noAutofit/>
          </a:bodyPr>
          <a:lstStyle/>
          <a:p>
            <a:pPr>
              <a:lnSpc>
                <a:spcPct val="80000"/>
              </a:lnSpc>
            </a:pPr>
            <a:r>
              <a:rPr lang="en-US" sz="5400" dirty="0"/>
              <a:t>All: </a:t>
            </a:r>
            <a:r>
              <a:rPr lang="en-US" sz="5400" b="1" dirty="0"/>
              <a:t>____%</a:t>
            </a:r>
            <a:endParaRPr lang="en-US" sz="1050" dirty="0"/>
          </a:p>
          <a:p>
            <a:pPr>
              <a:lnSpc>
                <a:spcPct val="80000"/>
              </a:lnSpc>
            </a:pPr>
            <a:r>
              <a:rPr lang="en-US" sz="5400" dirty="0">
                <a:solidFill>
                  <a:srgbClr val="FF0000"/>
                </a:solidFill>
              </a:rPr>
              <a:t>55+: </a:t>
            </a:r>
            <a:r>
              <a:rPr lang="en-US" sz="5400" b="1" dirty="0">
                <a:solidFill>
                  <a:srgbClr val="FF0000"/>
                </a:solidFill>
              </a:rPr>
              <a:t>____%</a:t>
            </a:r>
          </a:p>
        </p:txBody>
      </p:sp>
    </p:spTree>
    <p:extLst>
      <p:ext uri="{BB962C8B-B14F-4D97-AF65-F5344CB8AC3E}">
        <p14:creationId xmlns:p14="http://schemas.microsoft.com/office/powerpoint/2010/main" val="32349612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 b="43104"/>
          <a:stretch/>
        </p:blipFill>
        <p:spPr>
          <a:xfrm>
            <a:off x="-1" y="1056639"/>
            <a:ext cx="5666625" cy="2418081"/>
          </a:xfrm>
          <a:prstGeom prst="rect">
            <a:avLst/>
          </a:prstGeom>
          <a:ln>
            <a:solidFill>
              <a:schemeClr val="tx1"/>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42626"/>
          <a:stretch/>
        </p:blipFill>
        <p:spPr>
          <a:xfrm>
            <a:off x="-1" y="3799840"/>
            <a:ext cx="5666625" cy="2438400"/>
          </a:xfrm>
          <a:prstGeom prst="rect">
            <a:avLst/>
          </a:prstGeom>
          <a:ln>
            <a:solidFill>
              <a:schemeClr val="tx1"/>
            </a:solidFill>
          </a:ln>
        </p:spPr>
      </p:pic>
      <p:sp>
        <p:nvSpPr>
          <p:cNvPr id="6" name="TextBox 5"/>
          <p:cNvSpPr txBox="1"/>
          <p:nvPr/>
        </p:nvSpPr>
        <p:spPr>
          <a:xfrm>
            <a:off x="-1" y="6238240"/>
            <a:ext cx="9133841" cy="609600"/>
          </a:xfrm>
          <a:prstGeom prst="rect">
            <a:avLst/>
          </a:prstGeom>
          <a:noFill/>
        </p:spPr>
        <p:txBody>
          <a:bodyPr wrap="square" rtlCol="0">
            <a:noAutofit/>
          </a:bodyPr>
          <a:lstStyle/>
          <a:p>
            <a:pPr>
              <a:lnSpc>
                <a:spcPct val="80000"/>
              </a:lnSpc>
            </a:pPr>
            <a:r>
              <a:rPr lang="en-US" sz="2400" dirty="0"/>
              <a:t>Please rate your interest in pursuing the above described charitable giving arrangement</a:t>
            </a:r>
          </a:p>
        </p:txBody>
      </p:sp>
      <p:sp>
        <p:nvSpPr>
          <p:cNvPr id="8" name="TextBox 7"/>
          <p:cNvSpPr txBox="1"/>
          <p:nvPr/>
        </p:nvSpPr>
        <p:spPr>
          <a:xfrm>
            <a:off x="5656464" y="4267200"/>
            <a:ext cx="3477376" cy="609600"/>
          </a:xfrm>
          <a:prstGeom prst="rect">
            <a:avLst/>
          </a:prstGeom>
          <a:noFill/>
        </p:spPr>
        <p:txBody>
          <a:bodyPr wrap="square" rtlCol="0">
            <a:noAutofit/>
          </a:bodyPr>
          <a:lstStyle/>
          <a:p>
            <a:pPr>
              <a:lnSpc>
                <a:spcPct val="80000"/>
              </a:lnSpc>
            </a:pPr>
            <a:r>
              <a:rPr lang="en-US" sz="5400" dirty="0"/>
              <a:t>All: </a:t>
            </a:r>
            <a:r>
              <a:rPr lang="en-US" sz="5400" b="1" dirty="0"/>
              <a:t>38.6%</a:t>
            </a:r>
          </a:p>
          <a:p>
            <a:pPr>
              <a:lnSpc>
                <a:spcPct val="80000"/>
              </a:lnSpc>
            </a:pPr>
            <a:r>
              <a:rPr lang="en-US" sz="5400" dirty="0">
                <a:solidFill>
                  <a:srgbClr val="FF0000"/>
                </a:solidFill>
              </a:rPr>
              <a:t>55+: </a:t>
            </a:r>
            <a:r>
              <a:rPr lang="en-US" sz="5400" b="1" dirty="0">
                <a:solidFill>
                  <a:srgbClr val="FF0000"/>
                </a:solidFill>
              </a:rPr>
              <a:t>38.6%</a:t>
            </a:r>
          </a:p>
        </p:txBody>
      </p:sp>
      <p:sp>
        <p:nvSpPr>
          <p:cNvPr id="9" name="TextBox 8"/>
          <p:cNvSpPr txBox="1"/>
          <p:nvPr/>
        </p:nvSpPr>
        <p:spPr>
          <a:xfrm>
            <a:off x="5646304" y="1600200"/>
            <a:ext cx="3477376" cy="1584960"/>
          </a:xfrm>
          <a:prstGeom prst="rect">
            <a:avLst/>
          </a:prstGeom>
          <a:noFill/>
        </p:spPr>
        <p:txBody>
          <a:bodyPr wrap="square" rtlCol="0">
            <a:noAutofit/>
          </a:bodyPr>
          <a:lstStyle/>
          <a:p>
            <a:pPr>
              <a:lnSpc>
                <a:spcPct val="80000"/>
              </a:lnSpc>
            </a:pPr>
            <a:r>
              <a:rPr lang="en-US" sz="5400" dirty="0"/>
              <a:t>All: </a:t>
            </a:r>
            <a:r>
              <a:rPr lang="en-US" sz="5400" b="1" dirty="0"/>
              <a:t>33.5%</a:t>
            </a:r>
            <a:endParaRPr lang="en-US" sz="1050" dirty="0"/>
          </a:p>
          <a:p>
            <a:pPr>
              <a:lnSpc>
                <a:spcPct val="80000"/>
              </a:lnSpc>
            </a:pPr>
            <a:r>
              <a:rPr lang="en-US" sz="5400" dirty="0">
                <a:solidFill>
                  <a:srgbClr val="FF0000"/>
                </a:solidFill>
              </a:rPr>
              <a:t>55+: </a:t>
            </a:r>
            <a:r>
              <a:rPr lang="en-US" sz="5400" b="1" dirty="0">
                <a:solidFill>
                  <a:srgbClr val="FF0000"/>
                </a:solidFill>
              </a:rPr>
              <a:t>23.2%</a:t>
            </a:r>
          </a:p>
        </p:txBody>
      </p:sp>
      <p:sp>
        <p:nvSpPr>
          <p:cNvPr id="10" name="TextBox 9"/>
          <p:cNvSpPr txBox="1"/>
          <p:nvPr/>
        </p:nvSpPr>
        <p:spPr>
          <a:xfrm>
            <a:off x="5666624" y="762000"/>
            <a:ext cx="3477376" cy="609600"/>
          </a:xfrm>
          <a:prstGeom prst="rect">
            <a:avLst/>
          </a:prstGeom>
          <a:noFill/>
        </p:spPr>
        <p:txBody>
          <a:bodyPr wrap="square" rtlCol="0">
            <a:noAutofit/>
          </a:bodyPr>
          <a:lstStyle/>
          <a:p>
            <a:pPr algn="ctr">
              <a:lnSpc>
                <a:spcPct val="80000"/>
              </a:lnSpc>
            </a:pPr>
            <a:r>
              <a:rPr lang="en-US" sz="3600" dirty="0"/>
              <a:t>Interested Now</a:t>
            </a:r>
          </a:p>
          <a:p>
            <a:pPr algn="ctr">
              <a:lnSpc>
                <a:spcPct val="80000"/>
              </a:lnSpc>
            </a:pPr>
            <a:r>
              <a:rPr lang="en-US" sz="2000" dirty="0"/>
              <a:t>Definitely/somewhat/slightly</a:t>
            </a:r>
          </a:p>
        </p:txBody>
      </p:sp>
      <p:sp>
        <p:nvSpPr>
          <p:cNvPr id="11" name="TextBox 10"/>
          <p:cNvSpPr txBox="1"/>
          <p:nvPr/>
        </p:nvSpPr>
        <p:spPr>
          <a:xfrm>
            <a:off x="-2" y="0"/>
            <a:ext cx="9123681" cy="609600"/>
          </a:xfrm>
          <a:prstGeom prst="rect">
            <a:avLst/>
          </a:prstGeom>
          <a:noFill/>
        </p:spPr>
        <p:txBody>
          <a:bodyPr wrap="square" rtlCol="0">
            <a:noAutofit/>
          </a:bodyPr>
          <a:lstStyle/>
          <a:p>
            <a:pPr>
              <a:lnSpc>
                <a:spcPct val="80000"/>
              </a:lnSpc>
            </a:pPr>
            <a:r>
              <a:rPr lang="en-US" sz="4000" b="1" dirty="0"/>
              <a:t>What “you” would do or what another donor has done?</a:t>
            </a:r>
          </a:p>
        </p:txBody>
      </p:sp>
    </p:spTree>
    <p:extLst>
      <p:ext uri="{BB962C8B-B14F-4D97-AF65-F5344CB8AC3E}">
        <p14:creationId xmlns:p14="http://schemas.microsoft.com/office/powerpoint/2010/main" val="116154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7966"/>
            <a:ext cx="9099973" cy="707886"/>
          </a:xfrm>
          <a:prstGeom prst="rect">
            <a:avLst/>
          </a:prstGeom>
          <a:noFill/>
        </p:spPr>
        <p:txBody>
          <a:bodyPr wrap="square" rtlCol="0">
            <a:noAutofit/>
          </a:bodyPr>
          <a:lstStyle/>
          <a:p>
            <a:pPr algn="ctr">
              <a:lnSpc>
                <a:spcPct val="80000"/>
              </a:lnSpc>
            </a:pPr>
            <a:r>
              <a:rPr lang="en-US" sz="4400" b="1" dirty="0"/>
              <a:t>Text only or text and donor picture?</a:t>
            </a:r>
          </a:p>
          <a:p>
            <a:pPr>
              <a:lnSpc>
                <a:spcPct val="80000"/>
              </a:lnSpc>
            </a:pPr>
            <a:endParaRPr lang="en-US" sz="4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6012"/>
            <a:ext cx="4470400" cy="3352800"/>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7467" y="785852"/>
            <a:ext cx="4436533" cy="3327400"/>
          </a:xfrm>
          <a:prstGeom prst="rect">
            <a:avLst/>
          </a:prstGeom>
        </p:spPr>
      </p:pic>
      <p:sp>
        <p:nvSpPr>
          <p:cNvPr id="6" name="TextBox 5"/>
          <p:cNvSpPr txBox="1"/>
          <p:nvPr/>
        </p:nvSpPr>
        <p:spPr>
          <a:xfrm>
            <a:off x="0" y="5181600"/>
            <a:ext cx="3477376" cy="609600"/>
          </a:xfrm>
          <a:prstGeom prst="rect">
            <a:avLst/>
          </a:prstGeom>
          <a:noFill/>
        </p:spPr>
        <p:txBody>
          <a:bodyPr wrap="square" rtlCol="0">
            <a:noAutofit/>
          </a:bodyPr>
          <a:lstStyle/>
          <a:p>
            <a:pPr>
              <a:lnSpc>
                <a:spcPct val="80000"/>
              </a:lnSpc>
            </a:pPr>
            <a:r>
              <a:rPr lang="en-US" sz="5400" dirty="0"/>
              <a:t>All: </a:t>
            </a:r>
            <a:r>
              <a:rPr lang="en-US" sz="5400" b="1" dirty="0"/>
              <a:t>___%</a:t>
            </a:r>
          </a:p>
          <a:p>
            <a:pPr>
              <a:lnSpc>
                <a:spcPct val="80000"/>
              </a:lnSpc>
            </a:pPr>
            <a:endParaRPr lang="en-US" dirty="0"/>
          </a:p>
          <a:p>
            <a:pPr>
              <a:lnSpc>
                <a:spcPct val="80000"/>
              </a:lnSpc>
            </a:pPr>
            <a:r>
              <a:rPr lang="en-US" sz="5400" dirty="0">
                <a:solidFill>
                  <a:srgbClr val="FF0000"/>
                </a:solidFill>
              </a:rPr>
              <a:t>55+: </a:t>
            </a:r>
            <a:r>
              <a:rPr lang="en-US" sz="5400" b="1" dirty="0">
                <a:solidFill>
                  <a:srgbClr val="FF0000"/>
                </a:solidFill>
              </a:rPr>
              <a:t>___%</a:t>
            </a:r>
          </a:p>
        </p:txBody>
      </p:sp>
      <p:sp>
        <p:nvSpPr>
          <p:cNvPr id="7" name="TextBox 6"/>
          <p:cNvSpPr txBox="1"/>
          <p:nvPr/>
        </p:nvSpPr>
        <p:spPr>
          <a:xfrm>
            <a:off x="5622597" y="5181600"/>
            <a:ext cx="3477376" cy="609600"/>
          </a:xfrm>
          <a:prstGeom prst="rect">
            <a:avLst/>
          </a:prstGeom>
          <a:noFill/>
        </p:spPr>
        <p:txBody>
          <a:bodyPr wrap="square" rtlCol="0">
            <a:noAutofit/>
          </a:bodyPr>
          <a:lstStyle/>
          <a:p>
            <a:pPr>
              <a:lnSpc>
                <a:spcPct val="80000"/>
              </a:lnSpc>
            </a:pPr>
            <a:r>
              <a:rPr lang="en-US" sz="5400" dirty="0"/>
              <a:t>All: </a:t>
            </a:r>
            <a:r>
              <a:rPr lang="en-US" sz="5400" b="1" dirty="0"/>
              <a:t>___%</a:t>
            </a:r>
          </a:p>
          <a:p>
            <a:pPr>
              <a:lnSpc>
                <a:spcPct val="80000"/>
              </a:lnSpc>
            </a:pPr>
            <a:endParaRPr lang="en-US" dirty="0"/>
          </a:p>
          <a:p>
            <a:pPr>
              <a:lnSpc>
                <a:spcPct val="80000"/>
              </a:lnSpc>
            </a:pPr>
            <a:r>
              <a:rPr lang="en-US" sz="5400" dirty="0">
                <a:solidFill>
                  <a:srgbClr val="FF0000"/>
                </a:solidFill>
              </a:rPr>
              <a:t>55+: </a:t>
            </a:r>
            <a:r>
              <a:rPr lang="en-US" sz="5400" b="1" dirty="0">
                <a:solidFill>
                  <a:srgbClr val="FF0000"/>
                </a:solidFill>
              </a:rPr>
              <a:t>___%</a:t>
            </a:r>
          </a:p>
        </p:txBody>
      </p:sp>
      <p:sp>
        <p:nvSpPr>
          <p:cNvPr id="9" name="TextBox 8"/>
          <p:cNvSpPr txBox="1"/>
          <p:nvPr/>
        </p:nvSpPr>
        <p:spPr>
          <a:xfrm>
            <a:off x="-33868" y="4172664"/>
            <a:ext cx="9133841" cy="609600"/>
          </a:xfrm>
          <a:prstGeom prst="rect">
            <a:avLst/>
          </a:prstGeom>
          <a:noFill/>
        </p:spPr>
        <p:txBody>
          <a:bodyPr wrap="square" rtlCol="0">
            <a:noAutofit/>
          </a:bodyPr>
          <a:lstStyle/>
          <a:p>
            <a:pPr>
              <a:lnSpc>
                <a:spcPct val="80000"/>
              </a:lnSpc>
            </a:pPr>
            <a:r>
              <a:rPr lang="en-US" sz="2400" dirty="0"/>
              <a:t>Please rate your interest in pursuing the above described charitable giving arrangement: % Interested now (definitely/somewhat /slightly)</a:t>
            </a:r>
          </a:p>
          <a:p>
            <a:pPr>
              <a:lnSpc>
                <a:spcPct val="80000"/>
              </a:lnSpc>
            </a:pPr>
            <a:endParaRPr lang="en-US" sz="2400" dirty="0"/>
          </a:p>
        </p:txBody>
      </p:sp>
    </p:spTree>
    <p:extLst>
      <p:ext uri="{BB962C8B-B14F-4D97-AF65-F5344CB8AC3E}">
        <p14:creationId xmlns:p14="http://schemas.microsoft.com/office/powerpoint/2010/main" val="2595257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7966"/>
            <a:ext cx="9099973" cy="707886"/>
          </a:xfrm>
          <a:prstGeom prst="rect">
            <a:avLst/>
          </a:prstGeom>
          <a:noFill/>
        </p:spPr>
        <p:txBody>
          <a:bodyPr wrap="square" rtlCol="0">
            <a:noAutofit/>
          </a:bodyPr>
          <a:lstStyle/>
          <a:p>
            <a:pPr algn="ctr">
              <a:lnSpc>
                <a:spcPct val="80000"/>
              </a:lnSpc>
            </a:pPr>
            <a:r>
              <a:rPr lang="en-US" sz="4400" b="1" dirty="0"/>
              <a:t>Text only or text and donor picture?</a:t>
            </a:r>
          </a:p>
          <a:p>
            <a:pPr>
              <a:lnSpc>
                <a:spcPct val="80000"/>
              </a:lnSpc>
            </a:pPr>
            <a:endParaRPr lang="en-US" sz="4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96012"/>
            <a:ext cx="4470400" cy="3352800"/>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7467" y="785852"/>
            <a:ext cx="4436533" cy="3327400"/>
          </a:xfrm>
          <a:prstGeom prst="rect">
            <a:avLst/>
          </a:prstGeom>
        </p:spPr>
      </p:pic>
      <p:sp>
        <p:nvSpPr>
          <p:cNvPr id="6" name="TextBox 5"/>
          <p:cNvSpPr txBox="1"/>
          <p:nvPr/>
        </p:nvSpPr>
        <p:spPr>
          <a:xfrm>
            <a:off x="0" y="5181600"/>
            <a:ext cx="3477376" cy="609600"/>
          </a:xfrm>
          <a:prstGeom prst="rect">
            <a:avLst/>
          </a:prstGeom>
          <a:noFill/>
        </p:spPr>
        <p:txBody>
          <a:bodyPr wrap="square" rtlCol="0">
            <a:noAutofit/>
          </a:bodyPr>
          <a:lstStyle/>
          <a:p>
            <a:pPr>
              <a:lnSpc>
                <a:spcPct val="80000"/>
              </a:lnSpc>
            </a:pPr>
            <a:r>
              <a:rPr lang="en-US" sz="5400" dirty="0"/>
              <a:t>All: </a:t>
            </a:r>
            <a:r>
              <a:rPr lang="en-US" sz="5400" b="1" dirty="0"/>
              <a:t>38.6%</a:t>
            </a:r>
          </a:p>
          <a:p>
            <a:pPr>
              <a:lnSpc>
                <a:spcPct val="80000"/>
              </a:lnSpc>
            </a:pPr>
            <a:endParaRPr lang="en-US" dirty="0"/>
          </a:p>
          <a:p>
            <a:pPr>
              <a:lnSpc>
                <a:spcPct val="80000"/>
              </a:lnSpc>
            </a:pPr>
            <a:r>
              <a:rPr lang="en-US" sz="5400" dirty="0">
                <a:solidFill>
                  <a:srgbClr val="FF0000"/>
                </a:solidFill>
              </a:rPr>
              <a:t>55+: </a:t>
            </a:r>
            <a:r>
              <a:rPr lang="en-US" sz="5400" b="1" dirty="0">
                <a:solidFill>
                  <a:srgbClr val="FF0000"/>
                </a:solidFill>
              </a:rPr>
              <a:t>38.6%</a:t>
            </a:r>
          </a:p>
        </p:txBody>
      </p:sp>
      <p:sp>
        <p:nvSpPr>
          <p:cNvPr id="7" name="TextBox 6"/>
          <p:cNvSpPr txBox="1"/>
          <p:nvPr/>
        </p:nvSpPr>
        <p:spPr>
          <a:xfrm>
            <a:off x="5622597" y="5181600"/>
            <a:ext cx="3477376" cy="609600"/>
          </a:xfrm>
          <a:prstGeom prst="rect">
            <a:avLst/>
          </a:prstGeom>
          <a:noFill/>
        </p:spPr>
        <p:txBody>
          <a:bodyPr wrap="square" rtlCol="0">
            <a:noAutofit/>
          </a:bodyPr>
          <a:lstStyle/>
          <a:p>
            <a:pPr>
              <a:lnSpc>
                <a:spcPct val="80000"/>
              </a:lnSpc>
            </a:pPr>
            <a:r>
              <a:rPr lang="en-US" sz="5400" dirty="0"/>
              <a:t>All: </a:t>
            </a:r>
            <a:r>
              <a:rPr lang="en-US" sz="5400" b="1" dirty="0"/>
              <a:t>31.1%</a:t>
            </a:r>
          </a:p>
          <a:p>
            <a:pPr>
              <a:lnSpc>
                <a:spcPct val="80000"/>
              </a:lnSpc>
            </a:pPr>
            <a:endParaRPr lang="en-US" dirty="0"/>
          </a:p>
          <a:p>
            <a:pPr>
              <a:lnSpc>
                <a:spcPct val="80000"/>
              </a:lnSpc>
            </a:pPr>
            <a:r>
              <a:rPr lang="en-US" sz="5400" dirty="0">
                <a:solidFill>
                  <a:srgbClr val="FF0000"/>
                </a:solidFill>
              </a:rPr>
              <a:t>55+: </a:t>
            </a:r>
            <a:r>
              <a:rPr lang="en-US" sz="5400" b="1" dirty="0">
                <a:solidFill>
                  <a:srgbClr val="FF0000"/>
                </a:solidFill>
              </a:rPr>
              <a:t>29.8%</a:t>
            </a:r>
          </a:p>
        </p:txBody>
      </p:sp>
      <p:sp>
        <p:nvSpPr>
          <p:cNvPr id="9" name="TextBox 8"/>
          <p:cNvSpPr txBox="1"/>
          <p:nvPr/>
        </p:nvSpPr>
        <p:spPr>
          <a:xfrm>
            <a:off x="-33868" y="4172664"/>
            <a:ext cx="9133841" cy="609600"/>
          </a:xfrm>
          <a:prstGeom prst="rect">
            <a:avLst/>
          </a:prstGeom>
          <a:noFill/>
        </p:spPr>
        <p:txBody>
          <a:bodyPr wrap="square" rtlCol="0">
            <a:noAutofit/>
          </a:bodyPr>
          <a:lstStyle/>
          <a:p>
            <a:pPr>
              <a:lnSpc>
                <a:spcPct val="80000"/>
              </a:lnSpc>
            </a:pPr>
            <a:r>
              <a:rPr lang="en-US" sz="2400" dirty="0"/>
              <a:t>Please rate your interest in pursuing the above described charitable giving arrangement: % Interested now (definitely/somewhat /slightly)</a:t>
            </a:r>
          </a:p>
          <a:p>
            <a:pPr>
              <a:lnSpc>
                <a:spcPct val="80000"/>
              </a:lnSpc>
            </a:pPr>
            <a:endParaRPr lang="en-US" sz="2400" dirty="0"/>
          </a:p>
        </p:txBody>
      </p:sp>
    </p:spTree>
    <p:extLst>
      <p:ext uri="{BB962C8B-B14F-4D97-AF65-F5344CB8AC3E}">
        <p14:creationId xmlns:p14="http://schemas.microsoft.com/office/powerpoint/2010/main" val="30346849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6223"/>
          <a:stretch/>
        </p:blipFill>
        <p:spPr>
          <a:xfrm>
            <a:off x="4856480" y="104274"/>
            <a:ext cx="4287520" cy="6753726"/>
          </a:xfrm>
          <a:prstGeom prst="rect">
            <a:avLst/>
          </a:prstGeom>
        </p:spPr>
      </p:pic>
      <p:sp>
        <p:nvSpPr>
          <p:cNvPr id="4" name="TextBox 3"/>
          <p:cNvSpPr txBox="1"/>
          <p:nvPr/>
        </p:nvSpPr>
        <p:spPr>
          <a:xfrm>
            <a:off x="0" y="0"/>
            <a:ext cx="6477000" cy="707886"/>
          </a:xfrm>
          <a:prstGeom prst="rect">
            <a:avLst/>
          </a:prstGeom>
          <a:noFill/>
        </p:spPr>
        <p:txBody>
          <a:bodyPr wrap="square" rtlCol="0">
            <a:noAutofit/>
          </a:bodyPr>
          <a:lstStyle/>
          <a:p>
            <a:pPr>
              <a:lnSpc>
                <a:spcPct val="80000"/>
              </a:lnSpc>
            </a:pPr>
            <a:r>
              <a:rPr lang="en-US" sz="4000" b="1" dirty="0"/>
              <a:t>What’s the problem with the donor picture? Is it just this photo? This donor age? Is it photos in general or what?</a:t>
            </a:r>
          </a:p>
        </p:txBody>
      </p:sp>
    </p:spTree>
    <p:extLst>
      <p:ext uri="{BB962C8B-B14F-4D97-AF65-F5344CB8AC3E}">
        <p14:creationId xmlns:p14="http://schemas.microsoft.com/office/powerpoint/2010/main" val="16473631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048000" cy="2286000"/>
          </a:xfrm>
          <a:prstGeom prst="rect">
            <a:avLst/>
          </a:prstGeom>
          <a:ln w="28575">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0"/>
            <a:ext cx="3048000" cy="2286000"/>
          </a:xfrm>
          <a:prstGeom prst="rect">
            <a:avLst/>
          </a:prstGeom>
          <a:ln w="28575">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72000"/>
            <a:ext cx="3048000" cy="2286000"/>
          </a:xfrm>
          <a:prstGeom prst="rect">
            <a:avLst/>
          </a:prstGeom>
          <a:ln w="28575">
            <a:solidFill>
              <a:schemeClr val="tx1"/>
            </a:solidFill>
          </a:ln>
        </p:spPr>
      </p:pic>
      <p:sp>
        <p:nvSpPr>
          <p:cNvPr id="6" name="TextBox 5"/>
          <p:cNvSpPr txBox="1"/>
          <p:nvPr/>
        </p:nvSpPr>
        <p:spPr>
          <a:xfrm>
            <a:off x="3048000" y="548640"/>
            <a:ext cx="1981200" cy="1584960"/>
          </a:xfrm>
          <a:prstGeom prst="rect">
            <a:avLst/>
          </a:prstGeom>
          <a:noFill/>
        </p:spPr>
        <p:txBody>
          <a:bodyPr wrap="square" rtlCol="0">
            <a:noAutofit/>
          </a:bodyPr>
          <a:lstStyle/>
          <a:p>
            <a:pPr algn="ctr">
              <a:lnSpc>
                <a:spcPct val="80000"/>
              </a:lnSpc>
            </a:pPr>
            <a:r>
              <a:rPr lang="en-US" sz="5400" u="sng" dirty="0">
                <a:solidFill>
                  <a:srgbClr val="FF0000"/>
                </a:solidFill>
              </a:rPr>
              <a:t>55+</a:t>
            </a:r>
          </a:p>
          <a:p>
            <a:pPr>
              <a:lnSpc>
                <a:spcPct val="80000"/>
              </a:lnSpc>
            </a:pPr>
            <a:r>
              <a:rPr lang="en-US" sz="5400" b="1" dirty="0">
                <a:solidFill>
                  <a:srgbClr val="FF0000"/>
                </a:solidFill>
              </a:rPr>
              <a:t>___%</a:t>
            </a: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r>
              <a:rPr lang="en-US" sz="5400" b="1" dirty="0">
                <a:solidFill>
                  <a:srgbClr val="FF0000"/>
                </a:solidFill>
              </a:rPr>
              <a:t>___%</a:t>
            </a: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r>
              <a:rPr lang="en-US" sz="5400" b="1" dirty="0">
                <a:solidFill>
                  <a:srgbClr val="FF0000"/>
                </a:solidFill>
              </a:rPr>
              <a:t>___%</a:t>
            </a: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p:txBody>
      </p:sp>
      <p:sp>
        <p:nvSpPr>
          <p:cNvPr id="8" name="TextBox 7"/>
          <p:cNvSpPr txBox="1"/>
          <p:nvPr/>
        </p:nvSpPr>
        <p:spPr>
          <a:xfrm>
            <a:off x="3048000" y="5080"/>
            <a:ext cx="6051973" cy="382548"/>
          </a:xfrm>
          <a:prstGeom prst="rect">
            <a:avLst/>
          </a:prstGeom>
          <a:noFill/>
        </p:spPr>
        <p:txBody>
          <a:bodyPr wrap="square" rtlCol="0">
            <a:noAutofit/>
          </a:bodyPr>
          <a:lstStyle/>
          <a:p>
            <a:pPr algn="ctr">
              <a:lnSpc>
                <a:spcPct val="80000"/>
              </a:lnSpc>
            </a:pPr>
            <a:r>
              <a:rPr lang="en-US" sz="2400" dirty="0"/>
              <a:t>Interested now (definitely/somewhat /slightly)</a:t>
            </a:r>
          </a:p>
        </p:txBody>
      </p:sp>
      <p:sp>
        <p:nvSpPr>
          <p:cNvPr id="9" name="TextBox 8"/>
          <p:cNvSpPr txBox="1"/>
          <p:nvPr/>
        </p:nvSpPr>
        <p:spPr>
          <a:xfrm>
            <a:off x="5181600" y="533400"/>
            <a:ext cx="1981200" cy="1584960"/>
          </a:xfrm>
          <a:prstGeom prst="rect">
            <a:avLst/>
          </a:prstGeom>
          <a:noFill/>
        </p:spPr>
        <p:txBody>
          <a:bodyPr wrap="square" rtlCol="0">
            <a:noAutofit/>
          </a:bodyPr>
          <a:lstStyle/>
          <a:p>
            <a:pPr>
              <a:lnSpc>
                <a:spcPct val="80000"/>
              </a:lnSpc>
            </a:pPr>
            <a:r>
              <a:rPr lang="en-US" sz="5400" u="sng" dirty="0"/>
              <a:t>35-54</a:t>
            </a:r>
          </a:p>
          <a:p>
            <a:pPr>
              <a:lnSpc>
                <a:spcPct val="80000"/>
              </a:lnSpc>
            </a:pPr>
            <a:r>
              <a:rPr lang="en-US" sz="5400" b="1" dirty="0"/>
              <a:t>___%</a:t>
            </a:r>
          </a:p>
          <a:p>
            <a:pPr>
              <a:lnSpc>
                <a:spcPct val="80000"/>
              </a:lnSpc>
            </a:pPr>
            <a:endParaRPr lang="en-US" sz="5400" b="1" dirty="0"/>
          </a:p>
          <a:p>
            <a:pPr>
              <a:lnSpc>
                <a:spcPct val="80000"/>
              </a:lnSpc>
            </a:pPr>
            <a:endParaRPr lang="en-US" sz="5400" b="1" dirty="0"/>
          </a:p>
          <a:p>
            <a:pPr>
              <a:lnSpc>
                <a:spcPct val="80000"/>
              </a:lnSpc>
            </a:pPr>
            <a:r>
              <a:rPr lang="en-US" sz="5400" b="1" dirty="0"/>
              <a:t>___%</a:t>
            </a:r>
          </a:p>
          <a:p>
            <a:pPr>
              <a:lnSpc>
                <a:spcPct val="80000"/>
              </a:lnSpc>
            </a:pPr>
            <a:endParaRPr lang="en-US" sz="5400" b="1" dirty="0"/>
          </a:p>
          <a:p>
            <a:pPr>
              <a:lnSpc>
                <a:spcPct val="80000"/>
              </a:lnSpc>
            </a:pPr>
            <a:endParaRPr lang="en-US" sz="5400" b="1" dirty="0"/>
          </a:p>
          <a:p>
            <a:pPr>
              <a:lnSpc>
                <a:spcPct val="80000"/>
              </a:lnSpc>
            </a:pPr>
            <a:r>
              <a:rPr lang="en-US" sz="5400" b="1" dirty="0"/>
              <a:t>___%</a:t>
            </a: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p:txBody>
      </p:sp>
      <p:sp>
        <p:nvSpPr>
          <p:cNvPr id="10" name="TextBox 9"/>
          <p:cNvSpPr txBox="1"/>
          <p:nvPr/>
        </p:nvSpPr>
        <p:spPr>
          <a:xfrm>
            <a:off x="7239000" y="548640"/>
            <a:ext cx="1981200" cy="1584960"/>
          </a:xfrm>
          <a:prstGeom prst="rect">
            <a:avLst/>
          </a:prstGeom>
          <a:noFill/>
        </p:spPr>
        <p:txBody>
          <a:bodyPr wrap="square" rtlCol="0">
            <a:noAutofit/>
          </a:bodyPr>
          <a:lstStyle/>
          <a:p>
            <a:pPr>
              <a:lnSpc>
                <a:spcPct val="80000"/>
              </a:lnSpc>
            </a:pPr>
            <a:r>
              <a:rPr lang="en-US" sz="5400" u="sng" dirty="0">
                <a:solidFill>
                  <a:srgbClr val="00B0F0"/>
                </a:solidFill>
              </a:rPr>
              <a:t>U-35</a:t>
            </a:r>
          </a:p>
          <a:p>
            <a:pPr>
              <a:lnSpc>
                <a:spcPct val="80000"/>
              </a:lnSpc>
            </a:pPr>
            <a:r>
              <a:rPr lang="en-US" sz="5400" b="1" dirty="0">
                <a:solidFill>
                  <a:srgbClr val="00B0F0"/>
                </a:solidFill>
              </a:rPr>
              <a:t>___%</a:t>
            </a:r>
          </a:p>
          <a:p>
            <a:pPr>
              <a:lnSpc>
                <a:spcPct val="80000"/>
              </a:lnSpc>
            </a:pPr>
            <a:endParaRPr lang="en-US" sz="5400" b="1" dirty="0">
              <a:solidFill>
                <a:srgbClr val="00B0F0"/>
              </a:solidFill>
            </a:endParaRPr>
          </a:p>
          <a:p>
            <a:pPr>
              <a:lnSpc>
                <a:spcPct val="80000"/>
              </a:lnSpc>
            </a:pPr>
            <a:endParaRPr lang="en-US" sz="5400" b="1" dirty="0">
              <a:solidFill>
                <a:srgbClr val="00B0F0"/>
              </a:solidFill>
            </a:endParaRPr>
          </a:p>
          <a:p>
            <a:pPr>
              <a:lnSpc>
                <a:spcPct val="80000"/>
              </a:lnSpc>
            </a:pPr>
            <a:r>
              <a:rPr lang="en-US" sz="5400" b="1" dirty="0">
                <a:solidFill>
                  <a:srgbClr val="00B0F0"/>
                </a:solidFill>
              </a:rPr>
              <a:t>___%</a:t>
            </a:r>
          </a:p>
          <a:p>
            <a:pPr>
              <a:lnSpc>
                <a:spcPct val="80000"/>
              </a:lnSpc>
            </a:pPr>
            <a:endParaRPr lang="en-US" sz="5400" b="1" dirty="0">
              <a:solidFill>
                <a:srgbClr val="00B0F0"/>
              </a:solidFill>
            </a:endParaRPr>
          </a:p>
          <a:p>
            <a:pPr>
              <a:lnSpc>
                <a:spcPct val="80000"/>
              </a:lnSpc>
            </a:pPr>
            <a:endParaRPr lang="en-US" sz="5400" b="1" dirty="0">
              <a:solidFill>
                <a:srgbClr val="00B0F0"/>
              </a:solidFill>
            </a:endParaRPr>
          </a:p>
          <a:p>
            <a:pPr>
              <a:lnSpc>
                <a:spcPct val="80000"/>
              </a:lnSpc>
            </a:pPr>
            <a:r>
              <a:rPr lang="en-US" sz="5400" b="1" dirty="0">
                <a:solidFill>
                  <a:srgbClr val="00B0F0"/>
                </a:solidFill>
              </a:rPr>
              <a:t>___%</a:t>
            </a: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p:txBody>
      </p:sp>
    </p:spTree>
    <p:extLst>
      <p:ext uri="{BB962C8B-B14F-4D97-AF65-F5344CB8AC3E}">
        <p14:creationId xmlns:p14="http://schemas.microsoft.com/office/powerpoint/2010/main" val="4979717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3048000" cy="2286000"/>
          </a:xfrm>
          <a:prstGeom prst="rect">
            <a:avLst/>
          </a:prstGeom>
          <a:ln w="28575">
            <a:solidFill>
              <a:schemeClr val="tx1"/>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000"/>
            <a:ext cx="3048000" cy="2286000"/>
          </a:xfrm>
          <a:prstGeom prst="rect">
            <a:avLst/>
          </a:prstGeom>
          <a:ln w="28575">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72000"/>
            <a:ext cx="3048000" cy="2286000"/>
          </a:xfrm>
          <a:prstGeom prst="rect">
            <a:avLst/>
          </a:prstGeom>
          <a:ln w="28575">
            <a:solidFill>
              <a:schemeClr val="tx1"/>
            </a:solidFill>
          </a:ln>
        </p:spPr>
      </p:pic>
      <p:sp>
        <p:nvSpPr>
          <p:cNvPr id="6" name="TextBox 5"/>
          <p:cNvSpPr txBox="1"/>
          <p:nvPr/>
        </p:nvSpPr>
        <p:spPr>
          <a:xfrm>
            <a:off x="3048000" y="548640"/>
            <a:ext cx="1981200" cy="1584960"/>
          </a:xfrm>
          <a:prstGeom prst="rect">
            <a:avLst/>
          </a:prstGeom>
          <a:noFill/>
        </p:spPr>
        <p:txBody>
          <a:bodyPr wrap="square" rtlCol="0">
            <a:noAutofit/>
          </a:bodyPr>
          <a:lstStyle/>
          <a:p>
            <a:pPr algn="ctr">
              <a:lnSpc>
                <a:spcPct val="80000"/>
              </a:lnSpc>
            </a:pPr>
            <a:r>
              <a:rPr lang="en-US" sz="5400" u="sng" dirty="0">
                <a:solidFill>
                  <a:srgbClr val="FF0000"/>
                </a:solidFill>
              </a:rPr>
              <a:t>55+</a:t>
            </a:r>
          </a:p>
          <a:p>
            <a:pPr>
              <a:lnSpc>
                <a:spcPct val="80000"/>
              </a:lnSpc>
            </a:pPr>
            <a:r>
              <a:rPr lang="en-US" sz="5400" b="1" dirty="0">
                <a:solidFill>
                  <a:srgbClr val="FF0000"/>
                </a:solidFill>
              </a:rPr>
              <a:t>24.4%</a:t>
            </a: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r>
              <a:rPr lang="en-US" sz="5400" b="1" dirty="0">
                <a:solidFill>
                  <a:srgbClr val="FF0000"/>
                </a:solidFill>
              </a:rPr>
              <a:t>22.0%</a:t>
            </a: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r>
              <a:rPr lang="en-US" sz="5400" b="1" dirty="0">
                <a:solidFill>
                  <a:srgbClr val="FF0000"/>
                </a:solidFill>
              </a:rPr>
              <a:t>41.1%</a:t>
            </a: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p:txBody>
      </p:sp>
      <p:sp>
        <p:nvSpPr>
          <p:cNvPr id="8" name="TextBox 7"/>
          <p:cNvSpPr txBox="1"/>
          <p:nvPr/>
        </p:nvSpPr>
        <p:spPr>
          <a:xfrm>
            <a:off x="3048000" y="5080"/>
            <a:ext cx="6051973" cy="382548"/>
          </a:xfrm>
          <a:prstGeom prst="rect">
            <a:avLst/>
          </a:prstGeom>
          <a:noFill/>
        </p:spPr>
        <p:txBody>
          <a:bodyPr wrap="square" rtlCol="0">
            <a:noAutofit/>
          </a:bodyPr>
          <a:lstStyle/>
          <a:p>
            <a:pPr algn="ctr">
              <a:lnSpc>
                <a:spcPct val="80000"/>
              </a:lnSpc>
            </a:pPr>
            <a:r>
              <a:rPr lang="en-US" sz="2400" dirty="0"/>
              <a:t>Interested now (definitely/somewhat /slightly)</a:t>
            </a:r>
          </a:p>
        </p:txBody>
      </p:sp>
      <p:sp>
        <p:nvSpPr>
          <p:cNvPr id="9" name="TextBox 8"/>
          <p:cNvSpPr txBox="1"/>
          <p:nvPr/>
        </p:nvSpPr>
        <p:spPr>
          <a:xfrm>
            <a:off x="5181600" y="533400"/>
            <a:ext cx="1981200" cy="1584960"/>
          </a:xfrm>
          <a:prstGeom prst="rect">
            <a:avLst/>
          </a:prstGeom>
          <a:noFill/>
        </p:spPr>
        <p:txBody>
          <a:bodyPr wrap="square" rtlCol="0">
            <a:noAutofit/>
          </a:bodyPr>
          <a:lstStyle/>
          <a:p>
            <a:pPr>
              <a:lnSpc>
                <a:spcPct val="80000"/>
              </a:lnSpc>
            </a:pPr>
            <a:r>
              <a:rPr lang="en-US" sz="5400" u="sng" dirty="0"/>
              <a:t>35-54</a:t>
            </a:r>
          </a:p>
          <a:p>
            <a:pPr>
              <a:lnSpc>
                <a:spcPct val="80000"/>
              </a:lnSpc>
            </a:pPr>
            <a:r>
              <a:rPr lang="en-US" sz="5400" b="1" dirty="0"/>
              <a:t>38.4%</a:t>
            </a:r>
          </a:p>
          <a:p>
            <a:pPr>
              <a:lnSpc>
                <a:spcPct val="80000"/>
              </a:lnSpc>
            </a:pPr>
            <a:endParaRPr lang="en-US" sz="5400" b="1" dirty="0"/>
          </a:p>
          <a:p>
            <a:pPr>
              <a:lnSpc>
                <a:spcPct val="80000"/>
              </a:lnSpc>
            </a:pPr>
            <a:endParaRPr lang="en-US" sz="5400" b="1" dirty="0"/>
          </a:p>
          <a:p>
            <a:pPr>
              <a:lnSpc>
                <a:spcPct val="80000"/>
              </a:lnSpc>
            </a:pPr>
            <a:r>
              <a:rPr lang="en-US" sz="5400" b="1" dirty="0"/>
              <a:t>47.4%</a:t>
            </a:r>
          </a:p>
          <a:p>
            <a:pPr>
              <a:lnSpc>
                <a:spcPct val="80000"/>
              </a:lnSpc>
            </a:pPr>
            <a:endParaRPr lang="en-US" sz="5400" b="1" dirty="0"/>
          </a:p>
          <a:p>
            <a:pPr>
              <a:lnSpc>
                <a:spcPct val="80000"/>
              </a:lnSpc>
            </a:pPr>
            <a:endParaRPr lang="en-US" sz="5400" b="1" dirty="0"/>
          </a:p>
          <a:p>
            <a:pPr>
              <a:lnSpc>
                <a:spcPct val="80000"/>
              </a:lnSpc>
            </a:pPr>
            <a:r>
              <a:rPr lang="en-US" sz="5400" b="1" dirty="0"/>
              <a:t>30.6%</a:t>
            </a: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p:txBody>
      </p:sp>
      <p:sp>
        <p:nvSpPr>
          <p:cNvPr id="10" name="TextBox 9"/>
          <p:cNvSpPr txBox="1"/>
          <p:nvPr/>
        </p:nvSpPr>
        <p:spPr>
          <a:xfrm>
            <a:off x="7239000" y="548640"/>
            <a:ext cx="1981200" cy="1584960"/>
          </a:xfrm>
          <a:prstGeom prst="rect">
            <a:avLst/>
          </a:prstGeom>
          <a:noFill/>
        </p:spPr>
        <p:txBody>
          <a:bodyPr wrap="square" rtlCol="0">
            <a:noAutofit/>
          </a:bodyPr>
          <a:lstStyle/>
          <a:p>
            <a:pPr>
              <a:lnSpc>
                <a:spcPct val="80000"/>
              </a:lnSpc>
            </a:pPr>
            <a:r>
              <a:rPr lang="en-US" sz="5400" u="sng" dirty="0">
                <a:solidFill>
                  <a:srgbClr val="00B0F0"/>
                </a:solidFill>
              </a:rPr>
              <a:t>U-35</a:t>
            </a:r>
          </a:p>
          <a:p>
            <a:pPr>
              <a:lnSpc>
                <a:spcPct val="80000"/>
              </a:lnSpc>
            </a:pPr>
            <a:r>
              <a:rPr lang="en-US" sz="5400" b="1" dirty="0">
                <a:solidFill>
                  <a:srgbClr val="00B0F0"/>
                </a:solidFill>
              </a:rPr>
              <a:t>44.5%</a:t>
            </a:r>
          </a:p>
          <a:p>
            <a:pPr>
              <a:lnSpc>
                <a:spcPct val="80000"/>
              </a:lnSpc>
            </a:pPr>
            <a:endParaRPr lang="en-US" sz="5400" b="1" dirty="0">
              <a:solidFill>
                <a:srgbClr val="00B0F0"/>
              </a:solidFill>
            </a:endParaRPr>
          </a:p>
          <a:p>
            <a:pPr>
              <a:lnSpc>
                <a:spcPct val="80000"/>
              </a:lnSpc>
            </a:pPr>
            <a:endParaRPr lang="en-US" sz="5400" b="1" dirty="0">
              <a:solidFill>
                <a:srgbClr val="00B0F0"/>
              </a:solidFill>
            </a:endParaRPr>
          </a:p>
          <a:p>
            <a:pPr>
              <a:lnSpc>
                <a:spcPct val="80000"/>
              </a:lnSpc>
            </a:pPr>
            <a:r>
              <a:rPr lang="en-US" sz="5400" b="1" dirty="0">
                <a:solidFill>
                  <a:srgbClr val="00B0F0"/>
                </a:solidFill>
              </a:rPr>
              <a:t>32.6%</a:t>
            </a:r>
          </a:p>
          <a:p>
            <a:pPr>
              <a:lnSpc>
                <a:spcPct val="80000"/>
              </a:lnSpc>
            </a:pPr>
            <a:endParaRPr lang="en-US" sz="5400" b="1" dirty="0">
              <a:solidFill>
                <a:srgbClr val="00B0F0"/>
              </a:solidFill>
            </a:endParaRPr>
          </a:p>
          <a:p>
            <a:pPr>
              <a:lnSpc>
                <a:spcPct val="80000"/>
              </a:lnSpc>
            </a:pPr>
            <a:endParaRPr lang="en-US" sz="5400" b="1" dirty="0">
              <a:solidFill>
                <a:srgbClr val="00B0F0"/>
              </a:solidFill>
            </a:endParaRPr>
          </a:p>
          <a:p>
            <a:pPr>
              <a:lnSpc>
                <a:spcPct val="80000"/>
              </a:lnSpc>
            </a:pPr>
            <a:r>
              <a:rPr lang="en-US" sz="5400" b="1" dirty="0">
                <a:solidFill>
                  <a:srgbClr val="00B0F0"/>
                </a:solidFill>
              </a:rPr>
              <a:t>30.2%</a:t>
            </a: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p:txBody>
      </p:sp>
      <p:sp>
        <p:nvSpPr>
          <p:cNvPr id="11" name="Rectangle 10"/>
          <p:cNvSpPr/>
          <p:nvPr/>
        </p:nvSpPr>
        <p:spPr>
          <a:xfrm>
            <a:off x="3048000" y="5105400"/>
            <a:ext cx="2057400"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105400" y="3124200"/>
            <a:ext cx="2057400"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162800" y="1143000"/>
            <a:ext cx="1981200"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8912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656" t="15661" r="7037" b="17461"/>
          <a:stretch/>
        </p:blipFill>
        <p:spPr>
          <a:xfrm>
            <a:off x="1886857" y="1361425"/>
            <a:ext cx="6435862" cy="5496575"/>
          </a:xfrm>
          <a:prstGeom prst="rect">
            <a:avLst/>
          </a:prstGeom>
        </p:spPr>
      </p:pic>
      <p:sp>
        <p:nvSpPr>
          <p:cNvPr id="4" name="TextBox 3"/>
          <p:cNvSpPr txBox="1"/>
          <p:nvPr/>
        </p:nvSpPr>
        <p:spPr>
          <a:xfrm>
            <a:off x="0" y="14514"/>
            <a:ext cx="9144000" cy="1059543"/>
          </a:xfrm>
          <a:prstGeom prst="rect">
            <a:avLst/>
          </a:prstGeom>
          <a:noFill/>
        </p:spPr>
        <p:txBody>
          <a:bodyPr wrap="square" rtlCol="0">
            <a:noAutofit/>
          </a:bodyPr>
          <a:lstStyle/>
          <a:p>
            <a:pPr algn="ctr">
              <a:lnSpc>
                <a:spcPct val="80000"/>
              </a:lnSpc>
            </a:pPr>
            <a:r>
              <a:rPr lang="en-US" sz="4800" b="1" dirty="0"/>
              <a:t>How do these compare with text only or a non-donor photo?</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0000" t="12754" b="23897"/>
          <a:stretch/>
        </p:blipFill>
        <p:spPr>
          <a:xfrm>
            <a:off x="2438400" y="1828800"/>
            <a:ext cx="3048000" cy="2777566"/>
          </a:xfrm>
          <a:prstGeom prst="rect">
            <a:avLst/>
          </a:prstGeom>
          <a:ln w="28575">
            <a:solidFill>
              <a:schemeClr val="tx1"/>
            </a:solidFill>
          </a:ln>
        </p:spPr>
      </p:pic>
      <p:sp>
        <p:nvSpPr>
          <p:cNvPr id="2" name="TextBox 1"/>
          <p:cNvSpPr txBox="1"/>
          <p:nvPr/>
        </p:nvSpPr>
        <p:spPr>
          <a:xfrm rot="1738276">
            <a:off x="5488398" y="3193941"/>
            <a:ext cx="2083174" cy="1175706"/>
          </a:xfrm>
          <a:prstGeom prst="rect">
            <a:avLst/>
          </a:prstGeom>
          <a:noFill/>
        </p:spPr>
        <p:txBody>
          <a:bodyPr wrap="square" rtlCol="0">
            <a:spAutoFit/>
          </a:bodyPr>
          <a:lstStyle/>
          <a:p>
            <a:pPr algn="ctr">
              <a:lnSpc>
                <a:spcPct val="80000"/>
              </a:lnSpc>
            </a:pPr>
            <a:r>
              <a:rPr lang="en-US" sz="4400" b="1" dirty="0">
                <a:solidFill>
                  <a:schemeClr val="bg1"/>
                </a:solidFill>
                <a:latin typeface="Times New Roman" panose="02020603050405020304" pitchFamily="18" charset="0"/>
                <a:cs typeface="Times New Roman" panose="02020603050405020304" pitchFamily="18" charset="0"/>
              </a:rPr>
              <a:t>Text only</a:t>
            </a:r>
          </a:p>
        </p:txBody>
      </p:sp>
    </p:spTree>
    <p:extLst>
      <p:ext uri="{BB962C8B-B14F-4D97-AF65-F5344CB8AC3E}">
        <p14:creationId xmlns:p14="http://schemas.microsoft.com/office/powerpoint/2010/main" val="25338368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19400" y="0"/>
            <a:ext cx="1600200" cy="1584960"/>
          </a:xfrm>
          <a:prstGeom prst="rect">
            <a:avLst/>
          </a:prstGeom>
          <a:noFill/>
        </p:spPr>
        <p:txBody>
          <a:bodyPr wrap="square" rtlCol="0">
            <a:noAutofit/>
          </a:bodyPr>
          <a:lstStyle/>
          <a:p>
            <a:pPr algn="ctr">
              <a:lnSpc>
                <a:spcPct val="80000"/>
              </a:lnSpc>
            </a:pPr>
            <a:r>
              <a:rPr lang="en-US" sz="4000" u="sng" dirty="0">
                <a:solidFill>
                  <a:srgbClr val="FF0000"/>
                </a:solidFill>
              </a:rPr>
              <a:t>55+</a:t>
            </a:r>
          </a:p>
          <a:p>
            <a:pPr algn="ctr">
              <a:lnSpc>
                <a:spcPct val="80000"/>
              </a:lnSpc>
            </a:pPr>
            <a:endParaRPr lang="en-US" sz="4000" b="1" dirty="0">
              <a:solidFill>
                <a:srgbClr val="FF0000"/>
              </a:solidFill>
            </a:endParaRPr>
          </a:p>
          <a:p>
            <a:pPr algn="ctr">
              <a:lnSpc>
                <a:spcPct val="80000"/>
              </a:lnSpc>
            </a:pPr>
            <a:r>
              <a:rPr lang="en-US" sz="5400" b="1" dirty="0">
                <a:solidFill>
                  <a:srgbClr val="FF0000"/>
                </a:solidFill>
              </a:rPr>
              <a:t>1</a:t>
            </a:r>
            <a:r>
              <a:rPr lang="en-US" sz="5400" b="1" baseline="30000" dirty="0">
                <a:solidFill>
                  <a:srgbClr val="FF0000"/>
                </a:solidFill>
              </a:rPr>
              <a:t>st</a:t>
            </a:r>
            <a:r>
              <a:rPr lang="en-US" sz="5400" b="1" dirty="0">
                <a:solidFill>
                  <a:srgbClr val="FF0000"/>
                </a:solidFill>
              </a:rPr>
              <a:t> </a:t>
            </a:r>
            <a:r>
              <a:rPr lang="en-US" sz="4400" b="1" dirty="0">
                <a:solidFill>
                  <a:srgbClr val="FF0000"/>
                </a:solidFill>
              </a:rPr>
              <a:t>44.4%</a:t>
            </a:r>
            <a:endParaRPr lang="en-US" sz="6000" b="1" dirty="0">
              <a:solidFill>
                <a:srgbClr val="FF0000"/>
              </a:solidFill>
            </a:endParaRPr>
          </a:p>
          <a:p>
            <a:pPr algn="ctr">
              <a:lnSpc>
                <a:spcPct val="80000"/>
              </a:lnSpc>
            </a:pPr>
            <a:endParaRPr lang="en-US" sz="1200" b="1" dirty="0">
              <a:solidFill>
                <a:srgbClr val="FF0000"/>
              </a:solidFill>
            </a:endParaRPr>
          </a:p>
          <a:p>
            <a:pPr algn="ctr">
              <a:lnSpc>
                <a:spcPct val="80000"/>
              </a:lnSpc>
            </a:pPr>
            <a:endParaRPr lang="en-US" sz="7200" b="1" dirty="0">
              <a:solidFill>
                <a:srgbClr val="FF0000"/>
              </a:solidFill>
            </a:endParaRPr>
          </a:p>
          <a:p>
            <a:pPr algn="ctr">
              <a:lnSpc>
                <a:spcPct val="80000"/>
              </a:lnSpc>
            </a:pPr>
            <a:r>
              <a:rPr lang="en-US" sz="5400" b="1" dirty="0">
                <a:solidFill>
                  <a:srgbClr val="FF0000"/>
                </a:solidFill>
              </a:rPr>
              <a:t>3</a:t>
            </a:r>
            <a:r>
              <a:rPr lang="en-US" sz="5400" b="1" baseline="30000" dirty="0">
                <a:solidFill>
                  <a:srgbClr val="FF0000"/>
                </a:solidFill>
              </a:rPr>
              <a:t>rd</a:t>
            </a:r>
            <a:r>
              <a:rPr lang="en-US" sz="6000" b="1" dirty="0">
                <a:solidFill>
                  <a:srgbClr val="FF0000"/>
                </a:solidFill>
              </a:rPr>
              <a:t> </a:t>
            </a:r>
            <a:r>
              <a:rPr lang="en-US" sz="4400" b="1" dirty="0">
                <a:solidFill>
                  <a:srgbClr val="FF0000"/>
                </a:solidFill>
              </a:rPr>
              <a:t>28.3%</a:t>
            </a:r>
          </a:p>
          <a:p>
            <a:pPr algn="ctr">
              <a:lnSpc>
                <a:spcPct val="80000"/>
              </a:lnSpc>
            </a:pPr>
            <a:endParaRPr lang="en-US" b="1" dirty="0">
              <a:solidFill>
                <a:srgbClr val="FF0000"/>
              </a:solidFill>
            </a:endParaRPr>
          </a:p>
          <a:p>
            <a:pPr algn="ctr">
              <a:lnSpc>
                <a:spcPct val="80000"/>
              </a:lnSpc>
            </a:pPr>
            <a:endParaRPr lang="en-US" sz="4400" b="1" dirty="0">
              <a:solidFill>
                <a:srgbClr val="FF0000"/>
              </a:solidFill>
            </a:endParaRPr>
          </a:p>
          <a:p>
            <a:pPr algn="ctr">
              <a:lnSpc>
                <a:spcPct val="80000"/>
              </a:lnSpc>
            </a:pPr>
            <a:r>
              <a:rPr lang="en-US" sz="4400" b="1" dirty="0">
                <a:solidFill>
                  <a:srgbClr val="FF0000"/>
                </a:solidFill>
              </a:rPr>
              <a:t>24.4%</a:t>
            </a:r>
          </a:p>
          <a:p>
            <a:pPr algn="ctr">
              <a:lnSpc>
                <a:spcPct val="80000"/>
              </a:lnSpc>
            </a:pPr>
            <a:r>
              <a:rPr lang="en-US" sz="4400" b="1" dirty="0">
                <a:solidFill>
                  <a:srgbClr val="FF0000"/>
                </a:solidFill>
              </a:rPr>
              <a:t>22.0%</a:t>
            </a:r>
          </a:p>
          <a:p>
            <a:pPr algn="ctr">
              <a:lnSpc>
                <a:spcPct val="80000"/>
              </a:lnSpc>
            </a:pPr>
            <a:r>
              <a:rPr lang="en-US" sz="4400" b="1" dirty="0">
                <a:solidFill>
                  <a:srgbClr val="FF0000"/>
                </a:solidFill>
              </a:rPr>
              <a:t>41.1%</a:t>
            </a:r>
          </a:p>
          <a:p>
            <a:pPr algn="ctr">
              <a:lnSpc>
                <a:spcPct val="80000"/>
              </a:lnSpc>
            </a:pPr>
            <a:endParaRPr lang="en-US" sz="4000" b="1" dirty="0">
              <a:solidFill>
                <a:srgbClr val="FF0000"/>
              </a:solidFill>
            </a:endParaRPr>
          </a:p>
          <a:p>
            <a:pPr algn="ctr">
              <a:lnSpc>
                <a:spcPct val="80000"/>
              </a:lnSpc>
            </a:pPr>
            <a:endParaRPr lang="en-US" sz="5400" b="1" dirty="0">
              <a:solidFill>
                <a:srgbClr val="FF0000"/>
              </a:solidFill>
            </a:endParaRPr>
          </a:p>
          <a:p>
            <a:pPr algn="ctr">
              <a:lnSpc>
                <a:spcPct val="80000"/>
              </a:lnSpc>
            </a:pPr>
            <a:endParaRPr lang="en-US" sz="5400" b="1" dirty="0">
              <a:solidFill>
                <a:srgbClr val="FF0000"/>
              </a:solidFill>
            </a:endParaRPr>
          </a:p>
          <a:p>
            <a:pPr algn="ctr">
              <a:lnSpc>
                <a:spcPct val="80000"/>
              </a:lnSpc>
            </a:pPr>
            <a:endParaRPr lang="en-US" sz="5400" b="1" dirty="0">
              <a:solidFill>
                <a:srgbClr val="FF0000"/>
              </a:solidFill>
            </a:endParaRPr>
          </a:p>
          <a:p>
            <a:pPr algn="ctr">
              <a:lnSpc>
                <a:spcPct val="80000"/>
              </a:lnSpc>
            </a:pPr>
            <a:endParaRPr lang="en-US" sz="5400" b="1" dirty="0">
              <a:solidFill>
                <a:srgbClr val="FF0000"/>
              </a:solidFill>
            </a:endParaRPr>
          </a:p>
          <a:p>
            <a:pPr algn="ctr">
              <a:lnSpc>
                <a:spcPct val="80000"/>
              </a:lnSpc>
            </a:pPr>
            <a:endParaRPr lang="en-US" sz="5400" b="1" dirty="0">
              <a:solidFill>
                <a:srgbClr val="FF0000"/>
              </a:solidFill>
            </a:endParaRPr>
          </a:p>
        </p:txBody>
      </p:sp>
      <p:sp>
        <p:nvSpPr>
          <p:cNvPr id="8" name="TextBox 7"/>
          <p:cNvSpPr txBox="1"/>
          <p:nvPr/>
        </p:nvSpPr>
        <p:spPr>
          <a:xfrm>
            <a:off x="0" y="0"/>
            <a:ext cx="3048000" cy="382548"/>
          </a:xfrm>
          <a:prstGeom prst="rect">
            <a:avLst/>
          </a:prstGeom>
          <a:noFill/>
        </p:spPr>
        <p:txBody>
          <a:bodyPr wrap="square" rtlCol="0">
            <a:noAutofit/>
          </a:bodyPr>
          <a:lstStyle/>
          <a:p>
            <a:pPr algn="ctr">
              <a:lnSpc>
                <a:spcPct val="80000"/>
              </a:lnSpc>
            </a:pPr>
            <a:r>
              <a:rPr lang="en-US" sz="2400" dirty="0"/>
              <a:t>Interested now </a:t>
            </a:r>
            <a:r>
              <a:rPr lang="en-US" dirty="0"/>
              <a:t>(definitely/somewhat /slightly)</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000"/>
            <a:ext cx="2824480" cy="2118360"/>
          </a:xfrm>
          <a:prstGeom prst="rect">
            <a:avLst/>
          </a:prstGeom>
          <a:ln w="28575">
            <a:solidFill>
              <a:schemeClr val="tx1"/>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5800"/>
            <a:ext cx="2824480" cy="2118360"/>
          </a:xfrm>
          <a:prstGeom prst="rect">
            <a:avLst/>
          </a:prstGeom>
          <a:ln w="28575">
            <a:solidFill>
              <a:schemeClr val="tx1"/>
            </a:solidFill>
          </a:ln>
        </p:spPr>
      </p:pic>
      <p:sp>
        <p:nvSpPr>
          <p:cNvPr id="15" name="TextBox 14"/>
          <p:cNvSpPr txBox="1"/>
          <p:nvPr/>
        </p:nvSpPr>
        <p:spPr>
          <a:xfrm>
            <a:off x="0" y="5273040"/>
            <a:ext cx="2057400" cy="1584960"/>
          </a:xfrm>
          <a:prstGeom prst="rect">
            <a:avLst/>
          </a:prstGeom>
          <a:noFill/>
        </p:spPr>
        <p:txBody>
          <a:bodyPr wrap="square" rtlCol="0">
            <a:noAutofit/>
          </a:bodyPr>
          <a:lstStyle/>
          <a:p>
            <a:pPr algn="ctr">
              <a:lnSpc>
                <a:spcPct val="80000"/>
              </a:lnSpc>
            </a:pPr>
            <a:r>
              <a:rPr lang="en-US" sz="4000" b="1" dirty="0"/>
              <a:t>Young</a:t>
            </a:r>
          </a:p>
          <a:p>
            <a:pPr algn="ctr">
              <a:lnSpc>
                <a:spcPct val="80000"/>
              </a:lnSpc>
            </a:pPr>
            <a:r>
              <a:rPr lang="en-US" sz="4000" b="1" dirty="0"/>
              <a:t>Middle Older</a:t>
            </a:r>
            <a:endParaRPr lang="en-US" sz="5400" b="1" dirty="0"/>
          </a:p>
          <a:p>
            <a:pPr>
              <a:lnSpc>
                <a:spcPct val="80000"/>
              </a:lnSpc>
            </a:pPr>
            <a:endParaRPr lang="en-US" sz="5400" b="1" dirty="0">
              <a:solidFill>
                <a:srgbClr val="FF0000"/>
              </a:solidFill>
            </a:endParaRPr>
          </a:p>
          <a:p>
            <a:pPr>
              <a:lnSpc>
                <a:spcPct val="80000"/>
              </a:lnSpc>
            </a:pPr>
            <a:endParaRPr lang="en-US" sz="5400" b="1" dirty="0">
              <a:solidFill>
                <a:srgbClr val="FF0000"/>
              </a:solidFill>
            </a:endParaRPr>
          </a:p>
        </p:txBody>
      </p:sp>
      <p:sp>
        <p:nvSpPr>
          <p:cNvPr id="19" name="TextBox 18"/>
          <p:cNvSpPr txBox="1"/>
          <p:nvPr/>
        </p:nvSpPr>
        <p:spPr>
          <a:xfrm>
            <a:off x="4495800" y="0"/>
            <a:ext cx="1600200" cy="1584960"/>
          </a:xfrm>
          <a:prstGeom prst="rect">
            <a:avLst/>
          </a:prstGeom>
          <a:noFill/>
        </p:spPr>
        <p:txBody>
          <a:bodyPr wrap="square" rtlCol="0">
            <a:noAutofit/>
          </a:bodyPr>
          <a:lstStyle/>
          <a:p>
            <a:pPr algn="ctr">
              <a:lnSpc>
                <a:spcPct val="80000"/>
              </a:lnSpc>
            </a:pPr>
            <a:r>
              <a:rPr lang="en-US" sz="4000" u="sng" dirty="0">
                <a:solidFill>
                  <a:schemeClr val="tx1">
                    <a:lumMod val="50000"/>
                    <a:lumOff val="50000"/>
                  </a:schemeClr>
                </a:solidFill>
              </a:rPr>
              <a:t>35-54</a:t>
            </a:r>
          </a:p>
          <a:p>
            <a:pPr algn="ctr">
              <a:lnSpc>
                <a:spcPct val="80000"/>
              </a:lnSpc>
            </a:pPr>
            <a:endParaRPr lang="en-US" sz="4000" b="1" dirty="0">
              <a:solidFill>
                <a:schemeClr val="tx1">
                  <a:lumMod val="50000"/>
                  <a:lumOff val="50000"/>
                </a:schemeClr>
              </a:solidFill>
            </a:endParaRPr>
          </a:p>
          <a:p>
            <a:pPr algn="ctr">
              <a:lnSpc>
                <a:spcPct val="80000"/>
              </a:lnSpc>
            </a:pPr>
            <a:r>
              <a:rPr lang="en-US" sz="5400" b="1" dirty="0">
                <a:solidFill>
                  <a:schemeClr val="tx1">
                    <a:lumMod val="50000"/>
                    <a:lumOff val="50000"/>
                  </a:schemeClr>
                </a:solidFill>
              </a:rPr>
              <a:t>3</a:t>
            </a:r>
            <a:r>
              <a:rPr lang="en-US" sz="5400" b="1" baseline="30000" dirty="0">
                <a:solidFill>
                  <a:schemeClr val="tx1">
                    <a:lumMod val="50000"/>
                    <a:lumOff val="50000"/>
                  </a:schemeClr>
                </a:solidFill>
              </a:rPr>
              <a:t>rd</a:t>
            </a:r>
            <a:endParaRPr lang="en-US" sz="5400" b="1" dirty="0">
              <a:solidFill>
                <a:schemeClr val="tx1">
                  <a:lumMod val="50000"/>
                  <a:lumOff val="50000"/>
                </a:schemeClr>
              </a:solidFill>
            </a:endParaRPr>
          </a:p>
          <a:p>
            <a:pPr algn="ctr">
              <a:lnSpc>
                <a:spcPct val="80000"/>
              </a:lnSpc>
            </a:pPr>
            <a:r>
              <a:rPr lang="en-US" sz="4400" b="1" dirty="0">
                <a:solidFill>
                  <a:schemeClr val="tx1">
                    <a:lumMod val="50000"/>
                    <a:lumOff val="50000"/>
                  </a:schemeClr>
                </a:solidFill>
              </a:rPr>
              <a:t>40.1%</a:t>
            </a:r>
            <a:endParaRPr lang="en-US" sz="6000" b="1" dirty="0">
              <a:solidFill>
                <a:schemeClr val="tx1">
                  <a:lumMod val="50000"/>
                  <a:lumOff val="50000"/>
                </a:schemeClr>
              </a:solidFill>
            </a:endParaRPr>
          </a:p>
          <a:p>
            <a:pPr algn="ctr">
              <a:lnSpc>
                <a:spcPct val="80000"/>
              </a:lnSpc>
            </a:pPr>
            <a:endParaRPr lang="en-US" sz="1200" b="1" dirty="0">
              <a:solidFill>
                <a:schemeClr val="tx1">
                  <a:lumMod val="50000"/>
                  <a:lumOff val="50000"/>
                </a:schemeClr>
              </a:solidFill>
            </a:endParaRPr>
          </a:p>
          <a:p>
            <a:pPr algn="ctr">
              <a:lnSpc>
                <a:spcPct val="80000"/>
              </a:lnSpc>
            </a:pPr>
            <a:endParaRPr lang="en-US" sz="7200" b="1" dirty="0">
              <a:solidFill>
                <a:schemeClr val="tx1">
                  <a:lumMod val="50000"/>
                  <a:lumOff val="50000"/>
                </a:schemeClr>
              </a:solidFill>
            </a:endParaRPr>
          </a:p>
          <a:p>
            <a:pPr algn="ctr">
              <a:lnSpc>
                <a:spcPct val="80000"/>
              </a:lnSpc>
            </a:pPr>
            <a:r>
              <a:rPr lang="en-US" sz="5400" b="1" dirty="0">
                <a:solidFill>
                  <a:schemeClr val="tx1">
                    <a:lumMod val="50000"/>
                    <a:lumOff val="50000"/>
                  </a:schemeClr>
                </a:solidFill>
              </a:rPr>
              <a:t>2</a:t>
            </a:r>
            <a:r>
              <a:rPr lang="en-US" sz="5400" b="1" baseline="30000" dirty="0">
                <a:solidFill>
                  <a:schemeClr val="tx1">
                    <a:lumMod val="50000"/>
                    <a:lumOff val="50000"/>
                  </a:schemeClr>
                </a:solidFill>
              </a:rPr>
              <a:t>nd</a:t>
            </a:r>
            <a:r>
              <a:rPr lang="en-US" sz="6000" b="1" dirty="0">
                <a:solidFill>
                  <a:schemeClr val="tx1">
                    <a:lumMod val="50000"/>
                    <a:lumOff val="50000"/>
                  </a:schemeClr>
                </a:solidFill>
              </a:rPr>
              <a:t> </a:t>
            </a:r>
            <a:r>
              <a:rPr lang="en-US" sz="4400" b="1" dirty="0">
                <a:solidFill>
                  <a:schemeClr val="tx1">
                    <a:lumMod val="50000"/>
                    <a:lumOff val="50000"/>
                  </a:schemeClr>
                </a:solidFill>
              </a:rPr>
              <a:t>44.6%</a:t>
            </a:r>
          </a:p>
          <a:p>
            <a:pPr algn="ctr">
              <a:lnSpc>
                <a:spcPct val="80000"/>
              </a:lnSpc>
            </a:pPr>
            <a:endParaRPr lang="en-US" b="1" dirty="0">
              <a:solidFill>
                <a:schemeClr val="tx1">
                  <a:lumMod val="50000"/>
                  <a:lumOff val="50000"/>
                </a:schemeClr>
              </a:solidFill>
            </a:endParaRPr>
          </a:p>
          <a:p>
            <a:pPr algn="ctr">
              <a:lnSpc>
                <a:spcPct val="80000"/>
              </a:lnSpc>
            </a:pPr>
            <a:endParaRPr lang="en-US" sz="4400" b="1" dirty="0">
              <a:solidFill>
                <a:schemeClr val="tx1">
                  <a:lumMod val="50000"/>
                  <a:lumOff val="50000"/>
                </a:schemeClr>
              </a:solidFill>
            </a:endParaRPr>
          </a:p>
          <a:p>
            <a:pPr algn="ctr">
              <a:lnSpc>
                <a:spcPct val="80000"/>
              </a:lnSpc>
            </a:pPr>
            <a:r>
              <a:rPr lang="en-US" sz="4400" b="1" dirty="0">
                <a:solidFill>
                  <a:schemeClr val="tx1">
                    <a:lumMod val="50000"/>
                    <a:lumOff val="50000"/>
                  </a:schemeClr>
                </a:solidFill>
              </a:rPr>
              <a:t>38.4%</a:t>
            </a:r>
          </a:p>
          <a:p>
            <a:pPr algn="ctr">
              <a:lnSpc>
                <a:spcPct val="80000"/>
              </a:lnSpc>
            </a:pPr>
            <a:r>
              <a:rPr lang="en-US" sz="4400" b="1" dirty="0">
                <a:solidFill>
                  <a:schemeClr val="tx1">
                    <a:lumMod val="50000"/>
                    <a:lumOff val="50000"/>
                  </a:schemeClr>
                </a:solidFill>
              </a:rPr>
              <a:t>47.4%</a:t>
            </a:r>
          </a:p>
          <a:p>
            <a:pPr algn="ctr">
              <a:lnSpc>
                <a:spcPct val="80000"/>
              </a:lnSpc>
            </a:pPr>
            <a:r>
              <a:rPr lang="en-US" sz="4400" b="1" dirty="0">
                <a:solidFill>
                  <a:schemeClr val="tx1">
                    <a:lumMod val="50000"/>
                    <a:lumOff val="50000"/>
                  </a:schemeClr>
                </a:solidFill>
              </a:rPr>
              <a:t>30.6%</a:t>
            </a:r>
          </a:p>
          <a:p>
            <a:pPr algn="ctr">
              <a:lnSpc>
                <a:spcPct val="80000"/>
              </a:lnSpc>
            </a:pPr>
            <a:endParaRPr lang="en-US" sz="4000" b="1" dirty="0">
              <a:solidFill>
                <a:srgbClr val="FF0000"/>
              </a:solidFill>
            </a:endParaRPr>
          </a:p>
          <a:p>
            <a:pPr algn="ctr">
              <a:lnSpc>
                <a:spcPct val="80000"/>
              </a:lnSpc>
            </a:pPr>
            <a:endParaRPr lang="en-US" sz="5400" b="1" dirty="0">
              <a:solidFill>
                <a:srgbClr val="FF0000"/>
              </a:solidFill>
            </a:endParaRPr>
          </a:p>
          <a:p>
            <a:pPr algn="ctr">
              <a:lnSpc>
                <a:spcPct val="80000"/>
              </a:lnSpc>
            </a:pPr>
            <a:endParaRPr lang="en-US" sz="5400" b="1" dirty="0">
              <a:solidFill>
                <a:srgbClr val="FF0000"/>
              </a:solidFill>
            </a:endParaRPr>
          </a:p>
          <a:p>
            <a:pPr algn="ctr">
              <a:lnSpc>
                <a:spcPct val="80000"/>
              </a:lnSpc>
            </a:pPr>
            <a:endParaRPr lang="en-US" sz="5400" b="1" dirty="0">
              <a:solidFill>
                <a:srgbClr val="FF0000"/>
              </a:solidFill>
            </a:endParaRPr>
          </a:p>
          <a:p>
            <a:pPr algn="ctr">
              <a:lnSpc>
                <a:spcPct val="80000"/>
              </a:lnSpc>
            </a:pPr>
            <a:endParaRPr lang="en-US" sz="5400" b="1" dirty="0">
              <a:solidFill>
                <a:srgbClr val="FF0000"/>
              </a:solidFill>
            </a:endParaRPr>
          </a:p>
          <a:p>
            <a:pPr algn="ctr">
              <a:lnSpc>
                <a:spcPct val="80000"/>
              </a:lnSpc>
            </a:pPr>
            <a:endParaRPr lang="en-US" sz="5400" b="1" dirty="0">
              <a:solidFill>
                <a:srgbClr val="FF0000"/>
              </a:solidFill>
            </a:endParaRPr>
          </a:p>
        </p:txBody>
      </p:sp>
      <p:sp>
        <p:nvSpPr>
          <p:cNvPr id="20" name="TextBox 19"/>
          <p:cNvSpPr txBox="1"/>
          <p:nvPr/>
        </p:nvSpPr>
        <p:spPr>
          <a:xfrm>
            <a:off x="6019800" y="0"/>
            <a:ext cx="1600200" cy="1584960"/>
          </a:xfrm>
          <a:prstGeom prst="rect">
            <a:avLst/>
          </a:prstGeom>
          <a:noFill/>
        </p:spPr>
        <p:txBody>
          <a:bodyPr wrap="square" rtlCol="0">
            <a:noAutofit/>
          </a:bodyPr>
          <a:lstStyle/>
          <a:p>
            <a:pPr algn="ctr">
              <a:lnSpc>
                <a:spcPct val="80000"/>
              </a:lnSpc>
            </a:pPr>
            <a:r>
              <a:rPr lang="en-US" sz="4000" u="sng" dirty="0">
                <a:solidFill>
                  <a:srgbClr val="00B0F0"/>
                </a:solidFill>
              </a:rPr>
              <a:t>U-35</a:t>
            </a:r>
          </a:p>
          <a:p>
            <a:pPr algn="ctr">
              <a:lnSpc>
                <a:spcPct val="80000"/>
              </a:lnSpc>
            </a:pPr>
            <a:endParaRPr lang="en-US" sz="4000" b="1" dirty="0">
              <a:solidFill>
                <a:srgbClr val="00B0F0"/>
              </a:solidFill>
            </a:endParaRPr>
          </a:p>
          <a:p>
            <a:pPr algn="ctr">
              <a:lnSpc>
                <a:spcPct val="80000"/>
              </a:lnSpc>
            </a:pPr>
            <a:r>
              <a:rPr lang="en-US" sz="5400" b="1" dirty="0">
                <a:solidFill>
                  <a:srgbClr val="00B0F0"/>
                </a:solidFill>
              </a:rPr>
              <a:t>3</a:t>
            </a:r>
            <a:r>
              <a:rPr lang="en-US" sz="5400" b="1" baseline="30000" dirty="0">
                <a:solidFill>
                  <a:srgbClr val="00B0F0"/>
                </a:solidFill>
              </a:rPr>
              <a:t>rd</a:t>
            </a:r>
            <a:r>
              <a:rPr lang="en-US" sz="5400" b="1" dirty="0">
                <a:solidFill>
                  <a:srgbClr val="00B0F0"/>
                </a:solidFill>
              </a:rPr>
              <a:t> </a:t>
            </a:r>
            <a:r>
              <a:rPr lang="en-US" sz="4400" b="1" dirty="0">
                <a:solidFill>
                  <a:srgbClr val="00B0F0"/>
                </a:solidFill>
              </a:rPr>
              <a:t>34.7%</a:t>
            </a:r>
            <a:endParaRPr lang="en-US" sz="6000" b="1" dirty="0">
              <a:solidFill>
                <a:srgbClr val="00B0F0"/>
              </a:solidFill>
            </a:endParaRPr>
          </a:p>
          <a:p>
            <a:pPr algn="ctr">
              <a:lnSpc>
                <a:spcPct val="80000"/>
              </a:lnSpc>
            </a:pPr>
            <a:endParaRPr lang="en-US" b="1" dirty="0">
              <a:solidFill>
                <a:srgbClr val="00B0F0"/>
              </a:solidFill>
            </a:endParaRPr>
          </a:p>
          <a:p>
            <a:pPr algn="ctr">
              <a:lnSpc>
                <a:spcPct val="80000"/>
              </a:lnSpc>
            </a:pPr>
            <a:endParaRPr lang="en-US" sz="7200" b="1" dirty="0">
              <a:solidFill>
                <a:srgbClr val="00B0F0"/>
              </a:solidFill>
            </a:endParaRPr>
          </a:p>
          <a:p>
            <a:pPr algn="ctr">
              <a:lnSpc>
                <a:spcPct val="80000"/>
              </a:lnSpc>
            </a:pPr>
            <a:r>
              <a:rPr lang="en-US" sz="5400" b="1" dirty="0">
                <a:solidFill>
                  <a:srgbClr val="00B0F0"/>
                </a:solidFill>
              </a:rPr>
              <a:t>2</a:t>
            </a:r>
            <a:r>
              <a:rPr lang="en-US" sz="5400" b="1" baseline="30000" dirty="0">
                <a:solidFill>
                  <a:srgbClr val="00B0F0"/>
                </a:solidFill>
              </a:rPr>
              <a:t>nd</a:t>
            </a:r>
            <a:r>
              <a:rPr lang="en-US" sz="5400" b="1" dirty="0">
                <a:solidFill>
                  <a:srgbClr val="00B0F0"/>
                </a:solidFill>
              </a:rPr>
              <a:t> </a:t>
            </a:r>
            <a:r>
              <a:rPr lang="en-US" sz="4400" b="1" dirty="0">
                <a:solidFill>
                  <a:srgbClr val="00B0F0"/>
                </a:solidFill>
              </a:rPr>
              <a:t>36.4%</a:t>
            </a:r>
          </a:p>
          <a:p>
            <a:pPr algn="ctr">
              <a:lnSpc>
                <a:spcPct val="80000"/>
              </a:lnSpc>
            </a:pPr>
            <a:endParaRPr lang="en-US" b="1" dirty="0">
              <a:solidFill>
                <a:srgbClr val="00B0F0"/>
              </a:solidFill>
            </a:endParaRPr>
          </a:p>
          <a:p>
            <a:pPr algn="ctr">
              <a:lnSpc>
                <a:spcPct val="80000"/>
              </a:lnSpc>
            </a:pPr>
            <a:endParaRPr lang="en-US" sz="4400" b="1" dirty="0">
              <a:solidFill>
                <a:srgbClr val="00B0F0"/>
              </a:solidFill>
            </a:endParaRPr>
          </a:p>
          <a:p>
            <a:pPr algn="ctr">
              <a:lnSpc>
                <a:spcPct val="80000"/>
              </a:lnSpc>
            </a:pPr>
            <a:r>
              <a:rPr lang="en-US" sz="4400" b="1" dirty="0">
                <a:solidFill>
                  <a:srgbClr val="00B0F0"/>
                </a:solidFill>
              </a:rPr>
              <a:t>44.5%</a:t>
            </a:r>
          </a:p>
          <a:p>
            <a:pPr algn="ctr">
              <a:lnSpc>
                <a:spcPct val="80000"/>
              </a:lnSpc>
            </a:pPr>
            <a:r>
              <a:rPr lang="en-US" sz="4400" b="1" dirty="0">
                <a:solidFill>
                  <a:srgbClr val="00B0F0"/>
                </a:solidFill>
              </a:rPr>
              <a:t>32.6%</a:t>
            </a:r>
          </a:p>
          <a:p>
            <a:pPr algn="ctr">
              <a:lnSpc>
                <a:spcPct val="80000"/>
              </a:lnSpc>
            </a:pPr>
            <a:r>
              <a:rPr lang="en-US" sz="4400" b="1" dirty="0">
                <a:solidFill>
                  <a:srgbClr val="00B0F0"/>
                </a:solidFill>
              </a:rPr>
              <a:t>30.2%</a:t>
            </a:r>
          </a:p>
          <a:p>
            <a:pPr algn="ctr">
              <a:lnSpc>
                <a:spcPct val="80000"/>
              </a:lnSpc>
            </a:pPr>
            <a:endParaRPr lang="en-US" sz="4000" b="1" dirty="0">
              <a:solidFill>
                <a:srgbClr val="FF0000"/>
              </a:solidFill>
            </a:endParaRPr>
          </a:p>
          <a:p>
            <a:pPr algn="ctr">
              <a:lnSpc>
                <a:spcPct val="80000"/>
              </a:lnSpc>
            </a:pPr>
            <a:endParaRPr lang="en-US" sz="5400" b="1" dirty="0">
              <a:solidFill>
                <a:srgbClr val="FF0000"/>
              </a:solidFill>
            </a:endParaRPr>
          </a:p>
          <a:p>
            <a:pPr algn="ctr">
              <a:lnSpc>
                <a:spcPct val="80000"/>
              </a:lnSpc>
            </a:pPr>
            <a:endParaRPr lang="en-US" sz="5400" b="1" dirty="0">
              <a:solidFill>
                <a:srgbClr val="FF0000"/>
              </a:solidFill>
            </a:endParaRPr>
          </a:p>
          <a:p>
            <a:pPr algn="ctr">
              <a:lnSpc>
                <a:spcPct val="80000"/>
              </a:lnSpc>
            </a:pPr>
            <a:endParaRPr lang="en-US" sz="5400" b="1" dirty="0">
              <a:solidFill>
                <a:srgbClr val="FF0000"/>
              </a:solidFill>
            </a:endParaRPr>
          </a:p>
          <a:p>
            <a:pPr algn="ctr">
              <a:lnSpc>
                <a:spcPct val="80000"/>
              </a:lnSpc>
            </a:pPr>
            <a:endParaRPr lang="en-US" sz="5400" b="1" dirty="0">
              <a:solidFill>
                <a:srgbClr val="FF0000"/>
              </a:solidFill>
            </a:endParaRPr>
          </a:p>
          <a:p>
            <a:pPr algn="ctr">
              <a:lnSpc>
                <a:spcPct val="80000"/>
              </a:lnSpc>
            </a:pPr>
            <a:endParaRPr lang="en-US" sz="5400" b="1" dirty="0">
              <a:solidFill>
                <a:srgbClr val="FF0000"/>
              </a:solidFill>
            </a:endParaRPr>
          </a:p>
        </p:txBody>
      </p:sp>
      <p:sp>
        <p:nvSpPr>
          <p:cNvPr id="21" name="TextBox 20"/>
          <p:cNvSpPr txBox="1"/>
          <p:nvPr/>
        </p:nvSpPr>
        <p:spPr>
          <a:xfrm>
            <a:off x="7620000" y="0"/>
            <a:ext cx="1600200" cy="1584960"/>
          </a:xfrm>
          <a:prstGeom prst="rect">
            <a:avLst/>
          </a:prstGeom>
          <a:noFill/>
        </p:spPr>
        <p:txBody>
          <a:bodyPr wrap="square" rtlCol="0">
            <a:noAutofit/>
          </a:bodyPr>
          <a:lstStyle/>
          <a:p>
            <a:pPr algn="ctr">
              <a:lnSpc>
                <a:spcPct val="80000"/>
              </a:lnSpc>
            </a:pPr>
            <a:r>
              <a:rPr lang="en-US" sz="4000" u="sng" dirty="0"/>
              <a:t>All</a:t>
            </a:r>
          </a:p>
          <a:p>
            <a:pPr algn="ctr">
              <a:lnSpc>
                <a:spcPct val="80000"/>
              </a:lnSpc>
            </a:pPr>
            <a:endParaRPr lang="en-US" sz="4000" b="1" dirty="0"/>
          </a:p>
          <a:p>
            <a:pPr algn="ctr">
              <a:lnSpc>
                <a:spcPct val="80000"/>
              </a:lnSpc>
            </a:pPr>
            <a:r>
              <a:rPr lang="en-US" sz="5400" b="1" dirty="0"/>
              <a:t>1</a:t>
            </a:r>
            <a:r>
              <a:rPr lang="en-US" sz="5400" b="1" baseline="30000" dirty="0"/>
              <a:t>st</a:t>
            </a:r>
            <a:r>
              <a:rPr lang="en-US" sz="5400" b="1" dirty="0"/>
              <a:t> </a:t>
            </a:r>
            <a:r>
              <a:rPr lang="en-US" sz="4400" b="1" dirty="0"/>
              <a:t>40.1%</a:t>
            </a:r>
            <a:endParaRPr lang="en-US" sz="6000" b="1" dirty="0"/>
          </a:p>
          <a:p>
            <a:pPr algn="ctr">
              <a:lnSpc>
                <a:spcPct val="80000"/>
              </a:lnSpc>
            </a:pPr>
            <a:endParaRPr lang="en-US" sz="1200" b="1" dirty="0"/>
          </a:p>
          <a:p>
            <a:pPr algn="ctr">
              <a:lnSpc>
                <a:spcPct val="80000"/>
              </a:lnSpc>
            </a:pPr>
            <a:endParaRPr lang="en-US" sz="7200" b="1" dirty="0"/>
          </a:p>
          <a:p>
            <a:pPr algn="ctr">
              <a:lnSpc>
                <a:spcPct val="80000"/>
              </a:lnSpc>
            </a:pPr>
            <a:r>
              <a:rPr lang="en-US" sz="5400" b="1" dirty="0"/>
              <a:t>2</a:t>
            </a:r>
            <a:r>
              <a:rPr lang="en-US" sz="5400" b="1" baseline="30000" dirty="0"/>
              <a:t>nd</a:t>
            </a:r>
            <a:r>
              <a:rPr lang="en-US" sz="6000" b="1" dirty="0"/>
              <a:t> </a:t>
            </a:r>
            <a:r>
              <a:rPr lang="en-US" sz="4400" b="1" dirty="0"/>
              <a:t>36.5%</a:t>
            </a:r>
          </a:p>
          <a:p>
            <a:pPr algn="ctr">
              <a:lnSpc>
                <a:spcPct val="80000"/>
              </a:lnSpc>
            </a:pPr>
            <a:endParaRPr lang="en-US" b="1" dirty="0"/>
          </a:p>
          <a:p>
            <a:pPr algn="ctr">
              <a:lnSpc>
                <a:spcPct val="80000"/>
              </a:lnSpc>
            </a:pPr>
            <a:endParaRPr lang="en-US" sz="4400" b="1" dirty="0"/>
          </a:p>
          <a:p>
            <a:pPr algn="ctr">
              <a:lnSpc>
                <a:spcPct val="80000"/>
              </a:lnSpc>
            </a:pPr>
            <a:r>
              <a:rPr lang="en-US" sz="4400" b="1" dirty="0"/>
              <a:t>35.8%</a:t>
            </a:r>
          </a:p>
          <a:p>
            <a:pPr algn="ctr">
              <a:lnSpc>
                <a:spcPct val="80000"/>
              </a:lnSpc>
            </a:pPr>
            <a:r>
              <a:rPr lang="en-US" sz="4400" b="1" dirty="0"/>
              <a:t>34.0%</a:t>
            </a:r>
          </a:p>
          <a:p>
            <a:pPr algn="ctr">
              <a:lnSpc>
                <a:spcPct val="80000"/>
              </a:lnSpc>
            </a:pPr>
            <a:r>
              <a:rPr lang="en-US" sz="4400" b="1" dirty="0"/>
              <a:t>34.0%</a:t>
            </a:r>
          </a:p>
          <a:p>
            <a:pPr algn="ctr">
              <a:lnSpc>
                <a:spcPct val="80000"/>
              </a:lnSpc>
            </a:pPr>
            <a:endParaRPr lang="en-US" sz="4000" b="1" dirty="0"/>
          </a:p>
          <a:p>
            <a:pPr algn="ctr">
              <a:lnSpc>
                <a:spcPct val="80000"/>
              </a:lnSpc>
            </a:pPr>
            <a:endParaRPr lang="en-US" sz="5400" b="1" dirty="0"/>
          </a:p>
          <a:p>
            <a:pPr algn="ctr">
              <a:lnSpc>
                <a:spcPct val="80000"/>
              </a:lnSpc>
            </a:pPr>
            <a:endParaRPr lang="en-US" sz="5400" b="1" dirty="0"/>
          </a:p>
          <a:p>
            <a:pPr algn="ctr">
              <a:lnSpc>
                <a:spcPct val="80000"/>
              </a:lnSpc>
            </a:pPr>
            <a:endParaRPr lang="en-US" sz="5400" b="1" dirty="0"/>
          </a:p>
          <a:p>
            <a:pPr algn="ctr">
              <a:lnSpc>
                <a:spcPct val="80000"/>
              </a:lnSpc>
            </a:pPr>
            <a:endParaRPr lang="en-US" sz="5400" b="1" dirty="0"/>
          </a:p>
          <a:p>
            <a:pPr algn="ctr">
              <a:lnSpc>
                <a:spcPct val="80000"/>
              </a:lnSpc>
            </a:pPr>
            <a:endParaRPr lang="en-US" sz="5400" b="1" dirty="0"/>
          </a:p>
        </p:txBody>
      </p:sp>
      <p:sp>
        <p:nvSpPr>
          <p:cNvPr id="23" name="Rectangle 22"/>
          <p:cNvSpPr/>
          <p:nvPr/>
        </p:nvSpPr>
        <p:spPr>
          <a:xfrm>
            <a:off x="7620000" y="30480"/>
            <a:ext cx="1524000" cy="682752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013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5" y="380465"/>
            <a:ext cx="9150086" cy="6096535"/>
          </a:xfrm>
          <a:prstGeom prst="rect">
            <a:avLst/>
          </a:prstGeom>
        </p:spPr>
      </p:pic>
      <p:sp>
        <p:nvSpPr>
          <p:cNvPr id="10" name="Rectangle 9"/>
          <p:cNvSpPr/>
          <p:nvPr/>
        </p:nvSpPr>
        <p:spPr>
          <a:xfrm>
            <a:off x="0" y="0"/>
            <a:ext cx="9144000" cy="94456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4" name="Slide Number Placeholder 5"/>
          <p:cNvSpPr>
            <a:spLocks noGrp="1"/>
          </p:cNvSpPr>
          <p:nvPr>
            <p:ph type="sldNum" sz="quarter" idx="4294967295"/>
          </p:nvPr>
        </p:nvSpPr>
        <p:spPr>
          <a:xfrm>
            <a:off x="8266476" y="6484286"/>
            <a:ext cx="877524" cy="237189"/>
          </a:xfrm>
          <a:prstGeom prst="rect">
            <a:avLst/>
          </a:prstGeom>
        </p:spPr>
        <p:txBody>
          <a:bodyPr vert="horz" lIns="91440" tIns="45720" rIns="91440" bIns="45720" rtlCol="0" anchor="ctr"/>
          <a:lstStyle>
            <a:lvl1pPr algn="ctr">
              <a:defRPr sz="800">
                <a:solidFill>
                  <a:schemeClr val="bg1"/>
                </a:solidFill>
              </a:defRPr>
            </a:lvl1pPr>
          </a:lstStyle>
          <a:p>
            <a:fld id="{9E75B593-AD68-E04D-8B27-7072CF3CE75A}" type="slidenum">
              <a:rPr lang="en-US" smtClean="0"/>
              <a:pPr/>
              <a:t>8</a:t>
            </a:fld>
            <a:endParaRPr lang="en-US" dirty="0"/>
          </a:p>
        </p:txBody>
      </p:sp>
      <p:sp>
        <p:nvSpPr>
          <p:cNvPr id="9" name="Title 2"/>
          <p:cNvSpPr>
            <a:spLocks noGrp="1"/>
          </p:cNvSpPr>
          <p:nvPr>
            <p:ph type="title"/>
          </p:nvPr>
        </p:nvSpPr>
        <p:spPr>
          <a:xfrm>
            <a:off x="0" y="-1"/>
            <a:ext cx="9143998" cy="805627"/>
          </a:xfrm>
        </p:spPr>
        <p:txBody>
          <a:bodyPr>
            <a:normAutofit/>
          </a:bodyPr>
          <a:lstStyle/>
          <a:p>
            <a:r>
              <a:rPr lang="en-US" b="1" dirty="0">
                <a:solidFill>
                  <a:schemeClr val="bg1"/>
                </a:solidFill>
              </a:rPr>
              <a:t>Philanthropy is a “social act”</a:t>
            </a:r>
          </a:p>
        </p:txBody>
      </p:sp>
      <p:sp>
        <p:nvSpPr>
          <p:cNvPr id="11" name="Content Placeholder 1"/>
          <p:cNvSpPr>
            <a:spLocks noGrp="1"/>
          </p:cNvSpPr>
          <p:nvPr>
            <p:ph idx="1"/>
          </p:nvPr>
        </p:nvSpPr>
        <p:spPr>
          <a:xfrm>
            <a:off x="-1" y="4572000"/>
            <a:ext cx="9144001" cy="1202279"/>
          </a:xfrm>
        </p:spPr>
        <p:txBody>
          <a:bodyPr/>
          <a:lstStyle/>
          <a:p>
            <a:pPr marL="0" indent="0" algn="ctr">
              <a:lnSpc>
                <a:spcPct val="80000"/>
              </a:lnSpc>
              <a:buNone/>
            </a:pPr>
            <a:r>
              <a:rPr lang="en-US" sz="4000" b="1" dirty="0">
                <a:solidFill>
                  <a:srgbClr val="158912"/>
                </a:solidFill>
              </a:rPr>
              <a:t>Charitable giving generated greater activation in brain reward centers </a:t>
            </a:r>
            <a:r>
              <a:rPr lang="en-US" sz="2000" dirty="0">
                <a:solidFill>
                  <a:srgbClr val="158912"/>
                </a:solidFill>
              </a:rPr>
              <a:t>(ventral striatum) </a:t>
            </a:r>
            <a:r>
              <a:rPr lang="en-US" sz="4000" b="1" dirty="0">
                <a:solidFill>
                  <a:srgbClr val="158912"/>
                </a:solidFill>
              </a:rPr>
              <a:t>when observers were present</a:t>
            </a:r>
          </a:p>
        </p:txBody>
      </p:sp>
      <p:sp>
        <p:nvSpPr>
          <p:cNvPr id="8" name="Rectangle 7"/>
          <p:cNvSpPr/>
          <p:nvPr/>
        </p:nvSpPr>
        <p:spPr>
          <a:xfrm>
            <a:off x="-1" y="6498799"/>
            <a:ext cx="9144001" cy="359201"/>
          </a:xfrm>
          <a:prstGeom prst="rect">
            <a:avLst/>
          </a:prstGeom>
          <a:solidFill>
            <a:srgbClr val="090904"/>
          </a:solidFill>
        </p:spPr>
        <p:txBody>
          <a:bodyPr wrap="square">
            <a:spAutoFit/>
          </a:bodyPr>
          <a:lstStyle/>
          <a:p>
            <a:pPr>
              <a:lnSpc>
                <a:spcPct val="70000"/>
              </a:lnSpc>
            </a:pPr>
            <a:r>
              <a:rPr lang="en-US" sz="1200" dirty="0" err="1">
                <a:solidFill>
                  <a:schemeClr val="bg1"/>
                </a:solidFill>
              </a:rPr>
              <a:t>Izuma</a:t>
            </a:r>
            <a:r>
              <a:rPr lang="en-US" sz="1200" dirty="0">
                <a:solidFill>
                  <a:schemeClr val="bg1"/>
                </a:solidFill>
              </a:rPr>
              <a:t>, K., Saito, D. N., &amp; </a:t>
            </a:r>
            <a:r>
              <a:rPr lang="en-US" sz="1200" dirty="0" err="1">
                <a:solidFill>
                  <a:schemeClr val="bg1"/>
                </a:solidFill>
              </a:rPr>
              <a:t>Sadato</a:t>
            </a:r>
            <a:r>
              <a:rPr lang="en-US" sz="1200" dirty="0">
                <a:solidFill>
                  <a:schemeClr val="bg1"/>
                </a:solidFill>
              </a:rPr>
              <a:t>, N. (2010). Processing of the Incentive for Social Approval in the Ventral Striatum during Charitable Donation. </a:t>
            </a:r>
            <a:r>
              <a:rPr lang="en-US" sz="1200" i="1" dirty="0">
                <a:solidFill>
                  <a:schemeClr val="bg1"/>
                </a:solidFill>
              </a:rPr>
              <a:t>Journal of Cognitive Neuroscience</a:t>
            </a:r>
            <a:r>
              <a:rPr lang="en-US" sz="1200" dirty="0">
                <a:solidFill>
                  <a:schemeClr val="bg1"/>
                </a:solidFill>
              </a:rPr>
              <a:t>, 22 (4), 621-631. </a:t>
            </a:r>
          </a:p>
        </p:txBody>
      </p:sp>
    </p:spTree>
    <p:extLst>
      <p:ext uri="{BB962C8B-B14F-4D97-AF65-F5344CB8AC3E}">
        <p14:creationId xmlns:p14="http://schemas.microsoft.com/office/powerpoint/2010/main" val="4488339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011" r="6011"/>
          <a:stretch/>
        </p:blipFill>
        <p:spPr>
          <a:xfrm>
            <a:off x="0" y="-67130"/>
            <a:ext cx="9144000" cy="6925130"/>
          </a:xfrm>
          <a:prstGeom prst="rect">
            <a:avLst/>
          </a:prstGeom>
        </p:spPr>
      </p:pic>
      <p:sp>
        <p:nvSpPr>
          <p:cNvPr id="4" name="TextBox 3"/>
          <p:cNvSpPr txBox="1"/>
          <p:nvPr/>
        </p:nvSpPr>
        <p:spPr>
          <a:xfrm>
            <a:off x="0" y="-67130"/>
            <a:ext cx="4953000" cy="1286330"/>
          </a:xfrm>
          <a:prstGeom prst="rect">
            <a:avLst/>
          </a:prstGeom>
          <a:noFill/>
        </p:spPr>
        <p:txBody>
          <a:bodyPr wrap="square" rtlCol="0">
            <a:noAutofit/>
          </a:bodyPr>
          <a:lstStyle/>
          <a:p>
            <a:pPr>
              <a:lnSpc>
                <a:spcPct val="80000"/>
              </a:lnSpc>
            </a:pPr>
            <a:r>
              <a:rPr lang="en-US" sz="6000" b="1" dirty="0"/>
              <a:t>Age matched donor pictures are OK </a:t>
            </a:r>
          </a:p>
        </p:txBody>
      </p:sp>
      <p:sp>
        <p:nvSpPr>
          <p:cNvPr id="5" name="TextBox 4"/>
          <p:cNvSpPr txBox="1"/>
          <p:nvPr/>
        </p:nvSpPr>
        <p:spPr>
          <a:xfrm>
            <a:off x="3773714" y="4876800"/>
            <a:ext cx="5334000" cy="1404256"/>
          </a:xfrm>
          <a:prstGeom prst="rect">
            <a:avLst/>
          </a:prstGeom>
          <a:noFill/>
        </p:spPr>
        <p:txBody>
          <a:bodyPr wrap="square" rtlCol="0">
            <a:noAutofit/>
          </a:bodyPr>
          <a:lstStyle/>
          <a:p>
            <a:pPr>
              <a:lnSpc>
                <a:spcPct val="80000"/>
              </a:lnSpc>
            </a:pPr>
            <a:r>
              <a:rPr lang="en-US" sz="5400" b="1" dirty="0"/>
              <a:t>Otherwise, use text only or a different picture</a:t>
            </a:r>
          </a:p>
        </p:txBody>
      </p:sp>
    </p:spTree>
    <p:extLst>
      <p:ext uri="{BB962C8B-B14F-4D97-AF65-F5344CB8AC3E}">
        <p14:creationId xmlns:p14="http://schemas.microsoft.com/office/powerpoint/2010/main" val="42851636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23" r="2000"/>
          <a:stretch/>
        </p:blipFill>
        <p:spPr bwMode="auto">
          <a:xfrm>
            <a:off x="23361" y="533400"/>
            <a:ext cx="9130799" cy="440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4514"/>
            <a:ext cx="9144000" cy="1059543"/>
          </a:xfrm>
          <a:prstGeom prst="rect">
            <a:avLst/>
          </a:prstGeom>
          <a:noFill/>
        </p:spPr>
        <p:txBody>
          <a:bodyPr wrap="square" rtlCol="0">
            <a:noAutofit/>
          </a:bodyPr>
          <a:lstStyle/>
          <a:p>
            <a:pPr algn="ctr">
              <a:lnSpc>
                <a:spcPct val="80000"/>
              </a:lnSpc>
            </a:pPr>
            <a:r>
              <a:rPr lang="en-US" sz="4800" b="1" dirty="0">
                <a:solidFill>
                  <a:srgbClr val="C00000"/>
                </a:solidFill>
              </a:rPr>
              <a:t>Social norms are more powerful when the examples are like me</a:t>
            </a:r>
          </a:p>
        </p:txBody>
      </p:sp>
      <p:sp>
        <p:nvSpPr>
          <p:cNvPr id="3" name="TextBox 2"/>
          <p:cNvSpPr txBox="1"/>
          <p:nvPr/>
        </p:nvSpPr>
        <p:spPr>
          <a:xfrm>
            <a:off x="6477000" y="5134154"/>
            <a:ext cx="2677160" cy="1788182"/>
          </a:xfrm>
          <a:prstGeom prst="rect">
            <a:avLst/>
          </a:prstGeom>
          <a:noFill/>
        </p:spPr>
        <p:txBody>
          <a:bodyPr wrap="square" lIns="0" tIns="0" rIns="0" bIns="0" rtlCol="0">
            <a:spAutoFit/>
          </a:bodyPr>
          <a:lstStyle/>
          <a:p>
            <a:pPr algn="ctr">
              <a:lnSpc>
                <a:spcPct val="70000"/>
              </a:lnSpc>
            </a:pPr>
            <a:r>
              <a:rPr lang="en-US" sz="2000" dirty="0"/>
              <a:t>You can support </a:t>
            </a:r>
            <a:r>
              <a:rPr lang="en-US" sz="2000" dirty="0" err="1"/>
              <a:t>Golomolo</a:t>
            </a:r>
            <a:r>
              <a:rPr lang="en-US" sz="2000" dirty="0"/>
              <a:t> by donating 20 Swedish crowns. 73% </a:t>
            </a:r>
            <a:r>
              <a:rPr lang="en-US" sz="2200" b="1" dirty="0"/>
              <a:t>of Linnaeus University students </a:t>
            </a:r>
            <a:r>
              <a:rPr lang="en-US" sz="2000" dirty="0"/>
              <a:t>who were asked for a contribution have donated 20 Swedish crowns to </a:t>
            </a:r>
            <a:r>
              <a:rPr lang="en-US" sz="2000" dirty="0" err="1"/>
              <a:t>Golomolo</a:t>
            </a:r>
            <a:r>
              <a:rPr lang="en-US" sz="2000" dirty="0"/>
              <a:t>.</a:t>
            </a:r>
          </a:p>
        </p:txBody>
      </p:sp>
      <p:sp>
        <p:nvSpPr>
          <p:cNvPr id="5" name="TextBox 4"/>
          <p:cNvSpPr txBox="1"/>
          <p:nvPr/>
        </p:nvSpPr>
        <p:spPr>
          <a:xfrm>
            <a:off x="3657600" y="5069818"/>
            <a:ext cx="2677160" cy="1788182"/>
          </a:xfrm>
          <a:prstGeom prst="rect">
            <a:avLst/>
          </a:prstGeom>
          <a:noFill/>
        </p:spPr>
        <p:txBody>
          <a:bodyPr wrap="square" lIns="0" tIns="0" rIns="0" bIns="0" rtlCol="0">
            <a:spAutoFit/>
          </a:bodyPr>
          <a:lstStyle/>
          <a:p>
            <a:pPr algn="ctr">
              <a:lnSpc>
                <a:spcPct val="70000"/>
              </a:lnSpc>
            </a:pPr>
            <a:r>
              <a:rPr lang="en-US" sz="2000" dirty="0"/>
              <a:t>You can support </a:t>
            </a:r>
            <a:r>
              <a:rPr lang="en-US" sz="2000" dirty="0" err="1"/>
              <a:t>Golomolo</a:t>
            </a:r>
            <a:r>
              <a:rPr lang="en-US" sz="2000" dirty="0"/>
              <a:t> by donating 20 Swedish crowns. 73% </a:t>
            </a:r>
            <a:r>
              <a:rPr lang="en-US" sz="2200" b="1" dirty="0"/>
              <a:t>of University students in Sweden </a:t>
            </a:r>
            <a:r>
              <a:rPr lang="en-US" sz="2000" dirty="0"/>
              <a:t>who were asked for a contribution have donated 20 Swedish crowns to </a:t>
            </a:r>
            <a:r>
              <a:rPr lang="en-US" sz="2000" dirty="0" err="1"/>
              <a:t>Golomolo</a:t>
            </a:r>
            <a:r>
              <a:rPr lang="en-US" sz="2000" dirty="0"/>
              <a:t>.</a:t>
            </a:r>
          </a:p>
        </p:txBody>
      </p:sp>
      <p:sp>
        <p:nvSpPr>
          <p:cNvPr id="6" name="TextBox 5"/>
          <p:cNvSpPr txBox="1"/>
          <p:nvPr/>
        </p:nvSpPr>
        <p:spPr>
          <a:xfrm>
            <a:off x="609600" y="5069818"/>
            <a:ext cx="2677160" cy="646331"/>
          </a:xfrm>
          <a:prstGeom prst="rect">
            <a:avLst/>
          </a:prstGeom>
          <a:noFill/>
        </p:spPr>
        <p:txBody>
          <a:bodyPr wrap="square" lIns="0" tIns="0" rIns="0" bIns="0" rtlCol="0">
            <a:spAutoFit/>
          </a:bodyPr>
          <a:lstStyle/>
          <a:p>
            <a:pPr algn="ctr">
              <a:lnSpc>
                <a:spcPct val="70000"/>
              </a:lnSpc>
            </a:pPr>
            <a:r>
              <a:rPr lang="en-US" sz="2000" dirty="0"/>
              <a:t>You can support </a:t>
            </a:r>
            <a:r>
              <a:rPr lang="en-US" sz="2000" dirty="0" err="1"/>
              <a:t>Golomolo</a:t>
            </a:r>
            <a:r>
              <a:rPr lang="en-US" sz="2000" dirty="0"/>
              <a:t> by donating 20 Swedish crowns. </a:t>
            </a:r>
          </a:p>
        </p:txBody>
      </p:sp>
      <p:sp>
        <p:nvSpPr>
          <p:cNvPr id="4" name="Rectangle 3"/>
          <p:cNvSpPr/>
          <p:nvPr/>
        </p:nvSpPr>
        <p:spPr>
          <a:xfrm>
            <a:off x="8120" y="6248602"/>
            <a:ext cx="3420879" cy="609398"/>
          </a:xfrm>
          <a:prstGeom prst="rect">
            <a:avLst/>
          </a:prstGeom>
        </p:spPr>
        <p:txBody>
          <a:bodyPr wrap="square">
            <a:spAutoFit/>
          </a:bodyPr>
          <a:lstStyle/>
          <a:p>
            <a:pPr>
              <a:lnSpc>
                <a:spcPct val="70000"/>
              </a:lnSpc>
            </a:pPr>
            <a:r>
              <a:rPr lang="en-US" sz="1200" dirty="0" err="1"/>
              <a:t>Agerström</a:t>
            </a:r>
            <a:r>
              <a:rPr lang="en-US" sz="1200" dirty="0"/>
              <a:t>, J., </a:t>
            </a:r>
            <a:r>
              <a:rPr lang="en-US" sz="1200" dirty="0" err="1"/>
              <a:t>Carlsson</a:t>
            </a:r>
            <a:r>
              <a:rPr lang="en-US" sz="1200" dirty="0"/>
              <a:t>, R., </a:t>
            </a:r>
            <a:r>
              <a:rPr lang="en-US" sz="1200" dirty="0" err="1"/>
              <a:t>Nicklasson</a:t>
            </a:r>
            <a:r>
              <a:rPr lang="en-US" sz="1200" dirty="0"/>
              <a:t>, L., &amp; </a:t>
            </a:r>
            <a:r>
              <a:rPr lang="en-US" sz="1200" dirty="0" err="1"/>
              <a:t>Guntell</a:t>
            </a:r>
            <a:r>
              <a:rPr lang="en-US" sz="1200" dirty="0"/>
              <a:t>, L. (2016). Using descriptive social norms to increase charitable giving: The power of local norms. </a:t>
            </a:r>
            <a:r>
              <a:rPr lang="en-US" sz="1200" i="1" dirty="0"/>
              <a:t>Journal of Economic Psychology</a:t>
            </a:r>
            <a:r>
              <a:rPr lang="en-US" sz="1200" dirty="0"/>
              <a:t>, </a:t>
            </a:r>
            <a:r>
              <a:rPr lang="en-US" sz="1200" i="1" dirty="0"/>
              <a:t>52</a:t>
            </a:r>
            <a:r>
              <a:rPr lang="en-US" sz="1200" dirty="0"/>
              <a:t>, 147-153.</a:t>
            </a:r>
          </a:p>
        </p:txBody>
      </p:sp>
    </p:spTree>
    <p:extLst>
      <p:ext uri="{BB962C8B-B14F-4D97-AF65-F5344CB8AC3E}">
        <p14:creationId xmlns:p14="http://schemas.microsoft.com/office/powerpoint/2010/main" val="40555858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38428">
            <a:off x="-452917" y="3870255"/>
            <a:ext cx="4827414" cy="3952986"/>
          </a:xfrm>
          <a:prstGeom prst="rect">
            <a:avLst/>
          </a:prstGeom>
        </p:spPr>
      </p:pic>
      <p:sp>
        <p:nvSpPr>
          <p:cNvPr id="23" name="TextBox 22"/>
          <p:cNvSpPr txBox="1"/>
          <p:nvPr/>
        </p:nvSpPr>
        <p:spPr>
          <a:xfrm>
            <a:off x="-16208" y="2743200"/>
            <a:ext cx="9160208" cy="1066800"/>
          </a:xfrm>
          <a:prstGeom prst="rect">
            <a:avLst/>
          </a:prstGeom>
          <a:solidFill>
            <a:schemeClr val="tx1"/>
          </a:solidFill>
        </p:spPr>
        <p:txBody>
          <a:bodyPr wrap="square" rtlCol="0">
            <a:noAutofit/>
          </a:bodyPr>
          <a:lstStyle/>
          <a:p>
            <a:pPr algn="ctr">
              <a:lnSpc>
                <a:spcPct val="80000"/>
              </a:lnSpc>
            </a:pPr>
            <a:r>
              <a:rPr lang="en-US" sz="4400" dirty="0">
                <a:solidFill>
                  <a:schemeClr val="bg1"/>
                </a:solidFill>
              </a:rPr>
              <a:t>Philanthropy is a </a:t>
            </a:r>
            <a:r>
              <a:rPr lang="en-US" sz="4400" b="1" dirty="0">
                <a:solidFill>
                  <a:schemeClr val="bg1"/>
                </a:solidFill>
              </a:rPr>
              <a:t>SOCIAL</a:t>
            </a:r>
            <a:r>
              <a:rPr lang="en-US" sz="4400" dirty="0">
                <a:solidFill>
                  <a:schemeClr val="bg1"/>
                </a:solidFill>
              </a:rPr>
              <a:t> act using the mechanisms of </a:t>
            </a:r>
            <a:r>
              <a:rPr lang="en-US" sz="4400" b="1" dirty="0">
                <a:solidFill>
                  <a:schemeClr val="bg1"/>
                </a:solidFill>
              </a:rPr>
              <a:t>FAMILY </a:t>
            </a:r>
            <a:r>
              <a:rPr lang="en-US" sz="4400" dirty="0">
                <a:solidFill>
                  <a:schemeClr val="bg1"/>
                </a:solidFill>
              </a:rPr>
              <a:t>bonding</a:t>
            </a:r>
          </a:p>
        </p:txBody>
      </p:sp>
      <p:sp>
        <p:nvSpPr>
          <p:cNvPr id="9" name="TextBox 8"/>
          <p:cNvSpPr txBox="1"/>
          <p:nvPr/>
        </p:nvSpPr>
        <p:spPr>
          <a:xfrm>
            <a:off x="3429000" y="4114800"/>
            <a:ext cx="5715001" cy="1981200"/>
          </a:xfrm>
          <a:prstGeom prst="rect">
            <a:avLst/>
          </a:prstGeom>
          <a:noFill/>
        </p:spPr>
        <p:txBody>
          <a:bodyPr wrap="square" rtlCol="0">
            <a:noAutofit/>
          </a:bodyPr>
          <a:lstStyle/>
          <a:p>
            <a:pPr algn="ctr">
              <a:lnSpc>
                <a:spcPct val="70000"/>
              </a:lnSpc>
            </a:pPr>
            <a:r>
              <a:rPr lang="en-US" sz="6000" b="1" dirty="0"/>
              <a:t>SOCIAL examples influence charitable </a:t>
            </a:r>
          </a:p>
          <a:p>
            <a:pPr algn="ctr">
              <a:lnSpc>
                <a:spcPct val="70000"/>
              </a:lnSpc>
            </a:pPr>
            <a:r>
              <a:rPr lang="en-US" sz="6000" b="1" dirty="0"/>
              <a:t>estate decisions</a:t>
            </a:r>
            <a:endParaRPr lang="en-US" sz="3600" b="1" dirty="0"/>
          </a:p>
        </p:txBody>
      </p:sp>
      <p:sp>
        <p:nvSpPr>
          <p:cNvPr id="12" name="Rectangle 11"/>
          <p:cNvSpPr/>
          <p:nvPr/>
        </p:nvSpPr>
        <p:spPr>
          <a:xfrm rot="5400000">
            <a:off x="3969115" y="2292708"/>
            <a:ext cx="609599" cy="9740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0" y="-1"/>
            <a:ext cx="609599" cy="746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10499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77968552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cxnSp>
        <p:nvCxnSpPr>
          <p:cNvPr id="4" name="Straight Connector 3"/>
          <p:cNvCxnSpPr/>
          <p:nvPr/>
        </p:nvCxnSpPr>
        <p:spPr>
          <a:xfrm>
            <a:off x="1600200" y="4953000"/>
            <a:ext cx="3352800" cy="0"/>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276600" y="2438400"/>
            <a:ext cx="5791200" cy="0"/>
          </a:xfrm>
          <a:prstGeom prst="line">
            <a:avLst/>
          </a:prstGeom>
          <a:ln w="762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10400" y="1447800"/>
            <a:ext cx="1905000" cy="867930"/>
          </a:xfrm>
          <a:prstGeom prst="rect">
            <a:avLst/>
          </a:prstGeom>
          <a:solidFill>
            <a:schemeClr val="bg1"/>
          </a:solidFill>
        </p:spPr>
        <p:txBody>
          <a:bodyPr wrap="square" rtlCol="0">
            <a:spAutoFit/>
          </a:bodyPr>
          <a:lstStyle/>
          <a:p>
            <a:pPr>
              <a:lnSpc>
                <a:spcPct val="70000"/>
              </a:lnSpc>
            </a:pPr>
            <a:r>
              <a:rPr lang="en-US" sz="3600" b="1" dirty="0">
                <a:solidFill>
                  <a:srgbClr val="FF0000"/>
                </a:solidFill>
              </a:rPr>
              <a:t>$7,381 </a:t>
            </a:r>
            <a:r>
              <a:rPr lang="en-US" b="1" dirty="0">
                <a:solidFill>
                  <a:srgbClr val="FF0000"/>
                </a:solidFill>
              </a:rPr>
              <a:t>average annual giving post-plan</a:t>
            </a:r>
          </a:p>
        </p:txBody>
      </p:sp>
      <p:sp>
        <p:nvSpPr>
          <p:cNvPr id="8" name="TextBox 7"/>
          <p:cNvSpPr txBox="1"/>
          <p:nvPr/>
        </p:nvSpPr>
        <p:spPr>
          <a:xfrm>
            <a:off x="1600200" y="4051959"/>
            <a:ext cx="1905000" cy="867930"/>
          </a:xfrm>
          <a:prstGeom prst="rect">
            <a:avLst/>
          </a:prstGeom>
          <a:solidFill>
            <a:schemeClr val="bg1"/>
          </a:solidFill>
        </p:spPr>
        <p:txBody>
          <a:bodyPr wrap="square" rtlCol="0">
            <a:spAutoFit/>
          </a:bodyPr>
          <a:lstStyle/>
          <a:p>
            <a:pPr>
              <a:lnSpc>
                <a:spcPct val="70000"/>
              </a:lnSpc>
            </a:pPr>
            <a:r>
              <a:rPr lang="en-US" sz="3600" b="1" dirty="0"/>
              <a:t>$4,210 </a:t>
            </a:r>
            <a:r>
              <a:rPr lang="en-US" b="1" dirty="0"/>
              <a:t>average annual giving pre-plan</a:t>
            </a:r>
          </a:p>
        </p:txBody>
      </p:sp>
      <p:cxnSp>
        <p:nvCxnSpPr>
          <p:cNvPr id="10" name="Straight Arrow Connector 9"/>
          <p:cNvCxnSpPr/>
          <p:nvPr/>
        </p:nvCxnSpPr>
        <p:spPr>
          <a:xfrm>
            <a:off x="3657600" y="2514600"/>
            <a:ext cx="0" cy="2362200"/>
          </a:xfrm>
          <a:prstGeom prst="straightConnector1">
            <a:avLst/>
          </a:prstGeom>
          <a:ln w="76200">
            <a:solidFill>
              <a:schemeClr val="accent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810000" y="2713198"/>
            <a:ext cx="1981200" cy="1315425"/>
          </a:xfrm>
          <a:prstGeom prst="rect">
            <a:avLst/>
          </a:prstGeom>
          <a:solidFill>
            <a:schemeClr val="bg1"/>
          </a:solidFill>
        </p:spPr>
        <p:txBody>
          <a:bodyPr wrap="square" rtlCol="0">
            <a:spAutoFit/>
          </a:bodyPr>
          <a:lstStyle/>
          <a:p>
            <a:pPr algn="ctr">
              <a:lnSpc>
                <a:spcPct val="70000"/>
              </a:lnSpc>
            </a:pPr>
            <a:r>
              <a:rPr lang="en-US" sz="4000" b="1" dirty="0">
                <a:solidFill>
                  <a:schemeClr val="accent1"/>
                </a:solidFill>
              </a:rPr>
              <a:t>+$3,171 </a:t>
            </a:r>
            <a:r>
              <a:rPr lang="en-US" sz="2400" b="1" dirty="0">
                <a:solidFill>
                  <a:schemeClr val="accent1"/>
                </a:solidFill>
              </a:rPr>
              <a:t>average annual giving increase</a:t>
            </a:r>
          </a:p>
        </p:txBody>
      </p:sp>
    </p:spTree>
    <p:extLst>
      <p:ext uri="{BB962C8B-B14F-4D97-AF65-F5344CB8AC3E}">
        <p14:creationId xmlns:p14="http://schemas.microsoft.com/office/powerpoint/2010/main" val="2656092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746" r="4119"/>
          <a:stretch/>
        </p:blipFill>
        <p:spPr>
          <a:xfrm flipH="1">
            <a:off x="76199" y="0"/>
            <a:ext cx="5321298" cy="3581400"/>
          </a:xfrm>
          <a:prstGeom prst="rect">
            <a:avLst/>
          </a:prstGeom>
        </p:spPr>
      </p:pic>
      <p:sp>
        <p:nvSpPr>
          <p:cNvPr id="26" name="TextBox 25"/>
          <p:cNvSpPr txBox="1"/>
          <p:nvPr/>
        </p:nvSpPr>
        <p:spPr>
          <a:xfrm>
            <a:off x="4090289" y="152400"/>
            <a:ext cx="5053712" cy="609600"/>
          </a:xfrm>
          <a:prstGeom prst="rect">
            <a:avLst/>
          </a:prstGeom>
          <a:noFill/>
        </p:spPr>
        <p:txBody>
          <a:bodyPr wrap="square" rtlCol="0">
            <a:noAutofit/>
          </a:bodyPr>
          <a:lstStyle/>
          <a:p>
            <a:pPr marL="0" lvl="1" algn="ctr">
              <a:lnSpc>
                <a:spcPct val="70000"/>
              </a:lnSpc>
            </a:pPr>
            <a:r>
              <a:rPr lang="en-US" sz="6600" b="1" dirty="0"/>
              <a:t>New Survey</a:t>
            </a:r>
            <a:endParaRPr lang="en-US" sz="7200" b="1" dirty="0"/>
          </a:p>
        </p:txBody>
      </p:sp>
      <p:sp>
        <p:nvSpPr>
          <p:cNvPr id="24" name="Content Placeholder 5"/>
          <p:cNvSpPr txBox="1">
            <a:spLocks/>
          </p:cNvSpPr>
          <p:nvPr/>
        </p:nvSpPr>
        <p:spPr>
          <a:xfrm>
            <a:off x="76200" y="3352800"/>
            <a:ext cx="4014089" cy="1804988"/>
          </a:xfrm>
          <a:prstGeom prst="rect">
            <a:avLst/>
          </a:prstGeom>
          <a:ln/>
        </p:spPr>
        <p:style>
          <a:lnRef idx="0">
            <a:schemeClr val="dk1"/>
          </a:lnRef>
          <a:fillRef idx="3">
            <a:schemeClr val="dk1"/>
          </a:fillRef>
          <a:effectRef idx="3">
            <a:schemeClr val="dk1"/>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70000"/>
              </a:lnSpc>
              <a:spcBef>
                <a:spcPts val="0"/>
              </a:spcBef>
              <a:buNone/>
            </a:pPr>
            <a:r>
              <a:rPr lang="en-US" sz="3200" b="1" dirty="0">
                <a:ln w="50800"/>
                <a:solidFill>
                  <a:schemeClr val="bg1"/>
                </a:solidFill>
              </a:rPr>
              <a:t>If you were asked in the next 3 months, what is the likelihood that you might GIVE money to _____?</a:t>
            </a:r>
          </a:p>
          <a:p>
            <a:pPr marL="0" lvl="1" indent="0">
              <a:lnSpc>
                <a:spcPct val="70000"/>
              </a:lnSpc>
              <a:spcBef>
                <a:spcPts val="0"/>
              </a:spcBef>
              <a:buNone/>
            </a:pPr>
            <a:endParaRPr lang="en-US" sz="3600" b="1" dirty="0">
              <a:ln w="50800"/>
              <a:solidFill>
                <a:schemeClr val="bg1"/>
              </a:solidFill>
            </a:endParaRPr>
          </a:p>
        </p:txBody>
      </p:sp>
      <p:sp>
        <p:nvSpPr>
          <p:cNvPr id="25" name="Content Placeholder 5"/>
          <p:cNvSpPr txBox="1">
            <a:spLocks/>
          </p:cNvSpPr>
          <p:nvPr/>
        </p:nvSpPr>
        <p:spPr>
          <a:xfrm>
            <a:off x="4918816" y="3345385"/>
            <a:ext cx="4191000" cy="1812403"/>
          </a:xfrm>
          <a:prstGeom prst="rect">
            <a:avLst/>
          </a:prstGeom>
          <a:solidFill>
            <a:srgbClr val="C00000"/>
          </a:solidFill>
          <a:ln/>
        </p:spPr>
        <p:style>
          <a:lnRef idx="0">
            <a:schemeClr val="accent2"/>
          </a:lnRef>
          <a:fillRef idx="3">
            <a:schemeClr val="accent2"/>
          </a:fillRef>
          <a:effectRef idx="3">
            <a:schemeClr val="accent2"/>
          </a:effectRef>
          <a:fontRef idx="minor">
            <a:schemeClr val="lt1"/>
          </a:fontRef>
        </p:style>
        <p:txBody>
          <a:bodyPr>
            <a:noAutofit/>
            <a:scene3d>
              <a:camera prst="orthographicFront"/>
              <a:lightRig rig="balanced" dir="t">
                <a:rot lat="0" lon="0" rev="2100000"/>
              </a:lightRig>
            </a:scene3d>
            <a:sp3d extrusionH="57150" prstMaterial="metal">
              <a:bevelT w="38100" h="25400"/>
              <a:contourClr>
                <a:schemeClr val="bg2"/>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70000"/>
              </a:lnSpc>
              <a:spcBef>
                <a:spcPts val="0"/>
              </a:spcBef>
              <a:buNone/>
            </a:pPr>
            <a:r>
              <a:rPr lang="en-US" sz="3200" b="1" dirty="0">
                <a:ln w="50800"/>
                <a:solidFill>
                  <a:schemeClr val="bg1"/>
                </a:solidFill>
              </a:rPr>
              <a:t>If you signed a will in the next 3 months, what is the likelihood you might leave a BEQUEST gift to _____?</a:t>
            </a:r>
            <a:endParaRPr lang="en-US" sz="2400" b="1" dirty="0">
              <a:ln w="50800"/>
              <a:solidFill>
                <a:schemeClr val="bg1"/>
              </a:solidFill>
            </a:endParaRPr>
          </a:p>
        </p:txBody>
      </p:sp>
      <p:pic>
        <p:nvPicPr>
          <p:cNvPr id="2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16" t="18442" r="64490" b="67402"/>
          <a:stretch/>
        </p:blipFill>
        <p:spPr bwMode="auto">
          <a:xfrm>
            <a:off x="76199" y="5445760"/>
            <a:ext cx="4457701" cy="1386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700" t="32598" r="64990" b="53651"/>
          <a:stretch/>
        </p:blipFill>
        <p:spPr bwMode="auto">
          <a:xfrm>
            <a:off x="4656042" y="5486400"/>
            <a:ext cx="448795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4267200" y="4026694"/>
            <a:ext cx="533401" cy="457200"/>
          </a:xfrm>
          <a:prstGeom prst="rect">
            <a:avLst/>
          </a:prstGeom>
          <a:noFill/>
        </p:spPr>
        <p:txBody>
          <a:bodyPr wrap="square" rtlCol="0">
            <a:noAutofit/>
          </a:bodyPr>
          <a:lstStyle/>
          <a:p>
            <a:pPr marL="0" lvl="1" algn="ctr">
              <a:lnSpc>
                <a:spcPct val="70000"/>
              </a:lnSpc>
            </a:pPr>
            <a:r>
              <a:rPr lang="en-US" sz="3600" dirty="0"/>
              <a:t>v.</a:t>
            </a:r>
            <a:endParaRPr lang="en-US" sz="4000" b="1" dirty="0"/>
          </a:p>
        </p:txBody>
      </p:sp>
      <p:sp>
        <p:nvSpPr>
          <p:cNvPr id="23" name="TextBox 22"/>
          <p:cNvSpPr txBox="1"/>
          <p:nvPr/>
        </p:nvSpPr>
        <p:spPr>
          <a:xfrm>
            <a:off x="4102986" y="838200"/>
            <a:ext cx="5053712" cy="1524000"/>
          </a:xfrm>
          <a:prstGeom prst="rect">
            <a:avLst/>
          </a:prstGeom>
          <a:noFill/>
        </p:spPr>
        <p:txBody>
          <a:bodyPr wrap="square" rtlCol="0">
            <a:noAutofit/>
          </a:bodyPr>
          <a:lstStyle/>
          <a:p>
            <a:pPr marL="0" lvl="1" algn="ctr">
              <a:lnSpc>
                <a:spcPct val="70000"/>
              </a:lnSpc>
            </a:pPr>
            <a:r>
              <a:rPr lang="en-US" sz="3600" dirty="0"/>
              <a:t>Instead of testing question wording, now testing impact of marketing messages for 40 national charities</a:t>
            </a:r>
          </a:p>
          <a:p>
            <a:pPr marL="0" lvl="1" algn="ctr">
              <a:lnSpc>
                <a:spcPct val="70000"/>
              </a:lnSpc>
            </a:pPr>
            <a:r>
              <a:rPr lang="en-US" dirty="0"/>
              <a:t>(4,560 participants)</a:t>
            </a:r>
          </a:p>
        </p:txBody>
      </p:sp>
    </p:spTree>
    <p:extLst>
      <p:ext uri="{BB962C8B-B14F-4D97-AF65-F5344CB8AC3E}">
        <p14:creationId xmlns:p14="http://schemas.microsoft.com/office/powerpoint/2010/main" val="30169062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656997559"/>
              </p:ext>
            </p:extLst>
          </p:nvPr>
        </p:nvGraphicFramePr>
        <p:xfrm>
          <a:off x="0" y="0"/>
          <a:ext cx="4724400" cy="6844383"/>
        </p:xfrm>
        <a:graphic>
          <a:graphicData uri="http://schemas.openxmlformats.org/drawingml/2006/table">
            <a:tbl>
              <a:tblPr>
                <a:tableStyleId>{5C22544A-7EE6-4342-B048-85BDC9FD1C3A}</a:tableStyleId>
              </a:tblPr>
              <a:tblGrid>
                <a:gridCol w="3124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118324">
                <a:tc>
                  <a:txBody>
                    <a:bodyPr/>
                    <a:lstStyle/>
                    <a:p>
                      <a:pPr algn="ctr" fontAlgn="b">
                        <a:lnSpc>
                          <a:spcPct val="80000"/>
                        </a:lnSpc>
                      </a:pPr>
                      <a:r>
                        <a:rPr lang="en-US" sz="3600" b="1" i="0" u="none" strike="noStrike" dirty="0">
                          <a:solidFill>
                            <a:schemeClr val="tx1"/>
                          </a:solidFill>
                          <a:effectLst/>
                          <a:latin typeface="Calibri"/>
                        </a:rPr>
                        <a:t>Baseline</a:t>
                      </a:r>
                      <a:endParaRPr lang="en-US" sz="2300" b="1" i="0" u="none" strike="noStrike" dirty="0">
                        <a:solidFill>
                          <a:schemeClr val="tx1"/>
                        </a:solidFill>
                        <a:effectLst/>
                        <a:latin typeface="Calibri"/>
                      </a:endParaRPr>
                    </a:p>
                  </a:txBody>
                  <a:tcPr marL="4671" marR="4671" marT="4671" marB="0" anchor="b"/>
                </a:tc>
                <a:tc>
                  <a:txBody>
                    <a:bodyPr/>
                    <a:lstStyle/>
                    <a:p>
                      <a:pPr algn="ctr" fontAlgn="b">
                        <a:lnSpc>
                          <a:spcPct val="80000"/>
                        </a:lnSpc>
                      </a:pPr>
                      <a:r>
                        <a:rPr lang="en-US" sz="2400" b="1" u="none" strike="noStrike" dirty="0">
                          <a:effectLst/>
                        </a:rPr>
                        <a:t>BEQ</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Give</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00"/>
                  </a:ext>
                </a:extLst>
              </a:tr>
              <a:tr h="320040">
                <a:tc>
                  <a:txBody>
                    <a:bodyPr/>
                    <a:lstStyle/>
                    <a:p>
                      <a:pPr algn="l" fontAlgn="b">
                        <a:lnSpc>
                          <a:spcPct val="80000"/>
                        </a:lnSpc>
                      </a:pPr>
                      <a:r>
                        <a:rPr lang="en-US" sz="2400" b="1" u="none" strike="noStrike" dirty="0" err="1">
                          <a:effectLst/>
                        </a:rPr>
                        <a:t>Amer</a:t>
                      </a:r>
                      <a:r>
                        <a:rPr lang="en-US" sz="2400" b="1" u="none" strike="noStrike" dirty="0">
                          <a:effectLst/>
                        </a:rPr>
                        <a:t> Cancer Society</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26.79</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36.77</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01"/>
                  </a:ext>
                </a:extLst>
              </a:tr>
              <a:tr h="320040">
                <a:tc>
                  <a:txBody>
                    <a:bodyPr/>
                    <a:lstStyle/>
                    <a:p>
                      <a:pPr algn="l" fontAlgn="b">
                        <a:lnSpc>
                          <a:spcPct val="80000"/>
                        </a:lnSpc>
                      </a:pPr>
                      <a:r>
                        <a:rPr lang="en-US" sz="2400" b="1" u="none" strike="noStrike" dirty="0">
                          <a:effectLst/>
                        </a:rPr>
                        <a:t>The Red Cross</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25.93</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41.12</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02"/>
                  </a:ext>
                </a:extLst>
              </a:tr>
              <a:tr h="320040">
                <a:tc>
                  <a:txBody>
                    <a:bodyPr/>
                    <a:lstStyle/>
                    <a:p>
                      <a:pPr algn="l" fontAlgn="b">
                        <a:lnSpc>
                          <a:spcPct val="80000"/>
                        </a:lnSpc>
                      </a:pPr>
                      <a:r>
                        <a:rPr lang="en-US" sz="2400" b="1" i="0" u="none" strike="noStrike" dirty="0">
                          <a:solidFill>
                            <a:schemeClr val="dk1"/>
                          </a:solidFill>
                          <a:effectLst/>
                          <a:latin typeface="+mn-lt"/>
                        </a:rPr>
                        <a:t>ASPCA</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24.18</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33.77</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03"/>
                  </a:ext>
                </a:extLst>
              </a:tr>
              <a:tr h="320040">
                <a:tc>
                  <a:txBody>
                    <a:bodyPr/>
                    <a:lstStyle/>
                    <a:p>
                      <a:pPr algn="l" fontAlgn="b">
                        <a:lnSpc>
                          <a:spcPct val="80000"/>
                        </a:lnSpc>
                      </a:pPr>
                      <a:r>
                        <a:rPr lang="en-US" sz="2400" b="1" u="none" strike="noStrike" dirty="0">
                          <a:effectLst/>
                        </a:rPr>
                        <a:t>Habitat for Humanity</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24.01</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34.90</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04"/>
                  </a:ext>
                </a:extLst>
              </a:tr>
              <a:tr h="320040">
                <a:tc>
                  <a:txBody>
                    <a:bodyPr/>
                    <a:lstStyle/>
                    <a:p>
                      <a:pPr algn="l" fontAlgn="b">
                        <a:lnSpc>
                          <a:spcPct val="80000"/>
                        </a:lnSpc>
                      </a:pPr>
                      <a:r>
                        <a:rPr lang="en-US" sz="2400" b="1" u="none" strike="noStrike" dirty="0" err="1">
                          <a:effectLst/>
                        </a:rPr>
                        <a:t>Amer</a:t>
                      </a:r>
                      <a:r>
                        <a:rPr lang="en-US" sz="2400" b="1" u="none" strike="noStrike" dirty="0">
                          <a:effectLst/>
                        </a:rPr>
                        <a:t> Heart Association</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23.17</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33.95</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05"/>
                  </a:ext>
                </a:extLst>
              </a:tr>
              <a:tr h="320040">
                <a:tc>
                  <a:txBody>
                    <a:bodyPr/>
                    <a:lstStyle/>
                    <a:p>
                      <a:pPr algn="l" fontAlgn="b">
                        <a:lnSpc>
                          <a:spcPct val="80000"/>
                        </a:lnSpc>
                      </a:pPr>
                      <a:r>
                        <a:rPr lang="en-US" sz="2400" b="1" u="none" strike="noStrike" dirty="0" err="1">
                          <a:effectLst/>
                        </a:rPr>
                        <a:t>Natl</a:t>
                      </a:r>
                      <a:r>
                        <a:rPr lang="en-US" sz="2400" b="1" u="none" strike="noStrike" dirty="0">
                          <a:effectLst/>
                        </a:rPr>
                        <a:t> Cancer Coalition</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22.56</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34.54</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06"/>
                  </a:ext>
                </a:extLst>
              </a:tr>
              <a:tr h="320040">
                <a:tc>
                  <a:txBody>
                    <a:bodyPr/>
                    <a:lstStyle/>
                    <a:p>
                      <a:pPr algn="l" fontAlgn="b">
                        <a:lnSpc>
                          <a:spcPct val="80000"/>
                        </a:lnSpc>
                      </a:pPr>
                      <a:r>
                        <a:rPr lang="en-US" sz="2400" b="1" u="none" strike="noStrike" dirty="0">
                          <a:effectLst/>
                        </a:rPr>
                        <a:t>Breast Cancer Res </a:t>
                      </a:r>
                      <a:r>
                        <a:rPr lang="en-US" sz="2400" b="1" u="none" strike="noStrike" dirty="0" err="1">
                          <a:effectLst/>
                        </a:rPr>
                        <a:t>Fnd</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22.53</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33.93</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07"/>
                  </a:ext>
                </a:extLst>
              </a:tr>
              <a:tr h="320040">
                <a:tc>
                  <a:txBody>
                    <a:bodyPr/>
                    <a:lstStyle/>
                    <a:p>
                      <a:pPr algn="l" fontAlgn="b">
                        <a:lnSpc>
                          <a:spcPct val="80000"/>
                        </a:lnSpc>
                      </a:pPr>
                      <a:r>
                        <a:rPr lang="en-US" sz="2400" b="1" u="none" strike="noStrike" dirty="0" err="1">
                          <a:effectLst/>
                        </a:rPr>
                        <a:t>Natl</a:t>
                      </a:r>
                      <a:r>
                        <a:rPr lang="en-US" sz="2400" b="1" u="none" strike="noStrike" dirty="0">
                          <a:effectLst/>
                        </a:rPr>
                        <a:t> Breast Cancer </a:t>
                      </a:r>
                      <a:r>
                        <a:rPr lang="en-US" sz="2400" b="1" u="none" strike="noStrike" dirty="0" err="1">
                          <a:effectLst/>
                        </a:rPr>
                        <a:t>Fnd</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22.43</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33.48</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08"/>
                  </a:ext>
                </a:extLst>
              </a:tr>
              <a:tr h="320040">
                <a:tc>
                  <a:txBody>
                    <a:bodyPr/>
                    <a:lstStyle/>
                    <a:p>
                      <a:pPr algn="l" fontAlgn="b">
                        <a:lnSpc>
                          <a:spcPct val="80000"/>
                        </a:lnSpc>
                      </a:pPr>
                      <a:r>
                        <a:rPr lang="en-US" sz="2400" b="1" u="none" strike="noStrike" dirty="0">
                          <a:effectLst/>
                        </a:rPr>
                        <a:t>The </a:t>
                      </a:r>
                      <a:r>
                        <a:rPr lang="en-US" sz="2400" b="1" u="none" strike="noStrike" dirty="0" err="1">
                          <a:effectLst/>
                        </a:rPr>
                        <a:t>Amer</a:t>
                      </a:r>
                      <a:r>
                        <a:rPr lang="en-US" sz="2400" b="1" u="none" strike="noStrike" dirty="0">
                          <a:effectLst/>
                        </a:rPr>
                        <a:t> Humane Assn</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22.23</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33.91</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09"/>
                  </a:ext>
                </a:extLst>
              </a:tr>
              <a:tr h="320040">
                <a:tc>
                  <a:txBody>
                    <a:bodyPr/>
                    <a:lstStyle/>
                    <a:p>
                      <a:pPr algn="l" fontAlgn="b">
                        <a:lnSpc>
                          <a:spcPct val="80000"/>
                        </a:lnSpc>
                      </a:pPr>
                      <a:r>
                        <a:rPr lang="en-US" sz="2400" b="1" u="none" strike="noStrike" dirty="0">
                          <a:effectLst/>
                        </a:rPr>
                        <a:t>The Alzheimer's Found</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21.40</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32.00</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10"/>
                  </a:ext>
                </a:extLst>
              </a:tr>
              <a:tr h="320040">
                <a:tc>
                  <a:txBody>
                    <a:bodyPr/>
                    <a:lstStyle/>
                    <a:p>
                      <a:pPr algn="l" fontAlgn="b">
                        <a:lnSpc>
                          <a:spcPct val="80000"/>
                        </a:lnSpc>
                      </a:pPr>
                      <a:r>
                        <a:rPr lang="en-US" sz="2400" b="1" u="none" strike="noStrike" dirty="0">
                          <a:effectLst/>
                        </a:rPr>
                        <a:t>Susan G. Komen Br</a:t>
                      </a:r>
                      <a:r>
                        <a:rPr lang="en-US" sz="2400" b="1" u="none" strike="noStrike" baseline="0" dirty="0">
                          <a:effectLst/>
                        </a:rPr>
                        <a:t> </a:t>
                      </a:r>
                      <a:r>
                        <a:rPr lang="en-US" sz="2400" b="1" u="none" strike="noStrike" baseline="0" dirty="0" err="1">
                          <a:effectLst/>
                        </a:rPr>
                        <a:t>Canc</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21.39</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29.22</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11"/>
                  </a:ext>
                </a:extLst>
              </a:tr>
              <a:tr h="320040">
                <a:tc>
                  <a:txBody>
                    <a:bodyPr/>
                    <a:lstStyle/>
                    <a:p>
                      <a:pPr algn="l" fontAlgn="b">
                        <a:lnSpc>
                          <a:spcPct val="80000"/>
                        </a:lnSpc>
                      </a:pPr>
                      <a:r>
                        <a:rPr lang="en-US" sz="2400" b="1" u="none" strike="noStrike" dirty="0">
                          <a:effectLst/>
                        </a:rPr>
                        <a:t>Dana Farber Cancer </a:t>
                      </a:r>
                      <a:r>
                        <a:rPr lang="en-US" sz="2400" b="1" u="none" strike="noStrike" dirty="0" err="1">
                          <a:effectLst/>
                        </a:rPr>
                        <a:t>Inst</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21.13</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29.63</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12"/>
                  </a:ext>
                </a:extLst>
              </a:tr>
              <a:tr h="320040">
                <a:tc>
                  <a:txBody>
                    <a:bodyPr/>
                    <a:lstStyle/>
                    <a:p>
                      <a:pPr algn="l" fontAlgn="b">
                        <a:lnSpc>
                          <a:spcPct val="80000"/>
                        </a:lnSpc>
                      </a:pPr>
                      <a:r>
                        <a:rPr lang="en-US" sz="2400" b="1" u="none" strike="noStrike" dirty="0">
                          <a:effectLst/>
                        </a:rPr>
                        <a:t>American Diabetes </a:t>
                      </a:r>
                      <a:r>
                        <a:rPr lang="en-US" sz="2400" b="1" u="none" strike="noStrike" dirty="0" err="1">
                          <a:effectLst/>
                        </a:rPr>
                        <a:t>Assn</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20.84</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32.54</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13"/>
                  </a:ext>
                </a:extLst>
              </a:tr>
              <a:tr h="320040">
                <a:tc>
                  <a:txBody>
                    <a:bodyPr/>
                    <a:lstStyle/>
                    <a:p>
                      <a:pPr algn="l" fontAlgn="b">
                        <a:lnSpc>
                          <a:spcPct val="80000"/>
                        </a:lnSpc>
                      </a:pPr>
                      <a:r>
                        <a:rPr lang="en-US" sz="2400" b="1" u="none" strike="noStrike" dirty="0">
                          <a:effectLst/>
                        </a:rPr>
                        <a:t>World Wildlife Fund</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20.82</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29.08</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14"/>
                  </a:ext>
                </a:extLst>
              </a:tr>
              <a:tr h="320040">
                <a:tc>
                  <a:txBody>
                    <a:bodyPr/>
                    <a:lstStyle/>
                    <a:p>
                      <a:pPr algn="l" fontAlgn="b">
                        <a:lnSpc>
                          <a:spcPct val="80000"/>
                        </a:lnSpc>
                      </a:pPr>
                      <a:r>
                        <a:rPr lang="en-US" sz="2400" b="1" u="none" strike="noStrike" dirty="0">
                          <a:effectLst/>
                        </a:rPr>
                        <a:t>Guide Dogs for the Blind</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20.80</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31.46</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15"/>
                  </a:ext>
                </a:extLst>
              </a:tr>
              <a:tr h="320040">
                <a:tc>
                  <a:txBody>
                    <a:bodyPr/>
                    <a:lstStyle/>
                    <a:p>
                      <a:pPr algn="l" fontAlgn="b">
                        <a:lnSpc>
                          <a:spcPct val="80000"/>
                        </a:lnSpc>
                      </a:pPr>
                      <a:r>
                        <a:rPr lang="en-US" sz="2400" b="1" u="none" strike="noStrike" dirty="0">
                          <a:effectLst/>
                        </a:rPr>
                        <a:t>The Alzheimer's Assn</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20.80</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31.86</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16"/>
                  </a:ext>
                </a:extLst>
              </a:tr>
              <a:tr h="320040">
                <a:tc>
                  <a:txBody>
                    <a:bodyPr/>
                    <a:lstStyle/>
                    <a:p>
                      <a:pPr algn="l" fontAlgn="b">
                        <a:lnSpc>
                          <a:spcPct val="80000"/>
                        </a:lnSpc>
                      </a:pPr>
                      <a:r>
                        <a:rPr lang="en-US" sz="2400" b="1" u="none" strike="noStrike" dirty="0">
                          <a:effectLst/>
                        </a:rPr>
                        <a:t>American Lung Assn</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20.78</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31.40</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17"/>
                  </a:ext>
                </a:extLst>
              </a:tr>
              <a:tr h="320040">
                <a:tc>
                  <a:txBody>
                    <a:bodyPr/>
                    <a:lstStyle/>
                    <a:p>
                      <a:pPr algn="l" fontAlgn="b">
                        <a:lnSpc>
                          <a:spcPct val="80000"/>
                        </a:lnSpc>
                      </a:pPr>
                      <a:r>
                        <a:rPr lang="en-US" sz="2400" b="1" u="none" strike="noStrike" dirty="0">
                          <a:effectLst/>
                        </a:rPr>
                        <a:t>MD Anderson Cancer Cr</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20.59</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30.53</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18"/>
                  </a:ext>
                </a:extLst>
              </a:tr>
              <a:tr h="320040">
                <a:tc>
                  <a:txBody>
                    <a:bodyPr/>
                    <a:lstStyle/>
                    <a:p>
                      <a:pPr algn="l" fontAlgn="b">
                        <a:lnSpc>
                          <a:spcPct val="80000"/>
                        </a:lnSpc>
                      </a:pPr>
                      <a:r>
                        <a:rPr lang="en-US" sz="2400" b="1" u="none" strike="noStrike" dirty="0">
                          <a:effectLst/>
                        </a:rPr>
                        <a:t>UNICEF</a:t>
                      </a:r>
                      <a:endParaRPr lang="en-US" sz="2400" b="1" i="0" u="none" strike="noStrike" dirty="0">
                        <a:solidFill>
                          <a:srgbClr val="000000"/>
                        </a:solidFill>
                        <a:effectLst/>
                        <a:latin typeface="Calibri"/>
                      </a:endParaRPr>
                    </a:p>
                  </a:txBody>
                  <a:tcPr marL="4671" marR="4671" marT="4671" marB="0" anchor="b"/>
                </a:tc>
                <a:tc>
                  <a:txBody>
                    <a:bodyPr/>
                    <a:lstStyle/>
                    <a:p>
                      <a:pPr algn="ctr" fontAlgn="t">
                        <a:lnSpc>
                          <a:spcPct val="80000"/>
                        </a:lnSpc>
                      </a:pPr>
                      <a:r>
                        <a:rPr lang="en-US" sz="2400" b="1" u="none" strike="noStrike" dirty="0">
                          <a:effectLst/>
                        </a:rPr>
                        <a:t>20.37</a:t>
                      </a:r>
                      <a:endParaRPr lang="en-US" sz="2400" b="1" i="0" u="none" strike="noStrike" dirty="0">
                        <a:solidFill>
                          <a:srgbClr val="000000"/>
                        </a:solidFill>
                        <a:effectLst/>
                        <a:latin typeface="Calibri"/>
                      </a:endParaRPr>
                    </a:p>
                  </a:txBody>
                  <a:tcPr marL="4671" marR="4671" marT="4671" marB="0" anchor="b"/>
                </a:tc>
                <a:tc>
                  <a:txBody>
                    <a:bodyPr/>
                    <a:lstStyle/>
                    <a:p>
                      <a:pPr algn="ctr" fontAlgn="b">
                        <a:lnSpc>
                          <a:spcPct val="80000"/>
                        </a:lnSpc>
                      </a:pPr>
                      <a:r>
                        <a:rPr lang="en-US" sz="2400" b="1" u="none" strike="noStrike" dirty="0">
                          <a:solidFill>
                            <a:srgbClr val="FF0000"/>
                          </a:solidFill>
                          <a:effectLst/>
                        </a:rPr>
                        <a:t>32.31</a:t>
                      </a:r>
                      <a:endParaRPr lang="en-US" sz="2400" b="1" i="0" u="none" strike="noStrike" dirty="0">
                        <a:solidFill>
                          <a:srgbClr val="FF0000"/>
                        </a:solidFill>
                        <a:effectLst/>
                        <a:latin typeface="Calibri"/>
                      </a:endParaRPr>
                    </a:p>
                  </a:txBody>
                  <a:tcPr marL="4671" marR="4671" marT="4671" marB="0" anchor="b"/>
                </a:tc>
                <a:extLst>
                  <a:ext uri="{0D108BD9-81ED-4DB2-BD59-A6C34878D82A}">
                    <a16:rowId xmlns:a16="http://schemas.microsoft.com/office/drawing/2014/main" val="10019"/>
                  </a:ext>
                </a:extLst>
              </a:tr>
              <a:tr h="320040">
                <a:tc>
                  <a:txBody>
                    <a:bodyPr/>
                    <a:lstStyle/>
                    <a:p>
                      <a:pPr algn="l" fontAlgn="b">
                        <a:lnSpc>
                          <a:spcPct val="80000"/>
                        </a:lnSpc>
                      </a:pPr>
                      <a:r>
                        <a:rPr lang="en-US" sz="2400" b="1" u="none" strike="noStrike" dirty="0">
                          <a:effectLst/>
                          <a:latin typeface="+mn-lt"/>
                        </a:rPr>
                        <a:t>The Salvation Army</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19.98</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31.44</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2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33852885"/>
              </p:ext>
            </p:extLst>
          </p:nvPr>
        </p:nvGraphicFramePr>
        <p:xfrm>
          <a:off x="4782254" y="18547"/>
          <a:ext cx="4361746" cy="6839453"/>
        </p:xfrm>
        <a:graphic>
          <a:graphicData uri="http://schemas.openxmlformats.org/drawingml/2006/table">
            <a:tbl>
              <a:tblPr>
                <a:tableStyleId>{5C22544A-7EE6-4342-B048-85BDC9FD1C3A}</a:tableStyleId>
              </a:tblPr>
              <a:tblGrid>
                <a:gridCol w="2822654">
                  <a:extLst>
                    <a:ext uri="{9D8B030D-6E8A-4147-A177-3AD203B41FA5}">
                      <a16:colId xmlns:a16="http://schemas.microsoft.com/office/drawing/2014/main" val="20000"/>
                    </a:ext>
                  </a:extLst>
                </a:gridCol>
                <a:gridCol w="786384">
                  <a:extLst>
                    <a:ext uri="{9D8B030D-6E8A-4147-A177-3AD203B41FA5}">
                      <a16:colId xmlns:a16="http://schemas.microsoft.com/office/drawing/2014/main" val="20001"/>
                    </a:ext>
                  </a:extLst>
                </a:gridCol>
                <a:gridCol w="752708">
                  <a:extLst>
                    <a:ext uri="{9D8B030D-6E8A-4147-A177-3AD203B41FA5}">
                      <a16:colId xmlns:a16="http://schemas.microsoft.com/office/drawing/2014/main" val="20002"/>
                    </a:ext>
                  </a:extLst>
                </a:gridCol>
              </a:tblGrid>
              <a:tr h="248770">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i="0" u="none" strike="noStrike" dirty="0">
                          <a:solidFill>
                            <a:schemeClr val="tx1"/>
                          </a:solidFill>
                          <a:effectLst/>
                          <a:latin typeface="+mn-lt"/>
                        </a:rPr>
                        <a:t>Baseline</a:t>
                      </a:r>
                    </a:p>
                  </a:txBody>
                  <a:tcPr marL="4671" marR="4671" marT="4671" marB="0" anchor="b"/>
                </a:tc>
                <a:tc>
                  <a:txBody>
                    <a:bodyPr/>
                    <a:lstStyle/>
                    <a:p>
                      <a:pPr algn="ctr" fontAlgn="b">
                        <a:lnSpc>
                          <a:spcPct val="80000"/>
                        </a:lnSpc>
                      </a:pPr>
                      <a:r>
                        <a:rPr lang="en-US" sz="2400" b="1" u="none" strike="noStrike" dirty="0">
                          <a:effectLst/>
                          <a:latin typeface="+mn-lt"/>
                        </a:rPr>
                        <a:t>BEQ</a:t>
                      </a:r>
                      <a:endParaRPr lang="en-US" sz="2400" b="1" i="0" u="none" strike="noStrike" dirty="0">
                        <a:solidFill>
                          <a:srgbClr val="000000"/>
                        </a:solidFill>
                        <a:effectLst/>
                        <a:latin typeface="+mn-lt"/>
                      </a:endParaRPr>
                    </a:p>
                  </a:txBody>
                  <a:tcPr marL="4671" marR="4671" marT="4671" marB="0" anchor="b"/>
                </a:tc>
                <a:tc>
                  <a:txBody>
                    <a:bodyPr/>
                    <a:lstStyle/>
                    <a:p>
                      <a:pPr algn="ctr" fontAlgn="b">
                        <a:lnSpc>
                          <a:spcPct val="80000"/>
                        </a:lnSpc>
                      </a:pPr>
                      <a:r>
                        <a:rPr lang="en-US" sz="2400" b="1" u="none" strike="noStrike" dirty="0">
                          <a:solidFill>
                            <a:srgbClr val="FF0000"/>
                          </a:solidFill>
                          <a:effectLst/>
                          <a:latin typeface="+mn-lt"/>
                        </a:rPr>
                        <a:t>Give</a:t>
                      </a:r>
                      <a:endParaRPr lang="en-US" sz="2400" b="1" i="0" u="none" strike="noStrike" dirty="0">
                        <a:solidFill>
                          <a:srgbClr val="FF0000"/>
                        </a:solidFill>
                        <a:effectLst/>
                        <a:latin typeface="+mn-lt"/>
                      </a:endParaRPr>
                    </a:p>
                  </a:txBody>
                  <a:tcPr marL="4671" marR="4671" marT="4671" marB="0" anchor="b"/>
                </a:tc>
                <a:extLst>
                  <a:ext uri="{0D108BD9-81ED-4DB2-BD59-A6C34878D82A}">
                    <a16:rowId xmlns:a16="http://schemas.microsoft.com/office/drawing/2014/main" val="10000"/>
                  </a:ext>
                </a:extLst>
              </a:tr>
              <a:tr h="320040">
                <a:tc>
                  <a:txBody>
                    <a:bodyPr/>
                    <a:lstStyle/>
                    <a:p>
                      <a:pPr algn="l" fontAlgn="b">
                        <a:lnSpc>
                          <a:spcPct val="80000"/>
                        </a:lnSpc>
                      </a:pPr>
                      <a:r>
                        <a:rPr lang="en-US" sz="2400" b="1" u="none" strike="noStrike" dirty="0">
                          <a:effectLst/>
                          <a:latin typeface="+mn-lt"/>
                        </a:rPr>
                        <a:t>Wildlife </a:t>
                      </a:r>
                      <a:r>
                        <a:rPr lang="en-US" sz="2400" b="1" u="none" strike="noStrike" dirty="0" err="1">
                          <a:effectLst/>
                          <a:latin typeface="+mn-lt"/>
                        </a:rPr>
                        <a:t>Conserv</a:t>
                      </a:r>
                      <a:r>
                        <a:rPr lang="en-US" sz="2400" b="1" u="none" strike="noStrike" dirty="0">
                          <a:effectLst/>
                          <a:latin typeface="+mn-lt"/>
                        </a:rPr>
                        <a:t> </a:t>
                      </a:r>
                      <a:r>
                        <a:rPr lang="en-US" sz="2400" b="1" u="none" strike="noStrike" dirty="0" err="1">
                          <a:effectLst/>
                          <a:latin typeface="+mn-lt"/>
                        </a:rPr>
                        <a:t>Soc</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19.90</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29.26</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01"/>
                  </a:ext>
                </a:extLst>
              </a:tr>
              <a:tr h="320040">
                <a:tc>
                  <a:txBody>
                    <a:bodyPr/>
                    <a:lstStyle/>
                    <a:p>
                      <a:pPr algn="l" fontAlgn="b">
                        <a:lnSpc>
                          <a:spcPct val="80000"/>
                        </a:lnSpc>
                      </a:pPr>
                      <a:r>
                        <a:rPr lang="en-US" sz="2400" b="1" u="none" strike="noStrike" dirty="0">
                          <a:effectLst/>
                          <a:latin typeface="+mn-lt"/>
                        </a:rPr>
                        <a:t>Goodwill Industries</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19.65</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34.42</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02"/>
                  </a:ext>
                </a:extLst>
              </a:tr>
              <a:tr h="320040">
                <a:tc>
                  <a:txBody>
                    <a:bodyPr/>
                    <a:lstStyle/>
                    <a:p>
                      <a:pPr algn="l" fontAlgn="b">
                        <a:lnSpc>
                          <a:spcPct val="80000"/>
                        </a:lnSpc>
                      </a:pPr>
                      <a:r>
                        <a:rPr lang="en-US" sz="2400" b="1" u="none" strike="noStrike" dirty="0">
                          <a:effectLst/>
                          <a:latin typeface="+mn-lt"/>
                        </a:rPr>
                        <a:t>Big </a:t>
                      </a:r>
                      <a:r>
                        <a:rPr lang="en-US" sz="2400" b="1" u="none" strike="noStrike" dirty="0" err="1">
                          <a:effectLst/>
                          <a:latin typeface="+mn-lt"/>
                        </a:rPr>
                        <a:t>Brothrs</a:t>
                      </a:r>
                      <a:r>
                        <a:rPr lang="en-US" sz="2400" b="1" u="none" strike="noStrike" dirty="0">
                          <a:effectLst/>
                          <a:latin typeface="+mn-lt"/>
                        </a:rPr>
                        <a:t>/Big Sisters</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19.47</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30.49</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03"/>
                  </a:ext>
                </a:extLst>
              </a:tr>
              <a:tr h="320040">
                <a:tc>
                  <a:txBody>
                    <a:bodyPr/>
                    <a:lstStyle/>
                    <a:p>
                      <a:pPr algn="l" fontAlgn="b">
                        <a:lnSpc>
                          <a:spcPct val="80000"/>
                        </a:lnSpc>
                      </a:pPr>
                      <a:r>
                        <a:rPr lang="en-US" sz="2400" b="1" u="none" strike="noStrike" dirty="0">
                          <a:effectLst/>
                          <a:latin typeface="+mn-lt"/>
                        </a:rPr>
                        <a:t>The United Way</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18.97</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28.97</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04"/>
                  </a:ext>
                </a:extLst>
              </a:tr>
              <a:tr h="320040">
                <a:tc>
                  <a:txBody>
                    <a:bodyPr/>
                    <a:lstStyle/>
                    <a:p>
                      <a:pPr algn="l" fontAlgn="b">
                        <a:lnSpc>
                          <a:spcPct val="80000"/>
                        </a:lnSpc>
                      </a:pPr>
                      <a:r>
                        <a:rPr lang="en-US" sz="2400" b="1" u="none" strike="noStrike" dirty="0" err="1">
                          <a:effectLst/>
                          <a:latin typeface="+mn-lt"/>
                        </a:rPr>
                        <a:t>Joslin</a:t>
                      </a:r>
                      <a:r>
                        <a:rPr lang="en-US" sz="2400" b="1" u="none" strike="noStrike" dirty="0">
                          <a:effectLst/>
                          <a:latin typeface="+mn-lt"/>
                        </a:rPr>
                        <a:t> Diabetes Center</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18.91</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29.18</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05"/>
                  </a:ext>
                </a:extLst>
              </a:tr>
              <a:tr h="320040">
                <a:tc>
                  <a:txBody>
                    <a:bodyPr/>
                    <a:lstStyle/>
                    <a:p>
                      <a:pPr algn="l" fontAlgn="b">
                        <a:lnSpc>
                          <a:spcPct val="80000"/>
                        </a:lnSpc>
                      </a:pPr>
                      <a:r>
                        <a:rPr lang="en-US" sz="2400" b="1" u="none" strike="noStrike" dirty="0">
                          <a:effectLst/>
                          <a:latin typeface="+mn-lt"/>
                        </a:rPr>
                        <a:t>Canine </a:t>
                      </a:r>
                      <a:r>
                        <a:rPr lang="en-US" sz="2400" b="1" u="none" strike="noStrike" dirty="0" err="1">
                          <a:effectLst/>
                          <a:latin typeface="+mn-lt"/>
                        </a:rPr>
                        <a:t>Compan</a:t>
                      </a:r>
                      <a:r>
                        <a:rPr lang="en-US" sz="2400" b="1" u="none" strike="noStrike" dirty="0">
                          <a:effectLst/>
                          <a:latin typeface="+mn-lt"/>
                        </a:rPr>
                        <a:t> for In</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18.90</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29.67</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06"/>
                  </a:ext>
                </a:extLst>
              </a:tr>
              <a:tr h="320040">
                <a:tc>
                  <a:txBody>
                    <a:bodyPr/>
                    <a:lstStyle/>
                    <a:p>
                      <a:pPr algn="l" fontAlgn="b">
                        <a:lnSpc>
                          <a:spcPct val="80000"/>
                        </a:lnSpc>
                      </a:pPr>
                      <a:r>
                        <a:rPr lang="en-US" sz="2400" b="1" u="none" strike="noStrike" dirty="0" err="1">
                          <a:effectLst/>
                          <a:latin typeface="+mn-lt"/>
                        </a:rPr>
                        <a:t>Fnd</a:t>
                      </a:r>
                      <a:r>
                        <a:rPr lang="en-US" sz="2400" b="1" u="none" strike="noStrike" dirty="0">
                          <a:effectLst/>
                          <a:latin typeface="+mn-lt"/>
                        </a:rPr>
                        <a:t> </a:t>
                      </a:r>
                      <a:r>
                        <a:rPr lang="en-US" sz="2400" b="1" u="none" strike="noStrike" dirty="0" err="1">
                          <a:effectLst/>
                          <a:latin typeface="+mn-lt"/>
                        </a:rPr>
                        <a:t>Fightng</a:t>
                      </a:r>
                      <a:r>
                        <a:rPr lang="en-US" sz="2400" b="1" u="none" strike="noStrike" dirty="0">
                          <a:effectLst/>
                          <a:latin typeface="+mn-lt"/>
                        </a:rPr>
                        <a:t> Blindness</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18.77</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28.37</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07"/>
                  </a:ext>
                </a:extLst>
              </a:tr>
              <a:tr h="320040">
                <a:tc>
                  <a:txBody>
                    <a:bodyPr/>
                    <a:lstStyle/>
                    <a:p>
                      <a:pPr algn="l" fontAlgn="b">
                        <a:lnSpc>
                          <a:spcPct val="80000"/>
                        </a:lnSpc>
                      </a:pPr>
                      <a:r>
                        <a:rPr lang="en-US" sz="2400" b="1" u="none" strike="noStrike" dirty="0">
                          <a:effectLst/>
                          <a:latin typeface="+mn-lt"/>
                        </a:rPr>
                        <a:t>AIDS Project LA</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17.71</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25.64</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08"/>
                  </a:ext>
                </a:extLst>
              </a:tr>
              <a:tr h="315110">
                <a:tc>
                  <a:txBody>
                    <a:bodyPr/>
                    <a:lstStyle/>
                    <a:p>
                      <a:pPr algn="l" fontAlgn="b">
                        <a:lnSpc>
                          <a:spcPct val="80000"/>
                        </a:lnSpc>
                      </a:pPr>
                      <a:r>
                        <a:rPr lang="en-US" sz="2400" b="1" u="none" strike="noStrike" dirty="0">
                          <a:effectLst/>
                          <a:latin typeface="+mn-lt"/>
                        </a:rPr>
                        <a:t>Prevent </a:t>
                      </a:r>
                      <a:r>
                        <a:rPr lang="en-US" sz="2400" b="1" u="none" strike="noStrike" dirty="0" err="1">
                          <a:effectLst/>
                          <a:latin typeface="+mn-lt"/>
                        </a:rPr>
                        <a:t>Blindss</a:t>
                      </a:r>
                      <a:r>
                        <a:rPr lang="en-US" sz="2400" b="1" u="none" strike="noStrike" dirty="0">
                          <a:effectLst/>
                          <a:latin typeface="+mn-lt"/>
                        </a:rPr>
                        <a:t> </a:t>
                      </a:r>
                      <a:r>
                        <a:rPr lang="en-US" sz="2400" b="1" u="none" strike="noStrike" dirty="0" err="1">
                          <a:effectLst/>
                          <a:latin typeface="+mn-lt"/>
                        </a:rPr>
                        <a:t>Amer</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17.51</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28.32</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09"/>
                  </a:ext>
                </a:extLst>
              </a:tr>
              <a:tr h="320040">
                <a:tc>
                  <a:txBody>
                    <a:bodyPr/>
                    <a:lstStyle/>
                    <a:p>
                      <a:pPr algn="l" fontAlgn="b">
                        <a:lnSpc>
                          <a:spcPct val="80000"/>
                        </a:lnSpc>
                      </a:pPr>
                      <a:r>
                        <a:rPr lang="en-US" sz="2400" b="1" u="none" strike="noStrike" dirty="0">
                          <a:effectLst/>
                          <a:latin typeface="+mn-lt"/>
                        </a:rPr>
                        <a:t>San Fran AIDS Found</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17.39</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25.49</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10"/>
                  </a:ext>
                </a:extLst>
              </a:tr>
              <a:tr h="320040">
                <a:tc>
                  <a:txBody>
                    <a:bodyPr/>
                    <a:lstStyle/>
                    <a:p>
                      <a:pPr algn="l" fontAlgn="b">
                        <a:lnSpc>
                          <a:spcPct val="80000"/>
                        </a:lnSpc>
                      </a:pPr>
                      <a:r>
                        <a:rPr lang="en-US" sz="2400" b="1" u="none" strike="noStrike" dirty="0">
                          <a:effectLst/>
                          <a:latin typeface="+mn-lt"/>
                        </a:rPr>
                        <a:t>Nat Audubon Society</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17.33</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24.24</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11"/>
                  </a:ext>
                </a:extLst>
              </a:tr>
              <a:tr h="320040">
                <a:tc>
                  <a:txBody>
                    <a:bodyPr/>
                    <a:lstStyle/>
                    <a:p>
                      <a:pPr algn="l" fontAlgn="b">
                        <a:lnSpc>
                          <a:spcPct val="80000"/>
                        </a:lnSpc>
                      </a:pPr>
                      <a:r>
                        <a:rPr lang="en-US" sz="2400" b="1" u="none" strike="noStrike" dirty="0">
                          <a:effectLst/>
                          <a:latin typeface="+mn-lt"/>
                        </a:rPr>
                        <a:t>YMCA</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17.16</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28.12</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12"/>
                  </a:ext>
                </a:extLst>
              </a:tr>
              <a:tr h="320040">
                <a:tc>
                  <a:txBody>
                    <a:bodyPr/>
                    <a:lstStyle/>
                    <a:p>
                      <a:pPr algn="l" fontAlgn="b">
                        <a:lnSpc>
                          <a:spcPct val="80000"/>
                        </a:lnSpc>
                      </a:pPr>
                      <a:r>
                        <a:rPr lang="en-US" sz="2400" b="1" u="none" strike="noStrike" dirty="0">
                          <a:effectLst/>
                          <a:latin typeface="+mn-lt"/>
                        </a:rPr>
                        <a:t>Boys and Girls Clubs</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17.14</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30.10</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13"/>
                  </a:ext>
                </a:extLst>
              </a:tr>
              <a:tr h="320040">
                <a:tc>
                  <a:txBody>
                    <a:bodyPr/>
                    <a:lstStyle/>
                    <a:p>
                      <a:pPr algn="l" fontAlgn="b">
                        <a:lnSpc>
                          <a:spcPct val="80000"/>
                        </a:lnSpc>
                      </a:pPr>
                      <a:r>
                        <a:rPr lang="en-US" sz="2400" b="1" u="none" strike="noStrike" dirty="0">
                          <a:effectLst/>
                          <a:latin typeface="+mn-lt"/>
                        </a:rPr>
                        <a:t>Girl Scouts</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16.71</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31.27</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14"/>
                  </a:ext>
                </a:extLst>
              </a:tr>
              <a:tr h="320040">
                <a:tc>
                  <a:txBody>
                    <a:bodyPr/>
                    <a:lstStyle/>
                    <a:p>
                      <a:pPr algn="l" fontAlgn="b">
                        <a:lnSpc>
                          <a:spcPct val="80000"/>
                        </a:lnSpc>
                      </a:pPr>
                      <a:r>
                        <a:rPr lang="en-US" sz="2400" b="1" u="none" strike="noStrike" dirty="0">
                          <a:effectLst/>
                          <a:latin typeface="+mn-lt"/>
                        </a:rPr>
                        <a:t>YWCA</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16.21</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24.42</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15"/>
                  </a:ext>
                </a:extLst>
              </a:tr>
              <a:tr h="320040">
                <a:tc>
                  <a:txBody>
                    <a:bodyPr/>
                    <a:lstStyle/>
                    <a:p>
                      <a:pPr algn="l" fontAlgn="b">
                        <a:lnSpc>
                          <a:spcPct val="80000"/>
                        </a:lnSpc>
                      </a:pPr>
                      <a:r>
                        <a:rPr lang="en-US" sz="2400" b="1" u="none" strike="noStrike" dirty="0" err="1">
                          <a:effectLst/>
                          <a:latin typeface="+mn-lt"/>
                        </a:rPr>
                        <a:t>Amer</a:t>
                      </a:r>
                      <a:r>
                        <a:rPr lang="en-US" sz="2400" b="1" u="none" strike="noStrike" dirty="0">
                          <a:effectLst/>
                          <a:latin typeface="+mn-lt"/>
                        </a:rPr>
                        <a:t> Indian College F</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15.97</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22.33</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16"/>
                  </a:ext>
                </a:extLst>
              </a:tr>
              <a:tr h="320040">
                <a:tc>
                  <a:txBody>
                    <a:bodyPr/>
                    <a:lstStyle/>
                    <a:p>
                      <a:pPr algn="l" fontAlgn="b">
                        <a:lnSpc>
                          <a:spcPct val="80000"/>
                        </a:lnSpc>
                      </a:pPr>
                      <a:r>
                        <a:rPr lang="en-US" sz="2400" b="1" u="none" strike="noStrike" dirty="0">
                          <a:effectLst/>
                          <a:latin typeface="+mn-lt"/>
                        </a:rPr>
                        <a:t>CARE</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15.86</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24.69</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17"/>
                  </a:ext>
                </a:extLst>
              </a:tr>
              <a:tr h="320040">
                <a:tc>
                  <a:txBody>
                    <a:bodyPr/>
                    <a:lstStyle/>
                    <a:p>
                      <a:pPr algn="l" fontAlgn="b">
                        <a:lnSpc>
                          <a:spcPct val="80000"/>
                        </a:lnSpc>
                      </a:pPr>
                      <a:r>
                        <a:rPr lang="en-US" sz="2400" b="1" u="none" strike="noStrike" dirty="0">
                          <a:effectLst/>
                          <a:latin typeface="+mn-lt"/>
                        </a:rPr>
                        <a:t>Boy Scouts</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14.51</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23.56</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18"/>
                  </a:ext>
                </a:extLst>
              </a:tr>
              <a:tr h="320040">
                <a:tc>
                  <a:txBody>
                    <a:bodyPr/>
                    <a:lstStyle/>
                    <a:p>
                      <a:pPr algn="l" fontAlgn="b">
                        <a:lnSpc>
                          <a:spcPct val="80000"/>
                        </a:lnSpc>
                      </a:pPr>
                      <a:r>
                        <a:rPr lang="en-US" sz="2400" b="1" u="none" strike="noStrike" dirty="0">
                          <a:effectLst/>
                          <a:latin typeface="+mn-lt"/>
                        </a:rPr>
                        <a:t>United Negro </a:t>
                      </a:r>
                      <a:r>
                        <a:rPr lang="en-US" sz="2400" b="1" u="none" strike="noStrike" dirty="0" err="1">
                          <a:effectLst/>
                          <a:latin typeface="+mn-lt"/>
                        </a:rPr>
                        <a:t>Coll</a:t>
                      </a:r>
                      <a:r>
                        <a:rPr lang="en-US" sz="2400" b="1" u="none" strike="noStrike" dirty="0">
                          <a:effectLst/>
                          <a:latin typeface="+mn-lt"/>
                        </a:rPr>
                        <a:t> </a:t>
                      </a:r>
                      <a:r>
                        <a:rPr lang="en-US" sz="2400" b="1" u="none" strike="noStrike" dirty="0" err="1">
                          <a:effectLst/>
                          <a:latin typeface="+mn-lt"/>
                        </a:rPr>
                        <a:t>Fnd</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14.13</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21.90</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19"/>
                  </a:ext>
                </a:extLst>
              </a:tr>
              <a:tr h="320040">
                <a:tc>
                  <a:txBody>
                    <a:bodyPr/>
                    <a:lstStyle/>
                    <a:p>
                      <a:pPr algn="l" fontAlgn="b">
                        <a:lnSpc>
                          <a:spcPct val="80000"/>
                        </a:lnSpc>
                      </a:pPr>
                      <a:r>
                        <a:rPr lang="en-US" sz="2400" b="1" u="none" strike="noStrike" dirty="0">
                          <a:effectLst/>
                          <a:latin typeface="+mn-lt"/>
                        </a:rPr>
                        <a:t>Ducks Unlimited</a:t>
                      </a:r>
                      <a:endParaRPr lang="en-US" sz="2400" b="1" i="0" u="none" strike="noStrike" dirty="0">
                        <a:solidFill>
                          <a:srgbClr val="000000"/>
                        </a:solidFill>
                        <a:effectLst/>
                        <a:latin typeface="+mn-lt"/>
                      </a:endParaRPr>
                    </a:p>
                  </a:txBody>
                  <a:tcPr marL="5375" marR="5375" marT="5375" marB="0" anchor="b"/>
                </a:tc>
                <a:tc>
                  <a:txBody>
                    <a:bodyPr/>
                    <a:lstStyle/>
                    <a:p>
                      <a:pPr algn="ctr" fontAlgn="t">
                        <a:lnSpc>
                          <a:spcPct val="80000"/>
                        </a:lnSpc>
                      </a:pPr>
                      <a:r>
                        <a:rPr lang="en-US" sz="2400" b="1" u="none" strike="noStrike" dirty="0">
                          <a:effectLst/>
                          <a:latin typeface="+mn-lt"/>
                        </a:rPr>
                        <a:t>13.60</a:t>
                      </a:r>
                      <a:endParaRPr lang="en-US" sz="2400" b="1" i="0" u="none" strike="noStrike" dirty="0">
                        <a:solidFill>
                          <a:srgbClr val="000000"/>
                        </a:solidFill>
                        <a:effectLst/>
                        <a:latin typeface="+mn-lt"/>
                      </a:endParaRPr>
                    </a:p>
                  </a:txBody>
                  <a:tcPr marL="5375" marR="5375" marT="5375" marB="0" anchor="b"/>
                </a:tc>
                <a:tc>
                  <a:txBody>
                    <a:bodyPr/>
                    <a:lstStyle/>
                    <a:p>
                      <a:pPr algn="ctr" fontAlgn="b">
                        <a:lnSpc>
                          <a:spcPct val="80000"/>
                        </a:lnSpc>
                      </a:pPr>
                      <a:r>
                        <a:rPr lang="en-US" sz="2400" b="1" u="none" strike="noStrike" dirty="0">
                          <a:solidFill>
                            <a:srgbClr val="FF0000"/>
                          </a:solidFill>
                          <a:effectLst/>
                          <a:latin typeface="+mn-lt"/>
                        </a:rPr>
                        <a:t>19.49</a:t>
                      </a:r>
                      <a:endParaRPr lang="en-US" sz="2400" b="1" i="0" u="none" strike="noStrike" dirty="0">
                        <a:solidFill>
                          <a:srgbClr val="FF0000"/>
                        </a:solidFill>
                        <a:effectLst/>
                        <a:latin typeface="+mn-lt"/>
                      </a:endParaRPr>
                    </a:p>
                  </a:txBody>
                  <a:tcPr marL="5375" marR="5375" marT="5375" marB="0" anchor="b"/>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7263016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0" y="1929"/>
            <a:ext cx="9144000" cy="1730923"/>
          </a:xfrm>
          <a:prstGeom prst="rect">
            <a:avLst/>
          </a:prstGeom>
        </p:spPr>
        <p:txBody>
          <a:bodyPr wrap="square">
            <a:spAutoFit/>
          </a:bodyPr>
          <a:lstStyle/>
          <a:p>
            <a:pPr algn="ctr">
              <a:lnSpc>
                <a:spcPct val="80000"/>
              </a:lnSpc>
            </a:pPr>
            <a:r>
              <a:rPr lang="en-US" sz="4400" dirty="0"/>
              <a:t>Other groups received messages after the current giving question to see if the bequest gap would shrink</a:t>
            </a:r>
            <a:endParaRPr lang="en-US" sz="2400" dirty="0"/>
          </a:p>
        </p:txBody>
      </p:sp>
    </p:spTree>
    <p:extLst>
      <p:ext uri="{BB962C8B-B14F-4D97-AF65-F5344CB8AC3E}">
        <p14:creationId xmlns:p14="http://schemas.microsoft.com/office/powerpoint/2010/main" val="1878571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8" y="0"/>
            <a:ext cx="4579144" cy="3194721"/>
          </a:xfrm>
          <a:prstGeom prst="rect">
            <a:avLst/>
          </a:prstGeom>
        </p:spPr>
        <p:txBody>
          <a:bodyPr wrap="square">
            <a:spAutoFit/>
          </a:bodyPr>
          <a:lstStyle/>
          <a:p>
            <a:pPr algn="ctr">
              <a:lnSpc>
                <a:spcPct val="80000"/>
              </a:lnSpc>
            </a:pPr>
            <a:r>
              <a:rPr lang="en-US" sz="3600" b="1" dirty="0"/>
              <a:t>Social Norms</a:t>
            </a:r>
          </a:p>
          <a:p>
            <a:pPr algn="ctr">
              <a:lnSpc>
                <a:spcPct val="80000"/>
              </a:lnSpc>
            </a:pPr>
            <a:r>
              <a:rPr lang="en-US" sz="3600" b="1" dirty="0"/>
              <a:t>Formal Evidence</a:t>
            </a:r>
          </a:p>
          <a:p>
            <a:pPr algn="ctr">
              <a:lnSpc>
                <a:spcPct val="80000"/>
              </a:lnSpc>
            </a:pPr>
            <a:r>
              <a:rPr lang="en-US" sz="3000" dirty="0"/>
              <a:t>Information indicating that it is common for Americans to leave 5% or 10% to charity.  Sharing survey results showing agreement with concept.</a:t>
            </a:r>
            <a:endParaRPr lang="en-US" dirty="0"/>
          </a:p>
        </p:txBody>
      </p:sp>
      <p:sp>
        <p:nvSpPr>
          <p:cNvPr id="4" name="Rectangle 3"/>
          <p:cNvSpPr/>
          <p:nvPr/>
        </p:nvSpPr>
        <p:spPr>
          <a:xfrm>
            <a:off x="4755355" y="0"/>
            <a:ext cx="4357689" cy="2825389"/>
          </a:xfrm>
          <a:prstGeom prst="rect">
            <a:avLst/>
          </a:prstGeom>
        </p:spPr>
        <p:txBody>
          <a:bodyPr wrap="square">
            <a:spAutoFit/>
          </a:bodyPr>
          <a:lstStyle/>
          <a:p>
            <a:pPr algn="ctr">
              <a:lnSpc>
                <a:spcPct val="80000"/>
              </a:lnSpc>
            </a:pPr>
            <a:r>
              <a:rPr lang="en-US" sz="3600" b="1" dirty="0"/>
              <a:t>Spendthrift Heirs </a:t>
            </a:r>
          </a:p>
          <a:p>
            <a:pPr algn="ctr">
              <a:lnSpc>
                <a:spcPct val="80000"/>
              </a:lnSpc>
            </a:pPr>
            <a:r>
              <a:rPr lang="en-US" sz="3600" b="1" dirty="0"/>
              <a:t>Formal Evidence</a:t>
            </a:r>
          </a:p>
          <a:p>
            <a:pPr algn="ctr">
              <a:lnSpc>
                <a:spcPct val="80000"/>
              </a:lnSpc>
            </a:pPr>
            <a:r>
              <a:rPr lang="en-US" sz="3000" dirty="0"/>
              <a:t>Statistics showing how rapidly heirs typically spend inheritance from published academic research</a:t>
            </a:r>
          </a:p>
        </p:txBody>
      </p:sp>
      <p:graphicFrame>
        <p:nvGraphicFramePr>
          <p:cNvPr id="6" name="Table 5"/>
          <p:cNvGraphicFramePr>
            <a:graphicFrameLocks noGrp="1"/>
          </p:cNvGraphicFramePr>
          <p:nvPr>
            <p:extLst>
              <p:ext uri="{D42A27DB-BD31-4B8C-83A1-F6EECF244321}">
                <p14:modId xmlns:p14="http://schemas.microsoft.com/office/powerpoint/2010/main" val="3726050923"/>
              </p:ext>
            </p:extLst>
          </p:nvPr>
        </p:nvGraphicFramePr>
        <p:xfrm>
          <a:off x="-14292" y="3276600"/>
          <a:ext cx="9158292" cy="2616708"/>
        </p:xfrm>
        <a:graphic>
          <a:graphicData uri="http://schemas.openxmlformats.org/drawingml/2006/table">
            <a:tbl>
              <a:tblPr>
                <a:tableStyleId>{C4B1156A-380E-4F78-BDF5-A606A8083BF9}</a:tableStyleId>
              </a:tblPr>
              <a:tblGrid>
                <a:gridCol w="4433892">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604246">
                <a:tc>
                  <a:txBody>
                    <a:bodyPr/>
                    <a:lstStyle/>
                    <a:p>
                      <a:pPr algn="ctr" fontAlgn="b">
                        <a:lnSpc>
                          <a:spcPct val="80000"/>
                        </a:lnSpc>
                      </a:pPr>
                      <a:r>
                        <a:rPr lang="en-US" sz="3600" u="none" strike="noStrike" dirty="0">
                          <a:effectLst/>
                        </a:rPr>
                        <a:t>Message</a:t>
                      </a:r>
                      <a:endParaRPr lang="en-US" sz="3600" b="1"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200" b="1" u="none" strike="noStrike" dirty="0">
                          <a:effectLst/>
                        </a:rPr>
                        <a:t>Give-BEQ Gap</a:t>
                      </a:r>
                      <a:endParaRPr lang="en-US" sz="3200" b="1"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200" b="1" u="none" strike="noStrike" dirty="0">
                          <a:solidFill>
                            <a:srgbClr val="FF0000"/>
                          </a:solidFill>
                          <a:effectLst/>
                        </a:rPr>
                        <a:t>Gap</a:t>
                      </a:r>
                      <a:r>
                        <a:rPr lang="en-US" sz="3200" b="1" u="none" strike="noStrike" baseline="0" dirty="0">
                          <a:solidFill>
                            <a:srgbClr val="FF0000"/>
                          </a:solidFill>
                          <a:effectLst/>
                        </a:rPr>
                        <a:t> 50+</a:t>
                      </a:r>
                      <a:endParaRPr lang="en-US" sz="3200" b="1" i="0" u="none" strike="noStrike" dirty="0">
                        <a:solidFill>
                          <a:srgbClr val="FF0000"/>
                        </a:solidFill>
                        <a:effectLst/>
                        <a:latin typeface="+mn-lt"/>
                      </a:endParaRPr>
                    </a:p>
                  </a:txBody>
                  <a:tcPr marL="7620" marR="7620" marT="7620" marB="0" anchor="b"/>
                </a:tc>
                <a:tc>
                  <a:txBody>
                    <a:bodyPr/>
                    <a:lstStyle/>
                    <a:p>
                      <a:pPr algn="ctr" fontAlgn="b">
                        <a:lnSpc>
                          <a:spcPct val="80000"/>
                        </a:lnSpc>
                      </a:pPr>
                      <a:r>
                        <a:rPr lang="en-US" sz="3200" b="1" u="none" strike="noStrike" dirty="0">
                          <a:solidFill>
                            <a:srgbClr val="4F81BD"/>
                          </a:solidFill>
                          <a:effectLst/>
                        </a:rPr>
                        <a:t>Gap</a:t>
                      </a:r>
                      <a:r>
                        <a:rPr lang="en-US" sz="3200" b="1" u="none" strike="noStrike" baseline="0" dirty="0">
                          <a:solidFill>
                            <a:srgbClr val="4F81BD"/>
                          </a:solidFill>
                          <a:effectLst/>
                        </a:rPr>
                        <a:t> Male</a:t>
                      </a:r>
                      <a:endParaRPr lang="en-US" sz="3200" b="1" i="0" u="none" strike="noStrike" dirty="0">
                        <a:solidFill>
                          <a:srgbClr val="4F81BD"/>
                        </a:solidFill>
                        <a:effectLst/>
                        <a:latin typeface="+mn-lt"/>
                      </a:endParaRPr>
                    </a:p>
                  </a:txBody>
                  <a:tcPr marL="7620" marR="7620" marT="7620" marB="0" anchor="b"/>
                </a:tc>
                <a:tc>
                  <a:txBody>
                    <a:bodyPr/>
                    <a:lstStyle/>
                    <a:p>
                      <a:pPr algn="ctr" fontAlgn="b">
                        <a:lnSpc>
                          <a:spcPct val="80000"/>
                        </a:lnSpc>
                      </a:pPr>
                      <a:r>
                        <a:rPr lang="en-US" sz="3200" b="1" u="none" strike="noStrike" dirty="0">
                          <a:solidFill>
                            <a:srgbClr val="FF00FF"/>
                          </a:solidFill>
                          <a:effectLst/>
                        </a:rPr>
                        <a:t>Gap</a:t>
                      </a:r>
                      <a:r>
                        <a:rPr lang="en-US" sz="3200" b="1" u="none" strike="noStrike" baseline="0" dirty="0">
                          <a:solidFill>
                            <a:srgbClr val="FF00FF"/>
                          </a:solidFill>
                          <a:effectLst/>
                        </a:rPr>
                        <a:t> Female</a:t>
                      </a:r>
                      <a:endParaRPr lang="en-US" sz="3200" b="1" i="0" u="none" strike="noStrike" dirty="0">
                        <a:solidFill>
                          <a:srgbClr val="FF00FF"/>
                        </a:solidFill>
                        <a:effectLst/>
                        <a:latin typeface="+mn-lt"/>
                      </a:endParaRPr>
                    </a:p>
                  </a:txBody>
                  <a:tcPr marL="7620" marR="7620" marT="7620" marB="0" anchor="b"/>
                </a:tc>
                <a:extLst>
                  <a:ext uri="{0D108BD9-81ED-4DB2-BD59-A6C34878D82A}">
                    <a16:rowId xmlns:a16="http://schemas.microsoft.com/office/drawing/2014/main" val="10000"/>
                  </a:ext>
                </a:extLst>
              </a:tr>
              <a:tr h="457200">
                <a:tc>
                  <a:txBody>
                    <a:bodyPr/>
                    <a:lstStyle/>
                    <a:p>
                      <a:pPr algn="l" fontAlgn="b">
                        <a:lnSpc>
                          <a:spcPct val="80000"/>
                        </a:lnSpc>
                      </a:pPr>
                      <a:r>
                        <a:rPr lang="en-US" sz="3600" u="none" strike="noStrike" dirty="0">
                          <a:effectLst/>
                        </a:rPr>
                        <a:t>None</a:t>
                      </a:r>
                      <a:endParaRPr lang="en-US" sz="3600" b="0"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600" b="1" u="none" strike="noStrike" dirty="0">
                          <a:effectLst/>
                        </a:rPr>
                        <a:t>10.2</a:t>
                      </a:r>
                      <a:endParaRPr lang="en-US" sz="3600" b="1"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600" b="1" u="none" strike="noStrike" dirty="0">
                          <a:solidFill>
                            <a:srgbClr val="FF0000"/>
                          </a:solidFill>
                          <a:effectLst/>
                        </a:rPr>
                        <a:t>14.0</a:t>
                      </a:r>
                      <a:endParaRPr lang="en-US" sz="3600" b="1" i="0" u="none" strike="noStrike" dirty="0">
                        <a:solidFill>
                          <a:srgbClr val="FF0000"/>
                        </a:solidFill>
                        <a:effectLst/>
                        <a:latin typeface="+mn-lt"/>
                      </a:endParaRPr>
                    </a:p>
                  </a:txBody>
                  <a:tcPr marL="7620" marR="7620" marT="7620" marB="0" anchor="b"/>
                </a:tc>
                <a:tc>
                  <a:txBody>
                    <a:bodyPr/>
                    <a:lstStyle/>
                    <a:p>
                      <a:pPr algn="ctr" fontAlgn="b">
                        <a:lnSpc>
                          <a:spcPct val="80000"/>
                        </a:lnSpc>
                      </a:pPr>
                      <a:r>
                        <a:rPr lang="en-US" sz="3600" b="1" i="0" u="none" strike="noStrike" dirty="0">
                          <a:solidFill>
                            <a:srgbClr val="4F81BD"/>
                          </a:solidFill>
                          <a:effectLst/>
                          <a:latin typeface="+mn-lt"/>
                        </a:rPr>
                        <a:t>7.7</a:t>
                      </a:r>
                    </a:p>
                  </a:txBody>
                  <a:tcPr marL="7620" marR="7620" marT="7620" marB="0" anchor="b"/>
                </a:tc>
                <a:tc>
                  <a:txBody>
                    <a:bodyPr/>
                    <a:lstStyle/>
                    <a:p>
                      <a:pPr algn="ctr" fontAlgn="b">
                        <a:lnSpc>
                          <a:spcPct val="80000"/>
                        </a:lnSpc>
                      </a:pPr>
                      <a:r>
                        <a:rPr lang="en-US" sz="3600" b="1" i="0" u="none" strike="noStrike" dirty="0">
                          <a:solidFill>
                            <a:srgbClr val="FF00FF"/>
                          </a:solidFill>
                          <a:effectLst/>
                          <a:latin typeface="+mn-lt"/>
                        </a:rPr>
                        <a:t>11.7</a:t>
                      </a:r>
                    </a:p>
                  </a:txBody>
                  <a:tcPr marL="7620" marR="7620" marT="7620" marB="0" anchor="b"/>
                </a:tc>
                <a:extLst>
                  <a:ext uri="{0D108BD9-81ED-4DB2-BD59-A6C34878D82A}">
                    <a16:rowId xmlns:a16="http://schemas.microsoft.com/office/drawing/2014/main" val="10001"/>
                  </a:ext>
                </a:extLst>
              </a:tr>
              <a:tr h="457200">
                <a:tc>
                  <a:txBody>
                    <a:bodyPr/>
                    <a:lstStyle/>
                    <a:p>
                      <a:pPr algn="l" fontAlgn="b">
                        <a:lnSpc>
                          <a:spcPct val="80000"/>
                        </a:lnSpc>
                      </a:pPr>
                      <a:r>
                        <a:rPr lang="en-US" sz="3200" u="none" strike="noStrike" dirty="0">
                          <a:effectLst/>
                        </a:rPr>
                        <a:t>Spendthrift Heirs (Formal)</a:t>
                      </a:r>
                      <a:endParaRPr lang="en-US" sz="3200" b="0"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600" b="1" u="none" strike="noStrike" dirty="0">
                          <a:effectLst/>
                        </a:rPr>
                        <a:t>9.4</a:t>
                      </a:r>
                      <a:endParaRPr lang="en-US" sz="3600" b="1"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600" b="1" u="none" strike="noStrike" dirty="0">
                          <a:solidFill>
                            <a:srgbClr val="FF0000"/>
                          </a:solidFill>
                          <a:effectLst/>
                        </a:rPr>
                        <a:t>11.4</a:t>
                      </a:r>
                      <a:endParaRPr lang="en-US" sz="3600" b="1" i="0" u="none" strike="noStrike" dirty="0">
                        <a:solidFill>
                          <a:srgbClr val="FF0000"/>
                        </a:solidFill>
                        <a:effectLst/>
                        <a:latin typeface="+mn-lt"/>
                      </a:endParaRPr>
                    </a:p>
                  </a:txBody>
                  <a:tcPr marL="7620" marR="7620" marT="7620" marB="0" anchor="b"/>
                </a:tc>
                <a:tc>
                  <a:txBody>
                    <a:bodyPr/>
                    <a:lstStyle/>
                    <a:p>
                      <a:pPr algn="ctr" fontAlgn="b">
                        <a:lnSpc>
                          <a:spcPct val="80000"/>
                        </a:lnSpc>
                      </a:pPr>
                      <a:r>
                        <a:rPr lang="en-US" sz="3600" b="1" i="0" u="none" strike="noStrike" dirty="0">
                          <a:solidFill>
                            <a:srgbClr val="4F81BD"/>
                          </a:solidFill>
                          <a:effectLst/>
                          <a:latin typeface="+mn-lt"/>
                        </a:rPr>
                        <a:t>8.4</a:t>
                      </a:r>
                    </a:p>
                  </a:txBody>
                  <a:tcPr marL="7620" marR="7620" marT="7620" marB="0" anchor="b"/>
                </a:tc>
                <a:tc>
                  <a:txBody>
                    <a:bodyPr/>
                    <a:lstStyle/>
                    <a:p>
                      <a:pPr algn="ctr" fontAlgn="b">
                        <a:lnSpc>
                          <a:spcPct val="80000"/>
                        </a:lnSpc>
                      </a:pPr>
                      <a:r>
                        <a:rPr lang="en-US" sz="3600" b="1" i="0" u="none" strike="noStrike" dirty="0">
                          <a:solidFill>
                            <a:srgbClr val="FF00FF"/>
                          </a:solidFill>
                          <a:effectLst/>
                          <a:latin typeface="+mn-lt"/>
                        </a:rPr>
                        <a:t>10.1</a:t>
                      </a:r>
                    </a:p>
                  </a:txBody>
                  <a:tcPr marL="7620" marR="7620" marT="7620" marB="0" anchor="b"/>
                </a:tc>
                <a:extLst>
                  <a:ext uri="{0D108BD9-81ED-4DB2-BD59-A6C34878D82A}">
                    <a16:rowId xmlns:a16="http://schemas.microsoft.com/office/drawing/2014/main" val="10002"/>
                  </a:ext>
                </a:extLst>
              </a:tr>
              <a:tr h="457200">
                <a:tc>
                  <a:txBody>
                    <a:bodyPr/>
                    <a:lstStyle/>
                    <a:p>
                      <a:pPr algn="l" fontAlgn="b">
                        <a:lnSpc>
                          <a:spcPct val="80000"/>
                        </a:lnSpc>
                      </a:pPr>
                      <a:r>
                        <a:rPr lang="en-US" sz="3200" u="none" strike="noStrike" dirty="0">
                          <a:effectLst/>
                        </a:rPr>
                        <a:t>Social Norms (Formal)</a:t>
                      </a:r>
                      <a:endParaRPr lang="en-US" sz="3200" b="0"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600" b="1" u="none" strike="noStrike" dirty="0">
                          <a:effectLst/>
                        </a:rPr>
                        <a:t>8.8</a:t>
                      </a:r>
                      <a:endParaRPr lang="en-US" sz="3600" b="1"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600" b="1" u="none" strike="noStrike" dirty="0">
                          <a:solidFill>
                            <a:srgbClr val="FF0000"/>
                          </a:solidFill>
                          <a:effectLst/>
                        </a:rPr>
                        <a:t>11.7</a:t>
                      </a:r>
                      <a:endParaRPr lang="en-US" sz="3600" b="1" i="0" u="none" strike="noStrike" dirty="0">
                        <a:solidFill>
                          <a:srgbClr val="FF0000"/>
                        </a:solidFill>
                        <a:effectLst/>
                        <a:latin typeface="+mn-lt"/>
                      </a:endParaRPr>
                    </a:p>
                  </a:txBody>
                  <a:tcPr marL="7620" marR="7620" marT="7620" marB="0" anchor="b"/>
                </a:tc>
                <a:tc>
                  <a:txBody>
                    <a:bodyPr/>
                    <a:lstStyle/>
                    <a:p>
                      <a:pPr algn="ctr" fontAlgn="b">
                        <a:lnSpc>
                          <a:spcPct val="80000"/>
                        </a:lnSpc>
                      </a:pPr>
                      <a:r>
                        <a:rPr lang="en-US" sz="3600" b="1" i="0" u="none" strike="noStrike" dirty="0">
                          <a:solidFill>
                            <a:srgbClr val="4F81BD"/>
                          </a:solidFill>
                          <a:effectLst/>
                          <a:latin typeface="+mn-lt"/>
                        </a:rPr>
                        <a:t>7.5</a:t>
                      </a:r>
                    </a:p>
                  </a:txBody>
                  <a:tcPr marL="7620" marR="7620" marT="7620" marB="0" anchor="b"/>
                </a:tc>
                <a:tc>
                  <a:txBody>
                    <a:bodyPr/>
                    <a:lstStyle/>
                    <a:p>
                      <a:pPr algn="ctr" fontAlgn="b">
                        <a:lnSpc>
                          <a:spcPct val="80000"/>
                        </a:lnSpc>
                      </a:pPr>
                      <a:r>
                        <a:rPr lang="en-US" sz="3600" b="1" i="0" u="none" strike="noStrike" dirty="0">
                          <a:solidFill>
                            <a:srgbClr val="FF00FF"/>
                          </a:solidFill>
                          <a:effectLst/>
                          <a:latin typeface="+mn-lt"/>
                        </a:rPr>
                        <a:t>9.7</a:t>
                      </a:r>
                    </a:p>
                  </a:txBody>
                  <a:tcPr marL="7620" marR="7620" marT="7620" marB="0" anchor="b"/>
                </a:tc>
                <a:extLst>
                  <a:ext uri="{0D108BD9-81ED-4DB2-BD59-A6C34878D82A}">
                    <a16:rowId xmlns:a16="http://schemas.microsoft.com/office/drawing/2014/main" val="10003"/>
                  </a:ext>
                </a:extLst>
              </a:tr>
              <a:tr h="457200">
                <a:tc>
                  <a:txBody>
                    <a:bodyPr/>
                    <a:lstStyle/>
                    <a:p>
                      <a:pPr marL="0" marR="0" indent="0" algn="l" defTabSz="914400" rtl="0" eaLnBrk="1" fontAlgn="b" latinLnBrk="0" hangingPunct="1">
                        <a:lnSpc>
                          <a:spcPct val="80000"/>
                        </a:lnSpc>
                        <a:spcBef>
                          <a:spcPts val="0"/>
                        </a:spcBef>
                        <a:spcAft>
                          <a:spcPts val="0"/>
                        </a:spcAft>
                        <a:buClrTx/>
                        <a:buSzTx/>
                        <a:buFontTx/>
                        <a:buNone/>
                        <a:tabLst/>
                        <a:defRPr/>
                      </a:pPr>
                      <a:r>
                        <a:rPr lang="en-US" sz="3200" b="0" i="0" u="none" strike="noStrike" dirty="0">
                          <a:solidFill>
                            <a:srgbClr val="000000"/>
                          </a:solidFill>
                          <a:effectLst/>
                          <a:latin typeface="+mn-lt"/>
                        </a:rPr>
                        <a:t>Heirs </a:t>
                      </a:r>
                      <a:r>
                        <a:rPr lang="en-US" sz="3200" b="0" i="0" u="none" strike="noStrike" baseline="0" dirty="0">
                          <a:solidFill>
                            <a:srgbClr val="000000"/>
                          </a:solidFill>
                          <a:effectLst/>
                          <a:latin typeface="+mn-lt"/>
                        </a:rPr>
                        <a:t>+ Social Norms </a:t>
                      </a:r>
                      <a:endParaRPr lang="en-US" sz="3200" b="0" i="0" u="none" strike="noStrike" dirty="0">
                        <a:solidFill>
                          <a:srgbClr val="000000"/>
                        </a:solidFill>
                        <a:effectLst/>
                        <a:latin typeface="+mn-lt"/>
                      </a:endParaRP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u="none" strike="noStrike" dirty="0">
                          <a:effectLst/>
                        </a:rPr>
                        <a:t>8.0</a:t>
                      </a:r>
                      <a:endParaRPr lang="en-US" sz="3600" b="1" i="0" u="none" strike="noStrike" dirty="0">
                        <a:solidFill>
                          <a:srgbClr val="000000"/>
                        </a:solidFill>
                        <a:effectLst/>
                        <a:latin typeface="+mn-lt"/>
                      </a:endParaRP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u="none" strike="noStrike" dirty="0">
                          <a:solidFill>
                            <a:srgbClr val="FF0000"/>
                          </a:solidFill>
                          <a:effectLst/>
                        </a:rPr>
                        <a:t>10.2</a:t>
                      </a:r>
                      <a:endParaRPr lang="en-US" sz="3600" b="1" i="0" u="none" strike="noStrike" dirty="0">
                        <a:solidFill>
                          <a:srgbClr val="FF0000"/>
                        </a:solidFill>
                        <a:effectLst/>
                        <a:latin typeface="+mn-lt"/>
                      </a:endParaRP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i="0" u="none" strike="noStrike" dirty="0">
                          <a:solidFill>
                            <a:srgbClr val="4F81BD"/>
                          </a:solidFill>
                          <a:effectLst/>
                          <a:latin typeface="+mn-lt"/>
                        </a:rPr>
                        <a:t>6.4</a:t>
                      </a: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i="0" u="none" strike="noStrike" dirty="0">
                          <a:solidFill>
                            <a:srgbClr val="FF00FF"/>
                          </a:solidFill>
                          <a:effectLst/>
                          <a:latin typeface="+mn-lt"/>
                        </a:rPr>
                        <a:t>9.0</a:t>
                      </a:r>
                    </a:p>
                  </a:txBody>
                  <a:tcPr marL="7620" marR="7620" marT="762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723488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338428">
            <a:off x="-452917" y="3870255"/>
            <a:ext cx="4827414" cy="395298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220" t="34496"/>
          <a:stretch/>
        </p:blipFill>
        <p:spPr>
          <a:xfrm>
            <a:off x="0" y="0"/>
            <a:ext cx="2263213" cy="281940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35226" r="24084"/>
          <a:stretch/>
        </p:blipFill>
        <p:spPr>
          <a:xfrm>
            <a:off x="6998083" y="1"/>
            <a:ext cx="2145918" cy="2743200"/>
          </a:xfrm>
          <a:prstGeom prst="rect">
            <a:avLst/>
          </a:prstGeom>
        </p:spPr>
      </p:pic>
      <p:sp>
        <p:nvSpPr>
          <p:cNvPr id="22" name="TextBox 21"/>
          <p:cNvSpPr txBox="1"/>
          <p:nvPr/>
        </p:nvSpPr>
        <p:spPr>
          <a:xfrm>
            <a:off x="-4812" y="0"/>
            <a:ext cx="9148812" cy="2514600"/>
          </a:xfrm>
          <a:prstGeom prst="rect">
            <a:avLst/>
          </a:prstGeom>
          <a:noFill/>
        </p:spPr>
        <p:txBody>
          <a:bodyPr wrap="square" rtlCol="0">
            <a:noAutofit/>
          </a:bodyPr>
          <a:lstStyle/>
          <a:p>
            <a:pPr algn="ctr">
              <a:lnSpc>
                <a:spcPct val="80000"/>
              </a:lnSpc>
            </a:pPr>
            <a:r>
              <a:rPr lang="en-US" sz="5400" b="1" dirty="0"/>
              <a:t>Family words </a:t>
            </a:r>
          </a:p>
          <a:p>
            <a:pPr algn="ctr">
              <a:lnSpc>
                <a:spcPct val="80000"/>
              </a:lnSpc>
            </a:pPr>
            <a:r>
              <a:rPr lang="en-US" sz="2400" dirty="0">
                <a:solidFill>
                  <a:srgbClr val="FF0000"/>
                </a:solidFill>
              </a:rPr>
              <a:t>(simple language and </a:t>
            </a:r>
            <a:r>
              <a:rPr lang="en-US" sz="3200" b="1" dirty="0">
                <a:solidFill>
                  <a:srgbClr val="FF0000"/>
                </a:solidFill>
              </a:rPr>
              <a:t>LIFE STORIES</a:t>
            </a:r>
            <a:r>
              <a:rPr lang="en-US" sz="2800" dirty="0">
                <a:solidFill>
                  <a:srgbClr val="FF0000"/>
                </a:solidFill>
              </a:rPr>
              <a:t>) </a:t>
            </a:r>
          </a:p>
          <a:p>
            <a:pPr algn="ctr">
              <a:lnSpc>
                <a:spcPct val="80000"/>
              </a:lnSpc>
            </a:pPr>
            <a:r>
              <a:rPr lang="en-US" sz="5400" b="1" dirty="0"/>
              <a:t>outperform</a:t>
            </a:r>
          </a:p>
          <a:p>
            <a:pPr algn="ctr">
              <a:lnSpc>
                <a:spcPct val="80000"/>
              </a:lnSpc>
            </a:pPr>
            <a:r>
              <a:rPr lang="en-US" sz="5400" b="1" dirty="0"/>
              <a:t>formal words </a:t>
            </a:r>
          </a:p>
          <a:p>
            <a:pPr algn="ctr">
              <a:lnSpc>
                <a:spcPct val="80000"/>
              </a:lnSpc>
            </a:pPr>
            <a:r>
              <a:rPr lang="en-US" sz="2400" dirty="0">
                <a:solidFill>
                  <a:schemeClr val="tx2">
                    <a:lumMod val="60000"/>
                    <a:lumOff val="40000"/>
                  </a:schemeClr>
                </a:solidFill>
              </a:rPr>
              <a:t>(technical, contract, market terms)</a:t>
            </a:r>
            <a:endParaRPr lang="en-US" sz="2400" b="1" dirty="0">
              <a:solidFill>
                <a:schemeClr val="tx2">
                  <a:lumMod val="60000"/>
                  <a:lumOff val="40000"/>
                </a:schemeClr>
              </a:solidFill>
            </a:endParaRPr>
          </a:p>
        </p:txBody>
      </p:sp>
      <p:sp>
        <p:nvSpPr>
          <p:cNvPr id="23" name="TextBox 22"/>
          <p:cNvSpPr txBox="1"/>
          <p:nvPr/>
        </p:nvSpPr>
        <p:spPr>
          <a:xfrm>
            <a:off x="-16208" y="2743200"/>
            <a:ext cx="9160208" cy="1066800"/>
          </a:xfrm>
          <a:prstGeom prst="rect">
            <a:avLst/>
          </a:prstGeom>
          <a:solidFill>
            <a:schemeClr val="tx1"/>
          </a:solidFill>
        </p:spPr>
        <p:txBody>
          <a:bodyPr wrap="square" rtlCol="0">
            <a:noAutofit/>
          </a:bodyPr>
          <a:lstStyle/>
          <a:p>
            <a:pPr algn="ctr">
              <a:lnSpc>
                <a:spcPct val="80000"/>
              </a:lnSpc>
            </a:pPr>
            <a:r>
              <a:rPr lang="en-US" sz="4400" dirty="0">
                <a:solidFill>
                  <a:schemeClr val="bg1"/>
                </a:solidFill>
              </a:rPr>
              <a:t>Philanthropy is a </a:t>
            </a:r>
            <a:r>
              <a:rPr lang="en-US" sz="4400" b="1" dirty="0">
                <a:solidFill>
                  <a:schemeClr val="bg1"/>
                </a:solidFill>
              </a:rPr>
              <a:t>SOCIAL</a:t>
            </a:r>
            <a:r>
              <a:rPr lang="en-US" sz="4400" dirty="0">
                <a:solidFill>
                  <a:schemeClr val="bg1"/>
                </a:solidFill>
              </a:rPr>
              <a:t> act using the mechanisms of </a:t>
            </a:r>
            <a:r>
              <a:rPr lang="en-US" sz="4400" b="1" dirty="0">
                <a:solidFill>
                  <a:schemeClr val="bg1"/>
                </a:solidFill>
              </a:rPr>
              <a:t>FAMILY </a:t>
            </a:r>
            <a:r>
              <a:rPr lang="en-US" sz="4400" dirty="0">
                <a:solidFill>
                  <a:schemeClr val="bg1"/>
                </a:solidFill>
              </a:rPr>
              <a:t>bonding</a:t>
            </a:r>
          </a:p>
        </p:txBody>
      </p:sp>
      <p:sp>
        <p:nvSpPr>
          <p:cNvPr id="9" name="TextBox 8"/>
          <p:cNvSpPr txBox="1"/>
          <p:nvPr/>
        </p:nvSpPr>
        <p:spPr>
          <a:xfrm>
            <a:off x="3429000" y="4114800"/>
            <a:ext cx="5715001" cy="1981200"/>
          </a:xfrm>
          <a:prstGeom prst="rect">
            <a:avLst/>
          </a:prstGeom>
          <a:noFill/>
        </p:spPr>
        <p:txBody>
          <a:bodyPr wrap="square" rtlCol="0">
            <a:noAutofit/>
          </a:bodyPr>
          <a:lstStyle/>
          <a:p>
            <a:pPr algn="ctr">
              <a:lnSpc>
                <a:spcPct val="70000"/>
              </a:lnSpc>
            </a:pPr>
            <a:r>
              <a:rPr lang="en-US" sz="6000" b="1" dirty="0"/>
              <a:t>SOCIAL examples influence charitable </a:t>
            </a:r>
          </a:p>
          <a:p>
            <a:pPr algn="ctr">
              <a:lnSpc>
                <a:spcPct val="70000"/>
              </a:lnSpc>
            </a:pPr>
            <a:r>
              <a:rPr lang="en-US" sz="6000" b="1" dirty="0"/>
              <a:t>estate decisions</a:t>
            </a:r>
            <a:endParaRPr lang="en-US" sz="3600" b="1" dirty="0"/>
          </a:p>
        </p:txBody>
      </p:sp>
      <p:sp>
        <p:nvSpPr>
          <p:cNvPr id="12" name="Rectangle 11"/>
          <p:cNvSpPr/>
          <p:nvPr/>
        </p:nvSpPr>
        <p:spPr>
          <a:xfrm rot="5400000">
            <a:off x="3969115" y="2292708"/>
            <a:ext cx="609599" cy="974018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9600" y="-1"/>
            <a:ext cx="609599" cy="746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9190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456" t="38312" r="25759" b="16793"/>
          <a:stretch/>
        </p:blipFill>
        <p:spPr bwMode="auto">
          <a:xfrm>
            <a:off x="0" y="-4763"/>
            <a:ext cx="4366169" cy="291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965437"/>
            <a:ext cx="4267200" cy="240066"/>
          </a:xfrm>
          <a:prstGeom prst="rect">
            <a:avLst/>
          </a:prstGeom>
        </p:spPr>
        <p:txBody>
          <a:bodyPr wrap="square">
            <a:spAutoFit/>
          </a:bodyPr>
          <a:lstStyle/>
          <a:p>
            <a:pPr>
              <a:lnSpc>
                <a:spcPct val="80000"/>
              </a:lnSpc>
            </a:pPr>
            <a:r>
              <a:rPr lang="en-US" sz="1200" dirty="0"/>
              <a:t>With new images or pure text (no significant difference)</a:t>
            </a:r>
            <a:endParaRPr lang="en-US" sz="3600" dirty="0"/>
          </a:p>
        </p:txBody>
      </p:sp>
      <p:sp>
        <p:nvSpPr>
          <p:cNvPr id="7" name="Rectangle 6"/>
          <p:cNvSpPr/>
          <p:nvPr/>
        </p:nvSpPr>
        <p:spPr>
          <a:xfrm>
            <a:off x="4386489" y="0"/>
            <a:ext cx="4757511" cy="3194721"/>
          </a:xfrm>
          <a:prstGeom prst="rect">
            <a:avLst/>
          </a:prstGeom>
        </p:spPr>
        <p:txBody>
          <a:bodyPr wrap="square">
            <a:spAutoFit/>
          </a:bodyPr>
          <a:lstStyle/>
          <a:p>
            <a:pPr algn="ctr">
              <a:lnSpc>
                <a:spcPct val="80000"/>
              </a:lnSpc>
            </a:pPr>
            <a:r>
              <a:rPr lang="en-US" sz="3600" b="1" dirty="0"/>
              <a:t>Living bequest donor life stories</a:t>
            </a:r>
          </a:p>
          <a:p>
            <a:pPr algn="ctr">
              <a:lnSpc>
                <a:spcPct val="80000"/>
              </a:lnSpc>
            </a:pPr>
            <a:endParaRPr lang="en-US" sz="2000" dirty="0"/>
          </a:p>
          <a:p>
            <a:pPr>
              <a:lnSpc>
                <a:spcPct val="80000"/>
              </a:lnSpc>
            </a:pPr>
            <a:r>
              <a:rPr lang="en-US" sz="3200" dirty="0"/>
              <a:t>E.g., “School janitor Lester Holmes died in 1992” becomes “School janitor Lester Holmes signed his will today”</a:t>
            </a:r>
          </a:p>
        </p:txBody>
      </p:sp>
      <p:graphicFrame>
        <p:nvGraphicFramePr>
          <p:cNvPr id="6" name="Table 5"/>
          <p:cNvGraphicFramePr>
            <a:graphicFrameLocks noGrp="1"/>
          </p:cNvGraphicFramePr>
          <p:nvPr>
            <p:extLst>
              <p:ext uri="{D42A27DB-BD31-4B8C-83A1-F6EECF244321}">
                <p14:modId xmlns:p14="http://schemas.microsoft.com/office/powerpoint/2010/main" val="1698949064"/>
              </p:ext>
            </p:extLst>
          </p:nvPr>
        </p:nvGraphicFramePr>
        <p:xfrm>
          <a:off x="-14292" y="3276600"/>
          <a:ext cx="9158292" cy="3531108"/>
        </p:xfrm>
        <a:graphic>
          <a:graphicData uri="http://schemas.openxmlformats.org/drawingml/2006/table">
            <a:tbl>
              <a:tblPr>
                <a:tableStyleId>{C4B1156A-380E-4F78-BDF5-A606A8083BF9}</a:tableStyleId>
              </a:tblPr>
              <a:tblGrid>
                <a:gridCol w="4433892">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604246">
                <a:tc>
                  <a:txBody>
                    <a:bodyPr/>
                    <a:lstStyle/>
                    <a:p>
                      <a:pPr algn="ctr" fontAlgn="b">
                        <a:lnSpc>
                          <a:spcPct val="80000"/>
                        </a:lnSpc>
                      </a:pPr>
                      <a:r>
                        <a:rPr lang="en-US" sz="3600" u="none" strike="noStrike" dirty="0">
                          <a:effectLst/>
                        </a:rPr>
                        <a:t>Message</a:t>
                      </a:r>
                      <a:endParaRPr lang="en-US" sz="3600" b="1"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200" u="none" strike="noStrike" dirty="0">
                          <a:effectLst/>
                        </a:rPr>
                        <a:t>Give-</a:t>
                      </a:r>
                      <a:r>
                        <a:rPr lang="en-US" sz="3200" u="none" strike="noStrike" dirty="0" err="1">
                          <a:effectLst/>
                        </a:rPr>
                        <a:t>Beq</a:t>
                      </a:r>
                      <a:r>
                        <a:rPr lang="en-US" sz="3200" u="none" strike="noStrike" dirty="0">
                          <a:effectLst/>
                        </a:rPr>
                        <a:t> Gap</a:t>
                      </a:r>
                      <a:endParaRPr lang="en-US" sz="3200" b="1"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200" u="none" strike="noStrike" dirty="0">
                          <a:solidFill>
                            <a:srgbClr val="FF0000"/>
                          </a:solidFill>
                          <a:effectLst/>
                        </a:rPr>
                        <a:t>Gap</a:t>
                      </a:r>
                      <a:r>
                        <a:rPr lang="en-US" sz="3200" u="none" strike="noStrike" baseline="0" dirty="0">
                          <a:solidFill>
                            <a:srgbClr val="FF0000"/>
                          </a:solidFill>
                          <a:effectLst/>
                        </a:rPr>
                        <a:t> 50+</a:t>
                      </a:r>
                      <a:endParaRPr lang="en-US" sz="3200" b="1" i="0" u="none" strike="noStrike" dirty="0">
                        <a:solidFill>
                          <a:srgbClr val="FF0000"/>
                        </a:solidFill>
                        <a:effectLst/>
                        <a:latin typeface="+mn-lt"/>
                      </a:endParaRPr>
                    </a:p>
                  </a:txBody>
                  <a:tcPr marL="7620" marR="7620" marT="7620" marB="0" anchor="b"/>
                </a:tc>
                <a:tc>
                  <a:txBody>
                    <a:bodyPr/>
                    <a:lstStyle/>
                    <a:p>
                      <a:pPr algn="ctr" fontAlgn="b">
                        <a:lnSpc>
                          <a:spcPct val="80000"/>
                        </a:lnSpc>
                      </a:pPr>
                      <a:r>
                        <a:rPr lang="en-US" sz="3200" b="0" u="none" strike="noStrike" dirty="0">
                          <a:solidFill>
                            <a:srgbClr val="4F81BD"/>
                          </a:solidFill>
                          <a:effectLst/>
                        </a:rPr>
                        <a:t>Gap</a:t>
                      </a:r>
                      <a:r>
                        <a:rPr lang="en-US" sz="3200" b="0" u="none" strike="noStrike" baseline="0" dirty="0">
                          <a:solidFill>
                            <a:srgbClr val="4F81BD"/>
                          </a:solidFill>
                          <a:effectLst/>
                        </a:rPr>
                        <a:t> Male</a:t>
                      </a:r>
                      <a:endParaRPr lang="en-US" sz="3200" b="0" i="0" u="none" strike="noStrike" dirty="0">
                        <a:solidFill>
                          <a:srgbClr val="4F81BD"/>
                        </a:solidFill>
                        <a:effectLst/>
                        <a:latin typeface="+mn-lt"/>
                      </a:endParaRPr>
                    </a:p>
                  </a:txBody>
                  <a:tcPr marL="7620" marR="7620" marT="7620" marB="0" anchor="b"/>
                </a:tc>
                <a:tc>
                  <a:txBody>
                    <a:bodyPr/>
                    <a:lstStyle/>
                    <a:p>
                      <a:pPr algn="ctr" fontAlgn="b">
                        <a:lnSpc>
                          <a:spcPct val="80000"/>
                        </a:lnSpc>
                      </a:pPr>
                      <a:r>
                        <a:rPr lang="en-US" sz="3200" b="0" u="none" strike="noStrike" dirty="0">
                          <a:solidFill>
                            <a:srgbClr val="FF00FF"/>
                          </a:solidFill>
                          <a:effectLst/>
                        </a:rPr>
                        <a:t>Gap</a:t>
                      </a:r>
                      <a:r>
                        <a:rPr lang="en-US" sz="3200" b="0" u="none" strike="noStrike" baseline="0" dirty="0">
                          <a:solidFill>
                            <a:srgbClr val="FF00FF"/>
                          </a:solidFill>
                          <a:effectLst/>
                        </a:rPr>
                        <a:t> Female</a:t>
                      </a:r>
                      <a:endParaRPr lang="en-US" sz="3200" b="0" i="0" u="none" strike="noStrike" dirty="0">
                        <a:solidFill>
                          <a:srgbClr val="FF00FF"/>
                        </a:solidFill>
                        <a:effectLst/>
                        <a:latin typeface="+mn-lt"/>
                      </a:endParaRPr>
                    </a:p>
                  </a:txBody>
                  <a:tcPr marL="7620" marR="7620" marT="7620" marB="0" anchor="b"/>
                </a:tc>
                <a:extLst>
                  <a:ext uri="{0D108BD9-81ED-4DB2-BD59-A6C34878D82A}">
                    <a16:rowId xmlns:a16="http://schemas.microsoft.com/office/drawing/2014/main" val="10000"/>
                  </a:ext>
                </a:extLst>
              </a:tr>
              <a:tr h="457200">
                <a:tc>
                  <a:txBody>
                    <a:bodyPr/>
                    <a:lstStyle/>
                    <a:p>
                      <a:pPr algn="l" fontAlgn="b">
                        <a:lnSpc>
                          <a:spcPct val="80000"/>
                        </a:lnSpc>
                      </a:pPr>
                      <a:r>
                        <a:rPr lang="en-US" sz="3600" u="none" strike="noStrike" dirty="0">
                          <a:effectLst/>
                        </a:rPr>
                        <a:t>None</a:t>
                      </a:r>
                      <a:endParaRPr lang="en-US" sz="3600" b="0"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600" u="none" strike="noStrike" dirty="0">
                          <a:effectLst/>
                        </a:rPr>
                        <a:t>10.2</a:t>
                      </a:r>
                      <a:endParaRPr lang="en-US" sz="3600" b="0"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600" u="none" strike="noStrike" dirty="0">
                          <a:solidFill>
                            <a:srgbClr val="FF0000"/>
                          </a:solidFill>
                          <a:effectLst/>
                        </a:rPr>
                        <a:t>14.0</a:t>
                      </a:r>
                      <a:endParaRPr lang="en-US" sz="3600" b="0" i="0" u="none" strike="noStrike" dirty="0">
                        <a:solidFill>
                          <a:srgbClr val="FF0000"/>
                        </a:solidFill>
                        <a:effectLst/>
                        <a:latin typeface="+mn-lt"/>
                      </a:endParaRPr>
                    </a:p>
                  </a:txBody>
                  <a:tcPr marL="7620" marR="7620" marT="7620" marB="0" anchor="b"/>
                </a:tc>
                <a:tc>
                  <a:txBody>
                    <a:bodyPr/>
                    <a:lstStyle/>
                    <a:p>
                      <a:pPr algn="ctr" fontAlgn="b">
                        <a:lnSpc>
                          <a:spcPct val="80000"/>
                        </a:lnSpc>
                      </a:pPr>
                      <a:r>
                        <a:rPr lang="en-US" sz="3600" b="0" i="0" u="none" strike="noStrike" dirty="0">
                          <a:solidFill>
                            <a:srgbClr val="4F81BD"/>
                          </a:solidFill>
                          <a:effectLst/>
                          <a:latin typeface="+mn-lt"/>
                        </a:rPr>
                        <a:t>7.7</a:t>
                      </a:r>
                    </a:p>
                  </a:txBody>
                  <a:tcPr marL="7620" marR="7620" marT="7620" marB="0" anchor="b"/>
                </a:tc>
                <a:tc>
                  <a:txBody>
                    <a:bodyPr/>
                    <a:lstStyle/>
                    <a:p>
                      <a:pPr algn="ctr" fontAlgn="b">
                        <a:lnSpc>
                          <a:spcPct val="80000"/>
                        </a:lnSpc>
                      </a:pPr>
                      <a:r>
                        <a:rPr lang="en-US" sz="3600" b="0" i="0" u="none" strike="noStrike" dirty="0">
                          <a:solidFill>
                            <a:srgbClr val="FF00FF"/>
                          </a:solidFill>
                          <a:effectLst/>
                          <a:latin typeface="+mn-lt"/>
                        </a:rPr>
                        <a:t>11.7</a:t>
                      </a:r>
                    </a:p>
                  </a:txBody>
                  <a:tcPr marL="7620" marR="7620" marT="7620" marB="0" anchor="b"/>
                </a:tc>
                <a:extLst>
                  <a:ext uri="{0D108BD9-81ED-4DB2-BD59-A6C34878D82A}">
                    <a16:rowId xmlns:a16="http://schemas.microsoft.com/office/drawing/2014/main" val="10001"/>
                  </a:ext>
                </a:extLst>
              </a:tr>
              <a:tr h="457200">
                <a:tc>
                  <a:txBody>
                    <a:bodyPr/>
                    <a:lstStyle/>
                    <a:p>
                      <a:pPr algn="l" fontAlgn="b">
                        <a:lnSpc>
                          <a:spcPct val="80000"/>
                        </a:lnSpc>
                      </a:pPr>
                      <a:r>
                        <a:rPr lang="en-US" sz="3200" u="none" strike="noStrike" dirty="0">
                          <a:effectLst/>
                        </a:rPr>
                        <a:t>Spendthrift Heirs (Formal)</a:t>
                      </a:r>
                      <a:endParaRPr lang="en-US" sz="3200" b="0"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600" u="none" strike="noStrike" dirty="0">
                          <a:effectLst/>
                        </a:rPr>
                        <a:t>9.4</a:t>
                      </a:r>
                      <a:endParaRPr lang="en-US" sz="3600" b="0"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600" u="none" strike="noStrike" dirty="0">
                          <a:solidFill>
                            <a:srgbClr val="FF0000"/>
                          </a:solidFill>
                          <a:effectLst/>
                        </a:rPr>
                        <a:t>11.4</a:t>
                      </a:r>
                      <a:endParaRPr lang="en-US" sz="3600" b="0" i="0" u="none" strike="noStrike" dirty="0">
                        <a:solidFill>
                          <a:srgbClr val="FF0000"/>
                        </a:solidFill>
                        <a:effectLst/>
                        <a:latin typeface="+mn-lt"/>
                      </a:endParaRPr>
                    </a:p>
                  </a:txBody>
                  <a:tcPr marL="7620" marR="7620" marT="7620" marB="0" anchor="b"/>
                </a:tc>
                <a:tc>
                  <a:txBody>
                    <a:bodyPr/>
                    <a:lstStyle/>
                    <a:p>
                      <a:pPr algn="ctr" fontAlgn="b">
                        <a:lnSpc>
                          <a:spcPct val="80000"/>
                        </a:lnSpc>
                      </a:pPr>
                      <a:r>
                        <a:rPr lang="en-US" sz="3600" b="0" i="0" u="none" strike="noStrike" dirty="0">
                          <a:solidFill>
                            <a:srgbClr val="4F81BD"/>
                          </a:solidFill>
                          <a:effectLst/>
                          <a:latin typeface="+mn-lt"/>
                        </a:rPr>
                        <a:t>8.4</a:t>
                      </a:r>
                    </a:p>
                  </a:txBody>
                  <a:tcPr marL="7620" marR="7620" marT="7620" marB="0" anchor="b"/>
                </a:tc>
                <a:tc>
                  <a:txBody>
                    <a:bodyPr/>
                    <a:lstStyle/>
                    <a:p>
                      <a:pPr algn="ctr" fontAlgn="b">
                        <a:lnSpc>
                          <a:spcPct val="80000"/>
                        </a:lnSpc>
                      </a:pPr>
                      <a:r>
                        <a:rPr lang="en-US" sz="3600" b="0" i="0" u="none" strike="noStrike" dirty="0">
                          <a:solidFill>
                            <a:srgbClr val="FF00FF"/>
                          </a:solidFill>
                          <a:effectLst/>
                          <a:latin typeface="+mn-lt"/>
                        </a:rPr>
                        <a:t>10.1</a:t>
                      </a:r>
                    </a:p>
                  </a:txBody>
                  <a:tcPr marL="7620" marR="7620" marT="7620" marB="0" anchor="b"/>
                </a:tc>
                <a:extLst>
                  <a:ext uri="{0D108BD9-81ED-4DB2-BD59-A6C34878D82A}">
                    <a16:rowId xmlns:a16="http://schemas.microsoft.com/office/drawing/2014/main" val="10002"/>
                  </a:ext>
                </a:extLst>
              </a:tr>
              <a:tr h="457200">
                <a:tc>
                  <a:txBody>
                    <a:bodyPr/>
                    <a:lstStyle/>
                    <a:p>
                      <a:pPr algn="l" fontAlgn="b">
                        <a:lnSpc>
                          <a:spcPct val="80000"/>
                        </a:lnSpc>
                      </a:pPr>
                      <a:r>
                        <a:rPr lang="en-US" sz="3200" u="none" strike="noStrike" dirty="0">
                          <a:effectLst/>
                        </a:rPr>
                        <a:t>Social Norms (Formal)</a:t>
                      </a:r>
                      <a:endParaRPr lang="en-US" sz="3200" b="0"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600" u="none" strike="noStrike" dirty="0">
                          <a:effectLst/>
                        </a:rPr>
                        <a:t>8.8</a:t>
                      </a:r>
                      <a:endParaRPr lang="en-US" sz="3600" b="0" i="0" u="none" strike="noStrike" dirty="0">
                        <a:solidFill>
                          <a:srgbClr val="000000"/>
                        </a:solidFill>
                        <a:effectLst/>
                        <a:latin typeface="+mn-lt"/>
                      </a:endParaRPr>
                    </a:p>
                  </a:txBody>
                  <a:tcPr marL="7620" marR="7620" marT="7620" marB="0" anchor="b"/>
                </a:tc>
                <a:tc>
                  <a:txBody>
                    <a:bodyPr/>
                    <a:lstStyle/>
                    <a:p>
                      <a:pPr algn="ctr" fontAlgn="b">
                        <a:lnSpc>
                          <a:spcPct val="80000"/>
                        </a:lnSpc>
                      </a:pPr>
                      <a:r>
                        <a:rPr lang="en-US" sz="3600" u="none" strike="noStrike" dirty="0">
                          <a:solidFill>
                            <a:srgbClr val="FF0000"/>
                          </a:solidFill>
                          <a:effectLst/>
                        </a:rPr>
                        <a:t>11.7</a:t>
                      </a:r>
                      <a:endParaRPr lang="en-US" sz="3600" b="0" i="0" u="none" strike="noStrike" dirty="0">
                        <a:solidFill>
                          <a:srgbClr val="FF0000"/>
                        </a:solidFill>
                        <a:effectLst/>
                        <a:latin typeface="+mn-lt"/>
                      </a:endParaRPr>
                    </a:p>
                  </a:txBody>
                  <a:tcPr marL="7620" marR="7620" marT="7620" marB="0" anchor="b"/>
                </a:tc>
                <a:tc>
                  <a:txBody>
                    <a:bodyPr/>
                    <a:lstStyle/>
                    <a:p>
                      <a:pPr algn="ctr" fontAlgn="b">
                        <a:lnSpc>
                          <a:spcPct val="80000"/>
                        </a:lnSpc>
                      </a:pPr>
                      <a:r>
                        <a:rPr lang="en-US" sz="3600" b="0" i="0" u="none" strike="noStrike" dirty="0">
                          <a:solidFill>
                            <a:srgbClr val="4F81BD"/>
                          </a:solidFill>
                          <a:effectLst/>
                          <a:latin typeface="+mn-lt"/>
                        </a:rPr>
                        <a:t>7.5</a:t>
                      </a:r>
                    </a:p>
                  </a:txBody>
                  <a:tcPr marL="7620" marR="7620" marT="7620" marB="0" anchor="b"/>
                </a:tc>
                <a:tc>
                  <a:txBody>
                    <a:bodyPr/>
                    <a:lstStyle/>
                    <a:p>
                      <a:pPr algn="ctr" fontAlgn="b">
                        <a:lnSpc>
                          <a:spcPct val="80000"/>
                        </a:lnSpc>
                      </a:pPr>
                      <a:r>
                        <a:rPr lang="en-US" sz="3600" b="0" i="0" u="none" strike="noStrike" dirty="0">
                          <a:solidFill>
                            <a:srgbClr val="FF00FF"/>
                          </a:solidFill>
                          <a:effectLst/>
                          <a:latin typeface="+mn-lt"/>
                        </a:rPr>
                        <a:t>9.7</a:t>
                      </a:r>
                    </a:p>
                  </a:txBody>
                  <a:tcPr marL="7620" marR="7620" marT="7620" marB="0" anchor="b"/>
                </a:tc>
                <a:extLst>
                  <a:ext uri="{0D108BD9-81ED-4DB2-BD59-A6C34878D82A}">
                    <a16:rowId xmlns:a16="http://schemas.microsoft.com/office/drawing/2014/main" val="10003"/>
                  </a:ext>
                </a:extLst>
              </a:tr>
              <a:tr h="457200">
                <a:tc>
                  <a:txBody>
                    <a:bodyPr/>
                    <a:lstStyle/>
                    <a:p>
                      <a:pPr marL="0" marR="0" indent="0" algn="l" defTabSz="914400" rtl="0" eaLnBrk="1" fontAlgn="b" latinLnBrk="0" hangingPunct="1">
                        <a:lnSpc>
                          <a:spcPct val="80000"/>
                        </a:lnSpc>
                        <a:spcBef>
                          <a:spcPts val="0"/>
                        </a:spcBef>
                        <a:spcAft>
                          <a:spcPts val="0"/>
                        </a:spcAft>
                        <a:buClrTx/>
                        <a:buSzTx/>
                        <a:buFontTx/>
                        <a:buNone/>
                        <a:tabLst/>
                        <a:defRPr/>
                      </a:pPr>
                      <a:r>
                        <a:rPr lang="en-US" sz="3200" b="0" i="0" u="none" strike="noStrike" dirty="0">
                          <a:solidFill>
                            <a:srgbClr val="000000"/>
                          </a:solidFill>
                          <a:effectLst/>
                          <a:latin typeface="+mn-lt"/>
                        </a:rPr>
                        <a:t>Heirs </a:t>
                      </a:r>
                      <a:r>
                        <a:rPr lang="en-US" sz="3200" b="0" i="0" u="none" strike="noStrike" baseline="0" dirty="0">
                          <a:solidFill>
                            <a:srgbClr val="000000"/>
                          </a:solidFill>
                          <a:effectLst/>
                          <a:latin typeface="+mn-lt"/>
                        </a:rPr>
                        <a:t>+ Social Norms </a:t>
                      </a:r>
                      <a:endParaRPr lang="en-US" sz="3200" b="0" i="0" u="none" strike="noStrike" dirty="0">
                        <a:solidFill>
                          <a:srgbClr val="000000"/>
                        </a:solidFill>
                        <a:effectLst/>
                        <a:latin typeface="+mn-lt"/>
                      </a:endParaRP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u="none" strike="noStrike" dirty="0">
                          <a:effectLst/>
                        </a:rPr>
                        <a:t>8.0</a:t>
                      </a:r>
                      <a:endParaRPr lang="en-US" sz="3600" b="0" i="0" u="none" strike="noStrike" dirty="0">
                        <a:solidFill>
                          <a:srgbClr val="000000"/>
                        </a:solidFill>
                        <a:effectLst/>
                        <a:latin typeface="+mn-lt"/>
                      </a:endParaRP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u="none" strike="noStrike" dirty="0">
                          <a:solidFill>
                            <a:srgbClr val="FF0000"/>
                          </a:solidFill>
                          <a:effectLst/>
                        </a:rPr>
                        <a:t>10.2</a:t>
                      </a:r>
                      <a:endParaRPr lang="en-US" sz="3600" b="0" i="0" u="none" strike="noStrike" dirty="0">
                        <a:solidFill>
                          <a:srgbClr val="FF0000"/>
                        </a:solidFill>
                        <a:effectLst/>
                        <a:latin typeface="+mn-lt"/>
                      </a:endParaRP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0" i="0" u="none" strike="noStrike" dirty="0">
                          <a:solidFill>
                            <a:srgbClr val="4F81BD"/>
                          </a:solidFill>
                          <a:effectLst/>
                          <a:latin typeface="+mn-lt"/>
                        </a:rPr>
                        <a:t>6.4</a:t>
                      </a: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0" i="0" u="none" strike="noStrike" dirty="0">
                          <a:solidFill>
                            <a:srgbClr val="FF00FF"/>
                          </a:solidFill>
                          <a:effectLst/>
                          <a:latin typeface="+mn-lt"/>
                        </a:rPr>
                        <a:t>9.0</a:t>
                      </a:r>
                    </a:p>
                  </a:txBody>
                  <a:tcPr marL="7620" marR="7620" marT="7620" marB="0" anchor="b"/>
                </a:tc>
                <a:extLst>
                  <a:ext uri="{0D108BD9-81ED-4DB2-BD59-A6C34878D82A}">
                    <a16:rowId xmlns:a16="http://schemas.microsoft.com/office/drawing/2014/main" val="10004"/>
                  </a:ext>
                </a:extLst>
              </a:tr>
              <a:tr h="457200">
                <a:tc>
                  <a:txBody>
                    <a:bodyPr/>
                    <a:lstStyle/>
                    <a:p>
                      <a:pPr marL="0" marR="0" indent="0" algn="l" defTabSz="914400" rtl="0" eaLnBrk="1" fontAlgn="b" latinLnBrk="0" hangingPunct="1">
                        <a:lnSpc>
                          <a:spcPct val="80000"/>
                        </a:lnSpc>
                        <a:spcBef>
                          <a:spcPts val="0"/>
                        </a:spcBef>
                        <a:spcAft>
                          <a:spcPts val="0"/>
                        </a:spcAft>
                        <a:buClrTx/>
                        <a:buSzTx/>
                        <a:buFontTx/>
                        <a:buNone/>
                        <a:tabLst/>
                        <a:defRPr/>
                      </a:pPr>
                      <a:r>
                        <a:rPr lang="en-US" sz="3600" b="0" i="0" u="none" strike="noStrike" dirty="0">
                          <a:solidFill>
                            <a:srgbClr val="000000"/>
                          </a:solidFill>
                          <a:effectLst/>
                          <a:latin typeface="+mn-lt"/>
                        </a:rPr>
                        <a:t>Deceased </a:t>
                      </a:r>
                      <a:r>
                        <a:rPr lang="en-US" sz="3600" b="0" i="0" u="none" strike="noStrike" dirty="0" err="1">
                          <a:solidFill>
                            <a:srgbClr val="000000"/>
                          </a:solidFill>
                          <a:effectLst/>
                          <a:latin typeface="+mn-lt"/>
                        </a:rPr>
                        <a:t>Beq</a:t>
                      </a:r>
                      <a:r>
                        <a:rPr lang="en-US" sz="3600" b="0" i="0" u="none" strike="noStrike" dirty="0">
                          <a:solidFill>
                            <a:srgbClr val="000000"/>
                          </a:solidFill>
                          <a:effectLst/>
                          <a:latin typeface="+mn-lt"/>
                        </a:rPr>
                        <a:t>. Stories</a:t>
                      </a: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i="0" u="none" strike="noStrike" dirty="0">
                          <a:solidFill>
                            <a:srgbClr val="000000"/>
                          </a:solidFill>
                          <a:effectLst/>
                          <a:latin typeface="+mn-lt"/>
                        </a:rPr>
                        <a:t>6.7</a:t>
                      </a: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i="0" u="none" strike="noStrike" dirty="0">
                          <a:solidFill>
                            <a:srgbClr val="FF0000"/>
                          </a:solidFill>
                          <a:effectLst/>
                          <a:latin typeface="+mn-lt"/>
                        </a:rPr>
                        <a:t>7.5</a:t>
                      </a: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i="0" u="none" strike="noStrike" dirty="0">
                          <a:solidFill>
                            <a:srgbClr val="4F81BD"/>
                          </a:solidFill>
                          <a:effectLst/>
                          <a:latin typeface="+mn-lt"/>
                        </a:rPr>
                        <a:t>4.4</a:t>
                      </a: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i="0" u="none" strike="noStrike" dirty="0">
                          <a:solidFill>
                            <a:srgbClr val="FF00FF"/>
                          </a:solidFill>
                          <a:effectLst/>
                          <a:latin typeface="+mn-lt"/>
                        </a:rPr>
                        <a:t>7.5</a:t>
                      </a:r>
                    </a:p>
                  </a:txBody>
                  <a:tcPr marL="7620" marR="7620" marT="7620" marB="0" anchor="b"/>
                </a:tc>
                <a:extLst>
                  <a:ext uri="{0D108BD9-81ED-4DB2-BD59-A6C34878D82A}">
                    <a16:rowId xmlns:a16="http://schemas.microsoft.com/office/drawing/2014/main" val="10005"/>
                  </a:ext>
                </a:extLst>
              </a:tr>
              <a:tr h="457200">
                <a:tc>
                  <a:txBody>
                    <a:bodyPr/>
                    <a:lstStyle/>
                    <a:p>
                      <a:pPr marL="0" marR="0" indent="0" algn="l" defTabSz="914400" rtl="0" eaLnBrk="1" fontAlgn="b" latinLnBrk="0" hangingPunct="1">
                        <a:lnSpc>
                          <a:spcPct val="80000"/>
                        </a:lnSpc>
                        <a:spcBef>
                          <a:spcPts val="0"/>
                        </a:spcBef>
                        <a:spcAft>
                          <a:spcPts val="0"/>
                        </a:spcAft>
                        <a:buClrTx/>
                        <a:buSzTx/>
                        <a:buFontTx/>
                        <a:buNone/>
                        <a:tabLst/>
                        <a:defRPr/>
                      </a:pPr>
                      <a:r>
                        <a:rPr lang="en-US" sz="3600" b="1" i="0" u="none" strike="noStrike" dirty="0">
                          <a:solidFill>
                            <a:srgbClr val="000000"/>
                          </a:solidFill>
                          <a:effectLst/>
                          <a:latin typeface="+mn-lt"/>
                        </a:rPr>
                        <a:t>Living Bequest Stories</a:t>
                      </a: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i="0" u="none" strike="noStrike" dirty="0">
                          <a:solidFill>
                            <a:srgbClr val="000000"/>
                          </a:solidFill>
                          <a:effectLst/>
                          <a:latin typeface="+mn-lt"/>
                        </a:rPr>
                        <a:t>4.4</a:t>
                      </a: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i="0" u="none" strike="noStrike" dirty="0">
                          <a:solidFill>
                            <a:srgbClr val="FF0000"/>
                          </a:solidFill>
                          <a:effectLst/>
                          <a:latin typeface="+mn-lt"/>
                        </a:rPr>
                        <a:t>4.3</a:t>
                      </a: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i="0" u="none" strike="noStrike" dirty="0">
                          <a:solidFill>
                            <a:srgbClr val="4F81BD"/>
                          </a:solidFill>
                          <a:effectLst/>
                          <a:latin typeface="+mn-lt"/>
                        </a:rPr>
                        <a:t>3.3</a:t>
                      </a:r>
                    </a:p>
                  </a:txBody>
                  <a:tcPr marL="7620" marR="7620" marT="7620" marB="0" anchor="b"/>
                </a:tc>
                <a:tc>
                  <a:txBody>
                    <a:bodyPr/>
                    <a:lstStyle/>
                    <a:p>
                      <a:pPr marL="0" marR="0" indent="0" algn="ctr" defTabSz="914400" rtl="0" eaLnBrk="1" fontAlgn="b" latinLnBrk="0" hangingPunct="1">
                        <a:lnSpc>
                          <a:spcPct val="80000"/>
                        </a:lnSpc>
                        <a:spcBef>
                          <a:spcPts val="0"/>
                        </a:spcBef>
                        <a:spcAft>
                          <a:spcPts val="0"/>
                        </a:spcAft>
                        <a:buClrTx/>
                        <a:buSzTx/>
                        <a:buFontTx/>
                        <a:buNone/>
                        <a:tabLst/>
                        <a:defRPr/>
                      </a:pPr>
                      <a:r>
                        <a:rPr lang="en-US" sz="3600" b="1" i="0" u="none" strike="noStrike" dirty="0">
                          <a:solidFill>
                            <a:srgbClr val="FF00FF"/>
                          </a:solidFill>
                          <a:effectLst/>
                          <a:latin typeface="+mn-lt"/>
                        </a:rPr>
                        <a:t>5.0</a:t>
                      </a:r>
                    </a:p>
                  </a:txBody>
                  <a:tcPr marL="7620" marR="7620" marT="762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99941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286000" cy="3048000"/>
          </a:xfrm>
          <a:prstGeom prst="rect">
            <a:avLst/>
          </a:prstGeom>
        </p:spPr>
      </p:pic>
      <p:sp>
        <p:nvSpPr>
          <p:cNvPr id="10" name="TextBox 9"/>
          <p:cNvSpPr txBox="1"/>
          <p:nvPr/>
        </p:nvSpPr>
        <p:spPr>
          <a:xfrm>
            <a:off x="2798040" y="457200"/>
            <a:ext cx="6324600" cy="1981200"/>
          </a:xfrm>
          <a:prstGeom prst="rect">
            <a:avLst/>
          </a:prstGeom>
          <a:noFill/>
        </p:spPr>
        <p:txBody>
          <a:bodyPr wrap="square" rtlCol="0">
            <a:noAutofit/>
          </a:bodyPr>
          <a:lstStyle/>
          <a:p>
            <a:pPr>
              <a:lnSpc>
                <a:spcPct val="80000"/>
              </a:lnSpc>
            </a:pPr>
            <a:r>
              <a:rPr lang="en-US" sz="6600" b="1" dirty="0"/>
              <a:t>Philanthropy as synthetic family</a:t>
            </a:r>
            <a:endParaRPr lang="en-US" sz="3200" b="1" dirty="0"/>
          </a:p>
        </p:txBody>
      </p:sp>
      <p:sp>
        <p:nvSpPr>
          <p:cNvPr id="19" name="TextBox 18"/>
          <p:cNvSpPr txBox="1"/>
          <p:nvPr/>
        </p:nvSpPr>
        <p:spPr>
          <a:xfrm>
            <a:off x="0" y="2743200"/>
            <a:ext cx="9144000" cy="1066800"/>
          </a:xfrm>
          <a:prstGeom prst="rect">
            <a:avLst/>
          </a:prstGeom>
          <a:solidFill>
            <a:schemeClr val="tx1"/>
          </a:solidFill>
        </p:spPr>
        <p:txBody>
          <a:bodyPr wrap="square" rtlCol="0">
            <a:noAutofit/>
          </a:bodyPr>
          <a:lstStyle/>
          <a:p>
            <a:pPr algn="ctr">
              <a:lnSpc>
                <a:spcPct val="80000"/>
              </a:lnSpc>
            </a:pPr>
            <a:r>
              <a:rPr lang="en-US" sz="4400" dirty="0">
                <a:solidFill>
                  <a:schemeClr val="bg1"/>
                </a:solidFill>
              </a:rPr>
              <a:t>Philanthropy is a </a:t>
            </a:r>
            <a:r>
              <a:rPr lang="en-US" sz="4400" b="1" dirty="0">
                <a:solidFill>
                  <a:schemeClr val="bg1"/>
                </a:solidFill>
              </a:rPr>
              <a:t>SOCIAL</a:t>
            </a:r>
            <a:r>
              <a:rPr lang="en-US" sz="4400" dirty="0">
                <a:solidFill>
                  <a:schemeClr val="bg1"/>
                </a:solidFill>
              </a:rPr>
              <a:t> act using the mechanisms of </a:t>
            </a:r>
            <a:r>
              <a:rPr lang="en-US" sz="4400" b="1" dirty="0">
                <a:solidFill>
                  <a:schemeClr val="bg1"/>
                </a:solidFill>
              </a:rPr>
              <a:t>FAMILY </a:t>
            </a:r>
            <a:r>
              <a:rPr lang="en-US" sz="4400" dirty="0">
                <a:solidFill>
                  <a:schemeClr val="bg1"/>
                </a:solidFill>
              </a:rPr>
              <a:t>bonding</a:t>
            </a:r>
          </a:p>
        </p:txBody>
      </p:sp>
    </p:spTree>
    <p:extLst>
      <p:ext uri="{BB962C8B-B14F-4D97-AF65-F5344CB8AC3E}">
        <p14:creationId xmlns:p14="http://schemas.microsoft.com/office/powerpoint/2010/main" val="38931747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References to “important in your life” increase interest</a:t>
            </a:r>
            <a:endParaRPr lang="en-US" sz="2000" b="1" dirty="0">
              <a:solidFill>
                <a:schemeClr val="bg1"/>
              </a:solidFill>
            </a:endParaRPr>
          </a:p>
        </p:txBody>
      </p:sp>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40%</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solidFill>
                  <a:srgbClr val="990000"/>
                </a:solidFill>
              </a:rPr>
              <a:t>30%</a:t>
            </a:r>
          </a:p>
          <a:p>
            <a:pPr lvl="0" algn="ctr">
              <a:lnSpc>
                <a:spcPct val="80000"/>
              </a:lnSpc>
            </a:pPr>
            <a:endParaRPr lang="en-US" sz="4000" b="1" dirty="0"/>
          </a:p>
          <a:p>
            <a:pPr lvl="0" algn="ctr">
              <a:lnSpc>
                <a:spcPct val="80000"/>
              </a:lnSpc>
            </a:pPr>
            <a:r>
              <a:rPr lang="en-US" sz="7200" b="1" dirty="0"/>
              <a:t>12%</a:t>
            </a:r>
            <a:endParaRPr lang="en-US" sz="4000" dirty="0"/>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6%</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solidFill>
                  <a:srgbClr val="990000"/>
                </a:solidFill>
              </a:rPr>
              <a:t>7%</a:t>
            </a:r>
          </a:p>
          <a:p>
            <a:pPr lvl="0" algn="ctr">
              <a:lnSpc>
                <a:spcPct val="80000"/>
              </a:lnSpc>
            </a:pPr>
            <a:endParaRPr lang="en-US" sz="4000" b="1" dirty="0"/>
          </a:p>
          <a:p>
            <a:pPr lvl="0" algn="ctr">
              <a:lnSpc>
                <a:spcPct val="80000"/>
              </a:lnSpc>
            </a:pPr>
            <a:r>
              <a:rPr lang="en-US" sz="7200" b="1" dirty="0"/>
              <a:t>14%</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2014 &amp; 2015 Surveys, 1,822 Respondents</a:t>
            </a:r>
            <a:endParaRPr lang="en-US" sz="1600" i="1" dirty="0">
              <a:solidFill>
                <a:srgbClr val="FF0000"/>
              </a:solidFill>
            </a:endParaRPr>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5000" y="2200293"/>
            <a:ext cx="5257800" cy="4465838"/>
          </a:xfrm>
          <a:prstGeom prst="rect">
            <a:avLst/>
          </a:prstGeom>
        </p:spPr>
        <p:txBody>
          <a:bodyPr wrap="square">
            <a:spAutoFit/>
          </a:bodyPr>
          <a:lstStyle/>
          <a:p>
            <a:pPr lvl="0" algn="ctr">
              <a:lnSpc>
                <a:spcPct val="70000"/>
              </a:lnSpc>
            </a:pPr>
            <a:endParaRPr lang="en-US" dirty="0"/>
          </a:p>
          <a:p>
            <a:pPr algn="ctr">
              <a:lnSpc>
                <a:spcPct val="70000"/>
              </a:lnSpc>
            </a:pPr>
            <a:endParaRPr lang="en-US" sz="2800" dirty="0">
              <a:solidFill>
                <a:srgbClr val="FF0000"/>
              </a:solidFill>
            </a:endParaRPr>
          </a:p>
          <a:p>
            <a:pPr lvl="0" algn="ctr">
              <a:lnSpc>
                <a:spcPct val="70000"/>
              </a:lnSpc>
            </a:pPr>
            <a:r>
              <a:rPr lang="en-US" sz="3200" dirty="0">
                <a:solidFill>
                  <a:srgbClr val="FF0000"/>
                </a:solidFill>
              </a:rPr>
              <a:t>Make a gift to charity in your will </a:t>
            </a:r>
            <a:r>
              <a:rPr lang="en-US" sz="3200" b="1" dirty="0">
                <a:solidFill>
                  <a:srgbClr val="FF0000"/>
                </a:solidFill>
              </a:rPr>
              <a:t>to support causes that have been important in your life</a:t>
            </a:r>
          </a:p>
          <a:p>
            <a:pPr algn="ctr">
              <a:lnSpc>
                <a:spcPct val="70000"/>
              </a:lnSpc>
            </a:pPr>
            <a:endParaRPr lang="en-US" sz="3200" dirty="0">
              <a:solidFill>
                <a:srgbClr val="FF0000"/>
              </a:solidFill>
            </a:endParaRPr>
          </a:p>
          <a:p>
            <a:pPr algn="ctr">
              <a:lnSpc>
                <a:spcPct val="70000"/>
              </a:lnSpc>
            </a:pPr>
            <a:endParaRPr lang="en-US" sz="3200" dirty="0">
              <a:solidFill>
                <a:srgbClr val="FF0000"/>
              </a:solidFill>
            </a:endParaRPr>
          </a:p>
          <a:p>
            <a:pPr algn="ctr">
              <a:lnSpc>
                <a:spcPct val="70000"/>
              </a:lnSpc>
            </a:pPr>
            <a:r>
              <a:rPr lang="en-US" sz="3200" dirty="0">
                <a:solidFill>
                  <a:srgbClr val="990000"/>
                </a:solidFill>
              </a:rPr>
              <a:t>Make a gift to charity in your will</a:t>
            </a:r>
          </a:p>
          <a:p>
            <a:pPr lvl="0" algn="ctr">
              <a:lnSpc>
                <a:spcPct val="70000"/>
              </a:lnSpc>
            </a:pPr>
            <a:endParaRPr lang="en-US" sz="2800" dirty="0">
              <a:solidFill>
                <a:srgbClr val="FF0000"/>
              </a:solidFill>
            </a:endParaRPr>
          </a:p>
          <a:p>
            <a:pPr lvl="0" algn="ctr">
              <a:lnSpc>
                <a:spcPct val="70000"/>
              </a:lnSpc>
            </a:pPr>
            <a:endParaRPr lang="en-US" sz="4400" dirty="0">
              <a:solidFill>
                <a:srgbClr val="FF0000"/>
              </a:solidFill>
            </a:endParaRPr>
          </a:p>
          <a:p>
            <a:pPr algn="ctr">
              <a:lnSpc>
                <a:spcPct val="70000"/>
              </a:lnSpc>
            </a:pPr>
            <a:r>
              <a:rPr lang="en-US" sz="3200" dirty="0"/>
              <a:t>Make a </a:t>
            </a:r>
            <a:r>
              <a:rPr lang="en-US" sz="3200" b="1" dirty="0"/>
              <a:t>bequest</a:t>
            </a:r>
            <a:r>
              <a:rPr lang="en-US" sz="3200" dirty="0"/>
              <a:t> gift to charity</a:t>
            </a:r>
            <a:endParaRPr lang="en-US" sz="2000" dirty="0"/>
          </a:p>
        </p:txBody>
      </p:sp>
    </p:spTree>
    <p:extLst>
      <p:ext uri="{BB962C8B-B14F-4D97-AF65-F5344CB8AC3E}">
        <p14:creationId xmlns:p14="http://schemas.microsoft.com/office/powerpoint/2010/main" val="31648128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“important in their lives” increases power of social norm</a:t>
            </a:r>
            <a:endParaRPr lang="en-US" sz="2000" b="1" dirty="0">
              <a:solidFill>
                <a:schemeClr val="bg1"/>
              </a:solidFill>
            </a:endParaRPr>
          </a:p>
        </p:txBody>
      </p:sp>
      <p:sp>
        <p:nvSpPr>
          <p:cNvPr id="4" name="Rectangle 3"/>
          <p:cNvSpPr/>
          <p:nvPr/>
        </p:nvSpPr>
        <p:spPr>
          <a:xfrm>
            <a:off x="0" y="1875238"/>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35%</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t>31%</a:t>
            </a:r>
          </a:p>
          <a:p>
            <a:pPr lvl="0" algn="ctr">
              <a:lnSpc>
                <a:spcPct val="80000"/>
              </a:lnSpc>
            </a:pPr>
            <a:endParaRPr lang="en-US" sz="4000" b="1" dirty="0"/>
          </a:p>
          <a:p>
            <a:pPr lvl="0" algn="ctr">
              <a:lnSpc>
                <a:spcPct val="80000"/>
              </a:lnSpc>
            </a:pPr>
            <a:endParaRPr lang="en-US" sz="3200" dirty="0"/>
          </a:p>
        </p:txBody>
      </p:sp>
      <p:sp>
        <p:nvSpPr>
          <p:cNvPr id="5" name="Rectangle 4"/>
          <p:cNvSpPr/>
          <p:nvPr/>
        </p:nvSpPr>
        <p:spPr>
          <a:xfrm>
            <a:off x="7086600" y="15240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ctr">
              <a:lnSpc>
                <a:spcPct val="80000"/>
              </a:lnSpc>
            </a:pPr>
            <a:endParaRPr lang="en-US" sz="3200" b="1" dirty="0">
              <a:solidFill>
                <a:schemeClr val="bg1"/>
              </a:solidFill>
            </a:endParaRPr>
          </a:p>
          <a:p>
            <a:pPr lvl="0" algn="ctr">
              <a:lnSpc>
                <a:spcPct val="80000"/>
              </a:lnSpc>
            </a:pPr>
            <a:r>
              <a:rPr lang="en-US" sz="7200" b="1" dirty="0">
                <a:solidFill>
                  <a:srgbClr val="FF0000"/>
                </a:solidFill>
              </a:rPr>
              <a:t>7%</a:t>
            </a: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endParaRPr lang="en-US" sz="3200" b="1" dirty="0">
              <a:solidFill>
                <a:schemeClr val="bg1"/>
              </a:solidFill>
            </a:endParaRPr>
          </a:p>
          <a:p>
            <a:pPr lvl="0" algn="ctr">
              <a:lnSpc>
                <a:spcPct val="80000"/>
              </a:lnSpc>
            </a:pPr>
            <a:r>
              <a:rPr lang="en-US" sz="7200" b="1" dirty="0"/>
              <a:t>9%</a:t>
            </a:r>
          </a:p>
          <a:p>
            <a:pPr lvl="0" algn="ctr">
              <a:lnSpc>
                <a:spcPct val="80000"/>
              </a:lnSpc>
            </a:pPr>
            <a:endParaRPr lang="en-US" sz="4000" b="1" dirty="0">
              <a:solidFill>
                <a:schemeClr val="bg1"/>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Nov 2014 Survey, 1363 Respondents</a:t>
            </a:r>
            <a:endParaRPr lang="en-US" sz="1600" i="1" dirty="0">
              <a:solidFill>
                <a:srgbClr val="FF0000"/>
              </a:solidFill>
            </a:endParaRPr>
          </a:p>
        </p:txBody>
      </p:sp>
      <p:cxnSp>
        <p:nvCxnSpPr>
          <p:cNvPr id="11" name="Straight Connector 10"/>
          <p:cNvCxnSpPr/>
          <p:nvPr/>
        </p:nvCxnSpPr>
        <p:spPr>
          <a:xfrm>
            <a:off x="73152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908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905000" y="2200293"/>
            <a:ext cx="5257800" cy="4767459"/>
          </a:xfrm>
          <a:prstGeom prst="rect">
            <a:avLst/>
          </a:prstGeom>
        </p:spPr>
        <p:txBody>
          <a:bodyPr wrap="square">
            <a:spAutoFit/>
          </a:bodyPr>
          <a:lstStyle/>
          <a:p>
            <a:pPr lvl="0" algn="ctr">
              <a:lnSpc>
                <a:spcPct val="70000"/>
              </a:lnSpc>
            </a:pPr>
            <a:endParaRPr lang="en-US" dirty="0"/>
          </a:p>
          <a:p>
            <a:pPr lvl="0" algn="ctr">
              <a:lnSpc>
                <a:spcPct val="70000"/>
              </a:lnSpc>
            </a:pPr>
            <a:r>
              <a:rPr lang="en-US" sz="3200" dirty="0">
                <a:solidFill>
                  <a:srgbClr val="FF0000"/>
                </a:solidFill>
              </a:rPr>
              <a:t>Many people like to leave a gift to charity in their will </a:t>
            </a:r>
            <a:r>
              <a:rPr lang="en-US" sz="3200" b="1" dirty="0">
                <a:solidFill>
                  <a:srgbClr val="FF0000"/>
                </a:solidFill>
              </a:rPr>
              <a:t>because they care about causes that are important in their lives</a:t>
            </a:r>
            <a:r>
              <a:rPr lang="en-US" sz="3200" dirty="0">
                <a:solidFill>
                  <a:srgbClr val="FF0000"/>
                </a:solidFill>
              </a:rPr>
              <a:t>. Are there any causes you would support in this way?</a:t>
            </a:r>
          </a:p>
          <a:p>
            <a:pPr algn="ctr">
              <a:lnSpc>
                <a:spcPct val="70000"/>
              </a:lnSpc>
            </a:pPr>
            <a:endParaRPr lang="en-US" sz="3200" dirty="0">
              <a:solidFill>
                <a:srgbClr val="FF0000"/>
              </a:solidFill>
            </a:endParaRPr>
          </a:p>
          <a:p>
            <a:pPr algn="ctr">
              <a:lnSpc>
                <a:spcPct val="70000"/>
              </a:lnSpc>
            </a:pPr>
            <a:endParaRPr lang="en-US" sz="3200" dirty="0">
              <a:solidFill>
                <a:srgbClr val="FF0000"/>
              </a:solidFill>
            </a:endParaRPr>
          </a:p>
          <a:p>
            <a:pPr algn="ctr">
              <a:lnSpc>
                <a:spcPct val="70000"/>
              </a:lnSpc>
            </a:pPr>
            <a:r>
              <a:rPr lang="en-US" sz="3200" dirty="0"/>
              <a:t>Many people like to leave a gift to charity in their will. Are there any causes you would support in this way?</a:t>
            </a:r>
            <a:endParaRPr lang="en-US" sz="2800" dirty="0"/>
          </a:p>
        </p:txBody>
      </p:sp>
    </p:spTree>
    <p:extLst>
      <p:ext uri="{BB962C8B-B14F-4D97-AF65-F5344CB8AC3E}">
        <p14:creationId xmlns:p14="http://schemas.microsoft.com/office/powerpoint/2010/main" val="7228991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7724" t="6515"/>
          <a:stretch/>
        </p:blipFill>
        <p:spPr>
          <a:xfrm>
            <a:off x="-1" y="381000"/>
            <a:ext cx="1512099" cy="2186940"/>
          </a:xfrm>
          <a:prstGeom prst="rect">
            <a:avLst/>
          </a:prstGeom>
        </p:spPr>
      </p:pic>
      <p:sp>
        <p:nvSpPr>
          <p:cNvPr id="26" name="TextBox 25"/>
          <p:cNvSpPr txBox="1"/>
          <p:nvPr/>
        </p:nvSpPr>
        <p:spPr>
          <a:xfrm>
            <a:off x="1371600" y="228600"/>
            <a:ext cx="7772401" cy="2286000"/>
          </a:xfrm>
          <a:prstGeom prst="rect">
            <a:avLst/>
          </a:prstGeom>
          <a:noFill/>
        </p:spPr>
        <p:txBody>
          <a:bodyPr wrap="square" rtlCol="0">
            <a:noAutofit/>
          </a:bodyPr>
          <a:lstStyle/>
          <a:p>
            <a:pPr marL="571500" lvl="1" indent="-571500">
              <a:lnSpc>
                <a:spcPct val="70000"/>
              </a:lnSpc>
              <a:spcAft>
                <a:spcPts val="1800"/>
              </a:spcAft>
              <a:buFont typeface="Arial" panose="020B0604020202020204" pitchFamily="34" charset="0"/>
              <a:buChar char="•"/>
            </a:pPr>
            <a:r>
              <a:rPr lang="en-US" sz="3600" dirty="0"/>
              <a:t>Tell as many </a:t>
            </a:r>
            <a:r>
              <a:rPr lang="en-US" sz="3600" b="1" dirty="0"/>
              <a:t>life stories </a:t>
            </a:r>
            <a:r>
              <a:rPr lang="en-US" sz="3600" dirty="0"/>
              <a:t>of living planned donors in as many places as possible</a:t>
            </a:r>
          </a:p>
          <a:p>
            <a:pPr marL="571500" lvl="1" indent="-571500">
              <a:lnSpc>
                <a:spcPct val="70000"/>
              </a:lnSpc>
              <a:spcAft>
                <a:spcPts val="1800"/>
              </a:spcAft>
              <a:buFont typeface="Arial" panose="020B0604020202020204" pitchFamily="34" charset="0"/>
              <a:buChar char="•"/>
            </a:pPr>
            <a:r>
              <a:rPr lang="en-US" sz="3600" dirty="0"/>
              <a:t>This helps to set a social norm by example using appropriate language</a:t>
            </a:r>
          </a:p>
        </p:txBody>
      </p:sp>
      <p:sp>
        <p:nvSpPr>
          <p:cNvPr id="21" name="TextBox 20"/>
          <p:cNvSpPr txBox="1"/>
          <p:nvPr/>
        </p:nvSpPr>
        <p:spPr>
          <a:xfrm>
            <a:off x="0" y="2743200"/>
            <a:ext cx="9144000" cy="1066800"/>
          </a:xfrm>
          <a:prstGeom prst="rect">
            <a:avLst/>
          </a:prstGeom>
          <a:solidFill>
            <a:schemeClr val="tx1"/>
          </a:solidFill>
        </p:spPr>
        <p:txBody>
          <a:bodyPr wrap="square" rtlCol="0">
            <a:noAutofit/>
          </a:bodyPr>
          <a:lstStyle/>
          <a:p>
            <a:pPr algn="ctr">
              <a:lnSpc>
                <a:spcPct val="80000"/>
              </a:lnSpc>
            </a:pPr>
            <a:r>
              <a:rPr lang="en-US" sz="4400" dirty="0">
                <a:solidFill>
                  <a:schemeClr val="bg1"/>
                </a:solidFill>
              </a:rPr>
              <a:t>Philanthropy is a </a:t>
            </a:r>
            <a:r>
              <a:rPr lang="en-US" sz="4400" b="1" dirty="0">
                <a:solidFill>
                  <a:schemeClr val="bg1"/>
                </a:solidFill>
              </a:rPr>
              <a:t>SOCIAL</a:t>
            </a:r>
            <a:r>
              <a:rPr lang="en-US" sz="4400" dirty="0">
                <a:solidFill>
                  <a:schemeClr val="bg1"/>
                </a:solidFill>
              </a:rPr>
              <a:t> act using the mechanisms of </a:t>
            </a:r>
            <a:r>
              <a:rPr lang="en-US" sz="4400" b="1" dirty="0">
                <a:solidFill>
                  <a:schemeClr val="bg1"/>
                </a:solidFill>
              </a:rPr>
              <a:t>FAMILY </a:t>
            </a:r>
            <a:r>
              <a:rPr lang="en-US" sz="4400" dirty="0">
                <a:solidFill>
                  <a:schemeClr val="bg1"/>
                </a:solidFill>
              </a:rPr>
              <a:t>bonding</a:t>
            </a:r>
          </a:p>
        </p:txBody>
      </p:sp>
      <p:sp>
        <p:nvSpPr>
          <p:cNvPr id="5" name="TextBox 4"/>
          <p:cNvSpPr txBox="1"/>
          <p:nvPr/>
        </p:nvSpPr>
        <p:spPr>
          <a:xfrm>
            <a:off x="1371599" y="4038600"/>
            <a:ext cx="7772401" cy="2286000"/>
          </a:xfrm>
          <a:prstGeom prst="rect">
            <a:avLst/>
          </a:prstGeom>
          <a:noFill/>
        </p:spPr>
        <p:txBody>
          <a:bodyPr wrap="square" rtlCol="0">
            <a:noAutofit/>
          </a:bodyPr>
          <a:lstStyle/>
          <a:p>
            <a:pPr marL="571500" lvl="1" indent="-571500">
              <a:lnSpc>
                <a:spcPct val="70000"/>
              </a:lnSpc>
              <a:spcAft>
                <a:spcPts val="1800"/>
              </a:spcAft>
              <a:buFont typeface="Arial" panose="020B0604020202020204" pitchFamily="34" charset="0"/>
              <a:buChar char="•"/>
            </a:pPr>
            <a:r>
              <a:rPr lang="en-US" sz="3600" dirty="0"/>
              <a:t>START with the donor’s life story, not the charity’s immediate need</a:t>
            </a:r>
          </a:p>
        </p:txBody>
      </p:sp>
    </p:spTree>
    <p:extLst>
      <p:ext uri="{BB962C8B-B14F-4D97-AF65-F5344CB8AC3E}">
        <p14:creationId xmlns:p14="http://schemas.microsoft.com/office/powerpoint/2010/main" val="16806009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7724" t="6515"/>
          <a:stretch/>
        </p:blipFill>
        <p:spPr>
          <a:xfrm>
            <a:off x="-1" y="381000"/>
            <a:ext cx="1512099" cy="2186940"/>
          </a:xfrm>
          <a:prstGeom prst="rect">
            <a:avLst/>
          </a:prstGeom>
        </p:spPr>
      </p:pic>
      <p:sp>
        <p:nvSpPr>
          <p:cNvPr id="21" name="TextBox 20"/>
          <p:cNvSpPr txBox="1"/>
          <p:nvPr/>
        </p:nvSpPr>
        <p:spPr>
          <a:xfrm>
            <a:off x="1746267" y="76200"/>
            <a:ext cx="7397734" cy="3048000"/>
          </a:xfrm>
          <a:prstGeom prst="rect">
            <a:avLst/>
          </a:prstGeom>
          <a:noFill/>
        </p:spPr>
        <p:txBody>
          <a:bodyPr wrap="square" rtlCol="0">
            <a:noAutofit/>
          </a:bodyPr>
          <a:lstStyle/>
          <a:p>
            <a:pPr marL="571500" lvl="1" indent="-571500">
              <a:lnSpc>
                <a:spcPct val="70000"/>
              </a:lnSpc>
              <a:spcAft>
                <a:spcPts val="1800"/>
              </a:spcAft>
              <a:buFont typeface="Arial" panose="020B0604020202020204" pitchFamily="34" charset="0"/>
              <a:buChar char="•"/>
            </a:pPr>
            <a:r>
              <a:rPr lang="en-US" sz="3200" dirty="0"/>
              <a:t>Ask about family connections to the cause</a:t>
            </a:r>
          </a:p>
          <a:p>
            <a:pPr marL="571500" lvl="1" indent="-571500">
              <a:lnSpc>
                <a:spcPct val="70000"/>
              </a:lnSpc>
              <a:spcAft>
                <a:spcPts val="1800"/>
              </a:spcAft>
              <a:buFont typeface="Arial" panose="020B0604020202020204" pitchFamily="34" charset="0"/>
              <a:buChar char="•"/>
            </a:pPr>
            <a:r>
              <a:rPr lang="en-US" sz="3200" dirty="0"/>
              <a:t>Share the option of honoring a family member by making a tribute gift to charity in the will</a:t>
            </a:r>
          </a:p>
        </p:txBody>
      </p:sp>
      <p:sp>
        <p:nvSpPr>
          <p:cNvPr id="23" name="TextBox 22"/>
          <p:cNvSpPr txBox="1"/>
          <p:nvPr/>
        </p:nvSpPr>
        <p:spPr>
          <a:xfrm>
            <a:off x="-16208" y="2743200"/>
            <a:ext cx="9160208" cy="1066800"/>
          </a:xfrm>
          <a:prstGeom prst="rect">
            <a:avLst/>
          </a:prstGeom>
          <a:solidFill>
            <a:schemeClr val="tx1"/>
          </a:solidFill>
        </p:spPr>
        <p:txBody>
          <a:bodyPr wrap="square" rtlCol="0">
            <a:noAutofit/>
          </a:bodyPr>
          <a:lstStyle/>
          <a:p>
            <a:pPr algn="ctr">
              <a:lnSpc>
                <a:spcPct val="80000"/>
              </a:lnSpc>
            </a:pPr>
            <a:r>
              <a:rPr lang="en-US" sz="4400" dirty="0">
                <a:solidFill>
                  <a:schemeClr val="bg1"/>
                </a:solidFill>
              </a:rPr>
              <a:t>Philanthropy is a </a:t>
            </a:r>
            <a:r>
              <a:rPr lang="en-US" sz="4400" b="1" dirty="0">
                <a:solidFill>
                  <a:schemeClr val="bg1"/>
                </a:solidFill>
              </a:rPr>
              <a:t>SOCIAL</a:t>
            </a:r>
            <a:r>
              <a:rPr lang="en-US" sz="4400" dirty="0">
                <a:solidFill>
                  <a:schemeClr val="bg1"/>
                </a:solidFill>
              </a:rPr>
              <a:t> act using the mechanisms of </a:t>
            </a:r>
            <a:r>
              <a:rPr lang="en-US" sz="4400" b="1" dirty="0">
                <a:solidFill>
                  <a:schemeClr val="bg1"/>
                </a:solidFill>
              </a:rPr>
              <a:t>FAMILY </a:t>
            </a:r>
            <a:r>
              <a:rPr lang="en-US" sz="4400" dirty="0">
                <a:solidFill>
                  <a:schemeClr val="bg1"/>
                </a:solidFill>
              </a:rPr>
              <a:t>bonding</a:t>
            </a:r>
          </a:p>
        </p:txBody>
      </p:sp>
    </p:spTree>
    <p:extLst>
      <p:ext uri="{BB962C8B-B14F-4D97-AF65-F5344CB8AC3E}">
        <p14:creationId xmlns:p14="http://schemas.microsoft.com/office/powerpoint/2010/main" val="36583997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892738" y="304800"/>
            <a:ext cx="2251262" cy="3124200"/>
          </a:xfrm>
          <a:prstGeom prst="rect">
            <a:avLst/>
          </a:prstGeom>
        </p:spPr>
      </p:pic>
      <p:sp>
        <p:nvSpPr>
          <p:cNvPr id="11" name="TextBox 10"/>
          <p:cNvSpPr txBox="1"/>
          <p:nvPr/>
        </p:nvSpPr>
        <p:spPr>
          <a:xfrm>
            <a:off x="2210968" y="81280"/>
            <a:ext cx="4722064" cy="914400"/>
          </a:xfrm>
          <a:prstGeom prst="rect">
            <a:avLst/>
          </a:prstGeom>
          <a:noFill/>
        </p:spPr>
        <p:txBody>
          <a:bodyPr wrap="square" rtlCol="0">
            <a:noAutofit/>
          </a:bodyPr>
          <a:lstStyle/>
          <a:p>
            <a:pPr algn="ctr">
              <a:lnSpc>
                <a:spcPct val="70000"/>
              </a:lnSpc>
            </a:pPr>
            <a:r>
              <a:rPr lang="en-US" sz="6600" b="1" dirty="0"/>
              <a:t>Social Desirability Bias</a:t>
            </a:r>
          </a:p>
          <a:p>
            <a:pPr algn="ctr">
              <a:lnSpc>
                <a:spcPct val="70000"/>
              </a:lnSpc>
            </a:pPr>
            <a:r>
              <a:rPr lang="en-US" sz="4400" b="1" dirty="0"/>
              <a:t> </a:t>
            </a:r>
            <a:endParaRPr lang="en-US" sz="2400" b="1" dirty="0"/>
          </a:p>
        </p:txBody>
      </p:sp>
      <p:sp>
        <p:nvSpPr>
          <p:cNvPr id="23" name="TextBox 22"/>
          <p:cNvSpPr txBox="1"/>
          <p:nvPr/>
        </p:nvSpPr>
        <p:spPr>
          <a:xfrm>
            <a:off x="-11329" y="5715000"/>
            <a:ext cx="9166657" cy="1143000"/>
          </a:xfrm>
          <a:prstGeom prst="rect">
            <a:avLst/>
          </a:prstGeom>
          <a:solidFill>
            <a:schemeClr val="tx1"/>
          </a:solidFill>
        </p:spPr>
        <p:txBody>
          <a:bodyPr wrap="square" rtlCol="0">
            <a:noAutofit/>
          </a:bodyPr>
          <a:lstStyle/>
          <a:p>
            <a:pPr algn="ctr">
              <a:lnSpc>
                <a:spcPct val="80000"/>
              </a:lnSpc>
            </a:pPr>
            <a:r>
              <a:rPr lang="en-US" sz="4400" dirty="0">
                <a:solidFill>
                  <a:schemeClr val="bg1"/>
                </a:solidFill>
              </a:rPr>
              <a:t>Philanthropy is a </a:t>
            </a:r>
            <a:r>
              <a:rPr lang="en-US" sz="4400" b="1" dirty="0">
                <a:solidFill>
                  <a:schemeClr val="bg1"/>
                </a:solidFill>
              </a:rPr>
              <a:t>SOCIAL</a:t>
            </a:r>
            <a:r>
              <a:rPr lang="en-US" sz="4400" dirty="0">
                <a:solidFill>
                  <a:schemeClr val="bg1"/>
                </a:solidFill>
              </a:rPr>
              <a:t> act using the mechanisms of </a:t>
            </a:r>
            <a:r>
              <a:rPr lang="en-US" sz="4400" b="1" dirty="0">
                <a:solidFill>
                  <a:schemeClr val="bg1"/>
                </a:solidFill>
              </a:rPr>
              <a:t>FAMILY </a:t>
            </a:r>
            <a:r>
              <a:rPr lang="en-US" sz="4400" dirty="0">
                <a:solidFill>
                  <a:schemeClr val="bg1"/>
                </a:solidFill>
              </a:rPr>
              <a:t>bonding</a:t>
            </a:r>
          </a:p>
        </p:txBody>
      </p:sp>
      <p:sp>
        <p:nvSpPr>
          <p:cNvPr id="21" name="TextBox 20"/>
          <p:cNvSpPr txBox="1"/>
          <p:nvPr/>
        </p:nvSpPr>
        <p:spPr>
          <a:xfrm>
            <a:off x="4571999" y="3392464"/>
            <a:ext cx="4572000" cy="1524000"/>
          </a:xfrm>
          <a:prstGeom prst="rect">
            <a:avLst/>
          </a:prstGeom>
          <a:noFill/>
        </p:spPr>
        <p:txBody>
          <a:bodyPr wrap="square" rtlCol="0">
            <a:noAutofit/>
          </a:bodyPr>
          <a:lstStyle/>
          <a:p>
            <a:pPr algn="r">
              <a:lnSpc>
                <a:spcPct val="70000"/>
              </a:lnSpc>
            </a:pPr>
            <a:r>
              <a:rPr lang="en-US" sz="4000" dirty="0"/>
              <a:t>The motivational effects of tax benefits are clear when measured </a:t>
            </a:r>
            <a:r>
              <a:rPr lang="en-US" sz="4000" b="1" i="1" dirty="0"/>
              <a:t>directly </a:t>
            </a:r>
            <a:endParaRPr lang="en-US" sz="2000" b="1"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330" y="0"/>
            <a:ext cx="2264309" cy="3392464"/>
          </a:xfrm>
          <a:prstGeom prst="rect">
            <a:avLst/>
          </a:prstGeom>
        </p:spPr>
      </p:pic>
      <p:sp>
        <p:nvSpPr>
          <p:cNvPr id="7" name="TextBox 6"/>
          <p:cNvSpPr txBox="1"/>
          <p:nvPr/>
        </p:nvSpPr>
        <p:spPr>
          <a:xfrm>
            <a:off x="10160" y="3392464"/>
            <a:ext cx="4485640" cy="2209800"/>
          </a:xfrm>
          <a:prstGeom prst="rect">
            <a:avLst/>
          </a:prstGeom>
          <a:noFill/>
        </p:spPr>
        <p:txBody>
          <a:bodyPr wrap="square" rtlCol="0">
            <a:noAutofit/>
          </a:bodyPr>
          <a:lstStyle/>
          <a:p>
            <a:pPr>
              <a:lnSpc>
                <a:spcPct val="70000"/>
              </a:lnSpc>
            </a:pPr>
            <a:r>
              <a:rPr lang="en-US" sz="4000" dirty="0"/>
              <a:t>People are unlikely to report giving as motivated by personal benefits like tax deductions</a:t>
            </a:r>
            <a:endParaRPr lang="en-US" sz="2000" dirty="0"/>
          </a:p>
          <a:p>
            <a:pPr algn="ctr">
              <a:lnSpc>
                <a:spcPct val="70000"/>
              </a:lnSpc>
            </a:pPr>
            <a:r>
              <a:rPr lang="en-US" sz="4400" b="1" dirty="0"/>
              <a:t> </a:t>
            </a:r>
            <a:endParaRPr lang="en-US" sz="2400" b="1" dirty="0"/>
          </a:p>
        </p:txBody>
      </p:sp>
    </p:spTree>
    <p:extLst>
      <p:ext uri="{BB962C8B-B14F-4D97-AF65-F5344CB8AC3E}">
        <p14:creationId xmlns:p14="http://schemas.microsoft.com/office/powerpoint/2010/main" val="36196301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nSpc>
                <a:spcPct val="80000"/>
              </a:lnSpc>
            </a:pPr>
            <a:r>
              <a:rPr lang="en-US" sz="7200" b="1" dirty="0">
                <a:solidFill>
                  <a:srgbClr val="FF0000"/>
                </a:solidFill>
              </a:rPr>
              <a:t>50%</a:t>
            </a:r>
          </a:p>
          <a:p>
            <a:pPr lvl="0">
              <a:lnSpc>
                <a:spcPct val="80000"/>
              </a:lnSpc>
            </a:pPr>
            <a:endParaRPr lang="en-US" sz="7200" b="1" dirty="0">
              <a:solidFill>
                <a:srgbClr val="FF0000"/>
              </a:solidFill>
            </a:endParaRPr>
          </a:p>
          <a:p>
            <a:pPr lvl="0">
              <a:lnSpc>
                <a:spcPct val="80000"/>
              </a:lnSpc>
            </a:pPr>
            <a:r>
              <a:rPr lang="en-US" sz="7200" b="1" dirty="0">
                <a:solidFill>
                  <a:srgbClr val="C00000"/>
                </a:solidFill>
              </a:rPr>
              <a:t>33%</a:t>
            </a:r>
          </a:p>
          <a:p>
            <a:pPr lvl="0">
              <a:lnSpc>
                <a:spcPct val="80000"/>
              </a:lnSpc>
            </a:pPr>
            <a:endParaRPr lang="en-US" sz="2000" b="1" dirty="0">
              <a:solidFill>
                <a:srgbClr val="C00000"/>
              </a:solidFill>
            </a:endParaRPr>
          </a:p>
          <a:p>
            <a:pPr lvl="0">
              <a:lnSpc>
                <a:spcPct val="80000"/>
              </a:lnSpc>
            </a:pPr>
            <a:endParaRPr lang="en-US" sz="2000" b="1" dirty="0">
              <a:solidFill>
                <a:srgbClr val="C00000"/>
              </a:solidFill>
            </a:endParaRPr>
          </a:p>
          <a:p>
            <a:pPr lvl="0">
              <a:lnSpc>
                <a:spcPct val="80000"/>
              </a:lnSpc>
            </a:pPr>
            <a:endParaRPr lang="en-US" sz="2000" b="1" dirty="0">
              <a:solidFill>
                <a:srgbClr val="C00000"/>
              </a:solidFill>
            </a:endParaRPr>
          </a:p>
          <a:p>
            <a:pPr lvl="0">
              <a:lnSpc>
                <a:spcPct val="80000"/>
              </a:lnSpc>
            </a:pPr>
            <a:r>
              <a:rPr lang="en-US" sz="7200" b="1" dirty="0"/>
              <a:t>31%</a:t>
            </a:r>
            <a:endParaRPr lang="en-US" sz="3200" dirty="0"/>
          </a:p>
        </p:txBody>
      </p:sp>
      <p:sp>
        <p:nvSpPr>
          <p:cNvPr id="5" name="Rectangle 4"/>
          <p:cNvSpPr/>
          <p:nvPr/>
        </p:nvSpPr>
        <p:spPr>
          <a:xfrm>
            <a:off x="7086600" y="1447800"/>
            <a:ext cx="2042160" cy="5419464"/>
          </a:xfrm>
          <a:prstGeom prst="rect">
            <a:avLst/>
          </a:prstGeom>
          <a:noFill/>
        </p:spPr>
        <p:txBody>
          <a:bodyPr wrap="square">
            <a:noAutofit/>
          </a:bodyPr>
          <a:lstStyle/>
          <a:p>
            <a:pPr lvl="0" algn="ctr">
              <a:lnSpc>
                <a:spcPct val="70000"/>
              </a:lnSpc>
            </a:pPr>
            <a:r>
              <a:rPr lang="en-US" sz="3200" b="1" dirty="0"/>
              <a:t>Will Never Be Interested</a:t>
            </a:r>
          </a:p>
          <a:p>
            <a:pPr algn="r">
              <a:lnSpc>
                <a:spcPct val="80000"/>
              </a:lnSpc>
            </a:pPr>
            <a:r>
              <a:rPr lang="en-US" sz="7200" b="1" dirty="0">
                <a:solidFill>
                  <a:srgbClr val="FF0000"/>
                </a:solidFill>
              </a:rPr>
              <a:t>8%</a:t>
            </a:r>
            <a:endParaRPr lang="en-US" sz="4000" b="1" dirty="0">
              <a:solidFill>
                <a:srgbClr val="FF0000"/>
              </a:solidFill>
            </a:endParaRPr>
          </a:p>
          <a:p>
            <a:pPr lvl="0" algn="r">
              <a:lnSpc>
                <a:spcPct val="80000"/>
              </a:lnSpc>
            </a:pPr>
            <a:endParaRPr lang="en-US" sz="7200" b="1" dirty="0">
              <a:solidFill>
                <a:srgbClr val="FF0000"/>
              </a:solidFill>
            </a:endParaRPr>
          </a:p>
          <a:p>
            <a:pPr algn="r">
              <a:lnSpc>
                <a:spcPct val="80000"/>
              </a:lnSpc>
            </a:pPr>
            <a:r>
              <a:rPr lang="en-US" sz="7200" b="1" dirty="0">
                <a:solidFill>
                  <a:srgbClr val="C00000"/>
                </a:solidFill>
              </a:rPr>
              <a:t>14%</a:t>
            </a:r>
          </a:p>
          <a:p>
            <a:pPr algn="r">
              <a:lnSpc>
                <a:spcPct val="80000"/>
              </a:lnSpc>
            </a:pPr>
            <a:endParaRPr lang="en-US" sz="2000" b="1" dirty="0">
              <a:solidFill>
                <a:srgbClr val="C00000"/>
              </a:solidFill>
            </a:endParaRPr>
          </a:p>
          <a:p>
            <a:pPr algn="r">
              <a:lnSpc>
                <a:spcPct val="80000"/>
              </a:lnSpc>
            </a:pPr>
            <a:endParaRPr lang="en-US" sz="2000" b="1" dirty="0">
              <a:solidFill>
                <a:srgbClr val="C00000"/>
              </a:solidFill>
            </a:endParaRPr>
          </a:p>
          <a:p>
            <a:pPr algn="r">
              <a:lnSpc>
                <a:spcPct val="80000"/>
              </a:lnSpc>
            </a:pPr>
            <a:endParaRPr lang="en-US" sz="2000" b="1" dirty="0">
              <a:solidFill>
                <a:srgbClr val="C00000"/>
              </a:solidFill>
            </a:endParaRPr>
          </a:p>
          <a:p>
            <a:pPr algn="r">
              <a:lnSpc>
                <a:spcPct val="80000"/>
              </a:lnSpc>
            </a:pPr>
            <a:r>
              <a:rPr lang="en-US" sz="7200" b="1" dirty="0"/>
              <a:t>20%</a:t>
            </a:r>
          </a:p>
          <a:p>
            <a:pPr lvl="0" algn="r">
              <a:lnSpc>
                <a:spcPct val="80000"/>
              </a:lnSpc>
            </a:pPr>
            <a:endParaRPr lang="en-US" sz="7200" b="1" dirty="0">
              <a:solidFill>
                <a:srgbClr val="C00000"/>
              </a:solidFill>
            </a:endParaRPr>
          </a:p>
          <a:p>
            <a:pPr lvl="0" algn="r">
              <a:lnSpc>
                <a:spcPct val="80000"/>
              </a:lnSpc>
            </a:pPr>
            <a:endParaRPr lang="en-US" sz="2000" b="1" dirty="0">
              <a:solidFill>
                <a:srgbClr val="FF0000"/>
              </a:solidFill>
            </a:endParaRPr>
          </a:p>
          <a:p>
            <a:pPr lvl="0" algn="r">
              <a:lnSpc>
                <a:spcPct val="80000"/>
              </a:lnSpc>
            </a:pPr>
            <a:endParaRPr lang="en-US" sz="2000" b="1" dirty="0">
              <a:solidFill>
                <a:srgbClr val="FF0000"/>
              </a:solidFill>
            </a:endParaRPr>
          </a:p>
          <a:p>
            <a:pPr lvl="0" algn="r">
              <a:lnSpc>
                <a:spcPct val="80000"/>
              </a:lnSpc>
            </a:pPr>
            <a:endParaRPr lang="en-US" sz="2000" b="1" dirty="0">
              <a:solidFill>
                <a:srgbClr val="FF0000"/>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2014 Survey, 1,904 Respondents, Groups </a:t>
            </a:r>
            <a:r>
              <a:rPr lang="en-US" sz="1600" i="1" dirty="0">
                <a:solidFill>
                  <a:srgbClr val="FF0000"/>
                </a:solidFill>
              </a:rPr>
              <a:t>D</a:t>
            </a:r>
            <a:r>
              <a:rPr lang="en-US" sz="1600" i="1" dirty="0">
                <a:solidFill>
                  <a:srgbClr val="C00000"/>
                </a:solidFill>
              </a:rPr>
              <a:t>/E/</a:t>
            </a:r>
            <a:r>
              <a:rPr lang="en-US" sz="1600" b="1" i="1" dirty="0"/>
              <a:t>F</a:t>
            </a:r>
            <a:endParaRPr lang="en-US" sz="1600" i="1" dirty="0">
              <a:solidFill>
                <a:srgbClr val="FF0000"/>
              </a:solidFill>
            </a:endParaRPr>
          </a:p>
        </p:txBody>
      </p:sp>
      <p:cxnSp>
        <p:nvCxnSpPr>
          <p:cNvPr id="11" name="Straight Connector 10"/>
          <p:cNvCxnSpPr/>
          <p:nvPr/>
        </p:nvCxnSpPr>
        <p:spPr>
          <a:xfrm>
            <a:off x="7315200" y="2514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14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28800" y="1905000"/>
            <a:ext cx="5486400" cy="5435334"/>
          </a:xfrm>
          <a:prstGeom prst="rect">
            <a:avLst/>
          </a:prstGeom>
        </p:spPr>
        <p:txBody>
          <a:bodyPr wrap="square">
            <a:spAutoFit/>
          </a:bodyPr>
          <a:lstStyle/>
          <a:p>
            <a:pPr lvl="0" algn="ctr">
              <a:lnSpc>
                <a:spcPct val="70000"/>
              </a:lnSpc>
            </a:pPr>
            <a:r>
              <a:rPr lang="en-US" sz="4400" b="1" dirty="0">
                <a:solidFill>
                  <a:srgbClr val="FF0000"/>
                </a:solidFill>
              </a:rPr>
              <a:t>Receive a tax deduction and </a:t>
            </a:r>
            <a:r>
              <a:rPr lang="en-US" sz="4400" dirty="0"/>
              <a:t>make a gift that pays you income for life.</a:t>
            </a:r>
            <a:endParaRPr lang="en-US" sz="3600" dirty="0"/>
          </a:p>
          <a:p>
            <a:pPr algn="ctr">
              <a:lnSpc>
                <a:spcPct val="70000"/>
              </a:lnSpc>
            </a:pPr>
            <a:endParaRPr lang="en-US" sz="4000" dirty="0">
              <a:solidFill>
                <a:srgbClr val="FF0000"/>
              </a:solidFill>
            </a:endParaRPr>
          </a:p>
          <a:p>
            <a:pPr algn="ctr">
              <a:lnSpc>
                <a:spcPct val="70000"/>
              </a:lnSpc>
            </a:pPr>
            <a:r>
              <a:rPr lang="en-US" sz="4000" dirty="0"/>
              <a:t>Make a gift that pays you income for life </a:t>
            </a:r>
            <a:r>
              <a:rPr lang="en-US" sz="4000" b="1" dirty="0">
                <a:solidFill>
                  <a:srgbClr val="C00000"/>
                </a:solidFill>
              </a:rPr>
              <a:t>and receive a tax deduction.</a:t>
            </a:r>
          </a:p>
          <a:p>
            <a:pPr algn="ctr">
              <a:lnSpc>
                <a:spcPct val="70000"/>
              </a:lnSpc>
            </a:pPr>
            <a:endParaRPr lang="en-US" sz="4000" b="1" dirty="0">
              <a:solidFill>
                <a:srgbClr val="C00000"/>
              </a:solidFill>
            </a:endParaRPr>
          </a:p>
          <a:p>
            <a:pPr algn="ctr">
              <a:lnSpc>
                <a:spcPct val="70000"/>
              </a:lnSpc>
            </a:pPr>
            <a:r>
              <a:rPr lang="en-US" sz="4000" dirty="0"/>
              <a:t>Make a gift that pays you income for life.</a:t>
            </a:r>
          </a:p>
          <a:p>
            <a:pPr algn="ctr">
              <a:lnSpc>
                <a:spcPct val="70000"/>
              </a:lnSpc>
            </a:pPr>
            <a:endParaRPr lang="en-US" sz="4000" dirty="0"/>
          </a:p>
        </p:txBody>
      </p:sp>
      <p:sp>
        <p:nvSpPr>
          <p:cNvPr id="9" name="Rectangle 8"/>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Mentioning tax deductions increases charitable interest</a:t>
            </a:r>
            <a:endParaRPr lang="en-US" sz="2000" b="1" dirty="0">
              <a:solidFill>
                <a:schemeClr val="bg1"/>
              </a:solidFill>
            </a:endParaRPr>
          </a:p>
        </p:txBody>
      </p:sp>
    </p:spTree>
    <p:extLst>
      <p:ext uri="{BB962C8B-B14F-4D97-AF65-F5344CB8AC3E}">
        <p14:creationId xmlns:p14="http://schemas.microsoft.com/office/powerpoint/2010/main" val="41609863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nSpc>
                <a:spcPct val="80000"/>
              </a:lnSpc>
            </a:pPr>
            <a:r>
              <a:rPr lang="en-US" sz="7200" b="1" dirty="0">
                <a:solidFill>
                  <a:srgbClr val="FF0000"/>
                </a:solidFill>
              </a:rPr>
              <a:t>26%</a:t>
            </a:r>
          </a:p>
          <a:p>
            <a:pPr lvl="0">
              <a:lnSpc>
                <a:spcPct val="80000"/>
              </a:lnSpc>
            </a:pPr>
            <a:endParaRPr lang="en-US" sz="7200" b="1" dirty="0">
              <a:solidFill>
                <a:srgbClr val="FF0000"/>
              </a:solidFill>
            </a:endParaRPr>
          </a:p>
          <a:p>
            <a:pPr lvl="0">
              <a:lnSpc>
                <a:spcPct val="80000"/>
              </a:lnSpc>
            </a:pPr>
            <a:r>
              <a:rPr lang="en-US" sz="7200" b="1" dirty="0">
                <a:solidFill>
                  <a:srgbClr val="C00000"/>
                </a:solidFill>
              </a:rPr>
              <a:t>12%</a:t>
            </a:r>
          </a:p>
          <a:p>
            <a:pPr lvl="0">
              <a:lnSpc>
                <a:spcPct val="80000"/>
              </a:lnSpc>
            </a:pPr>
            <a:endParaRPr lang="en-US" sz="2000" b="1" dirty="0">
              <a:solidFill>
                <a:srgbClr val="FF0000"/>
              </a:solidFill>
            </a:endParaRPr>
          </a:p>
          <a:p>
            <a:pPr lvl="0">
              <a:lnSpc>
                <a:spcPct val="80000"/>
              </a:lnSpc>
            </a:pPr>
            <a:endParaRPr lang="en-US" sz="2000" b="1" dirty="0">
              <a:solidFill>
                <a:srgbClr val="FF0000"/>
              </a:solidFill>
            </a:endParaRPr>
          </a:p>
          <a:p>
            <a:pPr lvl="0">
              <a:lnSpc>
                <a:spcPct val="80000"/>
              </a:lnSpc>
            </a:pPr>
            <a:endParaRPr lang="en-US" sz="2000" b="1" dirty="0">
              <a:solidFill>
                <a:srgbClr val="FF0000"/>
              </a:solidFill>
            </a:endParaRPr>
          </a:p>
          <a:p>
            <a:pPr lvl="0">
              <a:lnSpc>
                <a:spcPct val="80000"/>
              </a:lnSpc>
            </a:pPr>
            <a:r>
              <a:rPr lang="en-US" sz="7200" b="1" dirty="0"/>
              <a:t>11%</a:t>
            </a:r>
            <a:endParaRPr lang="en-US" sz="4000" dirty="0"/>
          </a:p>
          <a:p>
            <a:pPr lvl="0" algn="ctr">
              <a:lnSpc>
                <a:spcPct val="80000"/>
              </a:lnSpc>
            </a:pPr>
            <a:endParaRPr lang="en-US" sz="3200" dirty="0"/>
          </a:p>
        </p:txBody>
      </p:sp>
      <p:sp>
        <p:nvSpPr>
          <p:cNvPr id="5" name="Rectangle 4"/>
          <p:cNvSpPr/>
          <p:nvPr/>
        </p:nvSpPr>
        <p:spPr>
          <a:xfrm>
            <a:off x="7086600" y="14478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r">
              <a:lnSpc>
                <a:spcPct val="80000"/>
              </a:lnSpc>
            </a:pPr>
            <a:r>
              <a:rPr lang="en-US" sz="7200" b="1" dirty="0">
                <a:solidFill>
                  <a:srgbClr val="FF0000"/>
                </a:solidFill>
              </a:rPr>
              <a:t>23%</a:t>
            </a:r>
          </a:p>
          <a:p>
            <a:pPr lvl="0" algn="r">
              <a:lnSpc>
                <a:spcPct val="80000"/>
              </a:lnSpc>
            </a:pPr>
            <a:endParaRPr lang="en-US" sz="7200" b="1" dirty="0">
              <a:solidFill>
                <a:srgbClr val="FF0000"/>
              </a:solidFill>
            </a:endParaRPr>
          </a:p>
          <a:p>
            <a:pPr lvl="0" algn="r">
              <a:lnSpc>
                <a:spcPct val="80000"/>
              </a:lnSpc>
            </a:pPr>
            <a:r>
              <a:rPr lang="en-US" sz="7200" b="1" dirty="0">
                <a:solidFill>
                  <a:srgbClr val="C00000"/>
                </a:solidFill>
              </a:rPr>
              <a:t>33%</a:t>
            </a:r>
          </a:p>
          <a:p>
            <a:pPr lvl="0" algn="r">
              <a:lnSpc>
                <a:spcPct val="80000"/>
              </a:lnSpc>
            </a:pPr>
            <a:endParaRPr lang="en-US" sz="2000" b="1" dirty="0">
              <a:solidFill>
                <a:srgbClr val="FF0000"/>
              </a:solidFill>
            </a:endParaRPr>
          </a:p>
          <a:p>
            <a:pPr lvl="0" algn="r">
              <a:lnSpc>
                <a:spcPct val="80000"/>
              </a:lnSpc>
            </a:pPr>
            <a:endParaRPr lang="en-US" sz="2000" b="1" dirty="0">
              <a:solidFill>
                <a:srgbClr val="FF0000"/>
              </a:solidFill>
            </a:endParaRPr>
          </a:p>
          <a:p>
            <a:pPr lvl="0" algn="r">
              <a:lnSpc>
                <a:spcPct val="80000"/>
              </a:lnSpc>
            </a:pPr>
            <a:endParaRPr lang="en-US" sz="2000" b="1" dirty="0">
              <a:solidFill>
                <a:srgbClr val="FF0000"/>
              </a:solidFill>
            </a:endParaRPr>
          </a:p>
          <a:p>
            <a:pPr lvl="0" algn="r">
              <a:lnSpc>
                <a:spcPct val="80000"/>
              </a:lnSpc>
            </a:pPr>
            <a:r>
              <a:rPr lang="en-US" sz="7200" b="1" dirty="0"/>
              <a:t>42%</a:t>
            </a:r>
            <a:endParaRPr lang="en-US" sz="4000" b="1" dirty="0"/>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2014 Survey, 1,826 Respondents, Groups </a:t>
            </a:r>
            <a:r>
              <a:rPr lang="en-US" sz="1600" i="1" dirty="0">
                <a:solidFill>
                  <a:srgbClr val="FF0000"/>
                </a:solidFill>
              </a:rPr>
              <a:t>F</a:t>
            </a:r>
            <a:r>
              <a:rPr lang="en-US" sz="1600" i="1" dirty="0">
                <a:solidFill>
                  <a:srgbClr val="C00000"/>
                </a:solidFill>
              </a:rPr>
              <a:t>/B/</a:t>
            </a:r>
            <a:r>
              <a:rPr lang="en-US" sz="1600" b="1" i="1" dirty="0"/>
              <a:t>D</a:t>
            </a:r>
            <a:endParaRPr lang="en-US" sz="1600" i="1" dirty="0">
              <a:solidFill>
                <a:srgbClr val="FF0000"/>
              </a:solidFill>
            </a:endParaRPr>
          </a:p>
        </p:txBody>
      </p:sp>
      <p:cxnSp>
        <p:nvCxnSpPr>
          <p:cNvPr id="11" name="Straight Connector 10"/>
          <p:cNvCxnSpPr/>
          <p:nvPr/>
        </p:nvCxnSpPr>
        <p:spPr>
          <a:xfrm>
            <a:off x="7315200" y="2514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14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524000" y="1805255"/>
            <a:ext cx="5905500" cy="5586145"/>
          </a:xfrm>
          <a:prstGeom prst="rect">
            <a:avLst/>
          </a:prstGeom>
        </p:spPr>
        <p:txBody>
          <a:bodyPr wrap="square">
            <a:spAutoFit/>
          </a:bodyPr>
          <a:lstStyle/>
          <a:p>
            <a:pPr algn="ctr">
              <a:lnSpc>
                <a:spcPct val="70000"/>
              </a:lnSpc>
            </a:pPr>
            <a:r>
              <a:rPr lang="en-US" sz="3200" b="1" dirty="0">
                <a:solidFill>
                  <a:srgbClr val="FF0000"/>
                </a:solidFill>
              </a:rPr>
              <a:t>Immediately receive a tax deduction for 70% of the value</a:t>
            </a:r>
          </a:p>
          <a:p>
            <a:pPr algn="ctr">
              <a:lnSpc>
                <a:spcPct val="70000"/>
              </a:lnSpc>
            </a:pPr>
            <a:r>
              <a:rPr lang="en-US" sz="3200" b="1" dirty="0">
                <a:solidFill>
                  <a:srgbClr val="FF0000"/>
                </a:solidFill>
              </a:rPr>
              <a:t> of a house or land by </a:t>
            </a:r>
            <a:r>
              <a:rPr lang="en-US" sz="2800" dirty="0"/>
              <a:t>making a charitable gift of the property, but keeping the RIGHT TO USE it for the rest of your life.</a:t>
            </a:r>
          </a:p>
          <a:p>
            <a:pPr algn="ctr">
              <a:lnSpc>
                <a:spcPct val="70000"/>
              </a:lnSpc>
            </a:pPr>
            <a:endParaRPr lang="en-US" sz="2800" dirty="0">
              <a:solidFill>
                <a:srgbClr val="FF0000"/>
              </a:solidFill>
            </a:endParaRPr>
          </a:p>
          <a:p>
            <a:pPr algn="ctr">
              <a:lnSpc>
                <a:spcPct val="70000"/>
              </a:lnSpc>
            </a:pPr>
            <a:r>
              <a:rPr lang="en-US" sz="2800" dirty="0"/>
              <a:t>Make a charitable gift of either a house or land, but keep the RIGHT TO USE for the rest of your life </a:t>
            </a:r>
            <a:r>
              <a:rPr lang="en-US" sz="3200" b="1" dirty="0">
                <a:solidFill>
                  <a:srgbClr val="C00000"/>
                </a:solidFill>
              </a:rPr>
              <a:t>and immediately receive a tax deduction for 70% of the value of the property.</a:t>
            </a:r>
          </a:p>
          <a:p>
            <a:pPr lvl="0" algn="ctr">
              <a:lnSpc>
                <a:spcPct val="70000"/>
              </a:lnSpc>
            </a:pPr>
            <a:endParaRPr lang="en-US" sz="2800" dirty="0">
              <a:solidFill>
                <a:srgbClr val="FF0000"/>
              </a:solidFill>
            </a:endParaRPr>
          </a:p>
          <a:p>
            <a:pPr lvl="0" algn="ctr">
              <a:lnSpc>
                <a:spcPct val="70000"/>
              </a:lnSpc>
            </a:pPr>
            <a:r>
              <a:rPr lang="en-US" sz="2800" dirty="0"/>
              <a:t>Make a charitable gift of either a house or land, but keep the RIGHT TO USE it for the rest of your life.</a:t>
            </a:r>
          </a:p>
          <a:p>
            <a:pPr>
              <a:lnSpc>
                <a:spcPct val="70000"/>
              </a:lnSpc>
            </a:pPr>
            <a:endParaRPr lang="en-US" sz="2000" dirty="0"/>
          </a:p>
        </p:txBody>
      </p:sp>
      <p:sp>
        <p:nvSpPr>
          <p:cNvPr id="9" name="Rectangle 8"/>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Mentioning tax deductions increases charitable interest</a:t>
            </a:r>
            <a:endParaRPr lang="en-US" sz="2000" b="1" dirty="0">
              <a:solidFill>
                <a:schemeClr val="bg1"/>
              </a:solidFill>
            </a:endParaRPr>
          </a:p>
        </p:txBody>
      </p:sp>
    </p:spTree>
    <p:extLst>
      <p:ext uri="{BB962C8B-B14F-4D97-AF65-F5344CB8AC3E}">
        <p14:creationId xmlns:p14="http://schemas.microsoft.com/office/powerpoint/2010/main" val="3478675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1905000" cy="5135162"/>
          </a:xfrm>
          <a:prstGeom prst="rect">
            <a:avLst/>
          </a:prstGeom>
          <a:noFill/>
        </p:spPr>
        <p:txBody>
          <a:bodyPr wrap="square" lIns="0" rIns="0">
            <a:noAutofit/>
          </a:bodyPr>
          <a:lstStyle/>
          <a:p>
            <a:pPr lvl="0">
              <a:lnSpc>
                <a:spcPct val="70000"/>
              </a:lnSpc>
            </a:pPr>
            <a:r>
              <a:rPr lang="en-US" sz="3200" b="1" dirty="0"/>
              <a:t>Interested</a:t>
            </a:r>
          </a:p>
          <a:p>
            <a:pPr lvl="0" algn="ctr">
              <a:lnSpc>
                <a:spcPct val="70000"/>
              </a:lnSpc>
            </a:pPr>
            <a:r>
              <a:rPr lang="en-US" sz="3200" b="1" dirty="0"/>
              <a:t>Now</a:t>
            </a:r>
          </a:p>
          <a:p>
            <a:pPr lvl="0">
              <a:lnSpc>
                <a:spcPct val="80000"/>
              </a:lnSpc>
            </a:pPr>
            <a:r>
              <a:rPr lang="en-US" sz="7200" b="1" dirty="0">
                <a:solidFill>
                  <a:srgbClr val="FF0000"/>
                </a:solidFill>
              </a:rPr>
              <a:t>28%</a:t>
            </a:r>
          </a:p>
          <a:p>
            <a:pPr lvl="0">
              <a:lnSpc>
                <a:spcPct val="80000"/>
              </a:lnSpc>
            </a:pPr>
            <a:endParaRPr lang="en-US" sz="7200" b="1" dirty="0">
              <a:solidFill>
                <a:srgbClr val="FF0000"/>
              </a:solidFill>
            </a:endParaRPr>
          </a:p>
          <a:p>
            <a:pPr lvl="0">
              <a:lnSpc>
                <a:spcPct val="80000"/>
              </a:lnSpc>
            </a:pPr>
            <a:r>
              <a:rPr lang="en-US" sz="7200" b="1" dirty="0">
                <a:solidFill>
                  <a:srgbClr val="C00000"/>
                </a:solidFill>
              </a:rPr>
              <a:t>27%</a:t>
            </a:r>
          </a:p>
          <a:p>
            <a:pPr lvl="0">
              <a:lnSpc>
                <a:spcPct val="80000"/>
              </a:lnSpc>
            </a:pPr>
            <a:endParaRPr lang="en-US" sz="2000" b="1" dirty="0">
              <a:solidFill>
                <a:srgbClr val="FF0000"/>
              </a:solidFill>
            </a:endParaRPr>
          </a:p>
          <a:p>
            <a:pPr lvl="0">
              <a:lnSpc>
                <a:spcPct val="80000"/>
              </a:lnSpc>
            </a:pPr>
            <a:endParaRPr lang="en-US" sz="2000" b="1" dirty="0">
              <a:solidFill>
                <a:srgbClr val="FF0000"/>
              </a:solidFill>
            </a:endParaRPr>
          </a:p>
          <a:p>
            <a:pPr lvl="0">
              <a:lnSpc>
                <a:spcPct val="80000"/>
              </a:lnSpc>
            </a:pPr>
            <a:endParaRPr lang="en-US" sz="2000" b="1" dirty="0">
              <a:solidFill>
                <a:srgbClr val="FF0000"/>
              </a:solidFill>
            </a:endParaRPr>
          </a:p>
          <a:p>
            <a:pPr lvl="0">
              <a:lnSpc>
                <a:spcPct val="80000"/>
              </a:lnSpc>
            </a:pPr>
            <a:r>
              <a:rPr lang="en-US" sz="7200" b="1" dirty="0"/>
              <a:t>21%</a:t>
            </a:r>
            <a:endParaRPr lang="en-US" sz="4000" dirty="0"/>
          </a:p>
          <a:p>
            <a:pPr lvl="0" algn="ctr">
              <a:lnSpc>
                <a:spcPct val="80000"/>
              </a:lnSpc>
            </a:pPr>
            <a:endParaRPr lang="en-US" sz="3200" dirty="0"/>
          </a:p>
        </p:txBody>
      </p:sp>
      <p:sp>
        <p:nvSpPr>
          <p:cNvPr id="5" name="Rectangle 4"/>
          <p:cNvSpPr/>
          <p:nvPr/>
        </p:nvSpPr>
        <p:spPr>
          <a:xfrm>
            <a:off x="7086600" y="1447800"/>
            <a:ext cx="2042160" cy="5419464"/>
          </a:xfrm>
          <a:prstGeom prst="rect">
            <a:avLst/>
          </a:prstGeom>
          <a:noFill/>
        </p:spPr>
        <p:txBody>
          <a:bodyPr wrap="square">
            <a:noAutofit/>
          </a:bodyPr>
          <a:lstStyle/>
          <a:p>
            <a:pPr lvl="0" algn="ctr">
              <a:lnSpc>
                <a:spcPct val="70000"/>
              </a:lnSpc>
            </a:pPr>
            <a:r>
              <a:rPr lang="en-US" sz="3200" b="1" dirty="0"/>
              <a:t>Will Never Be Interested</a:t>
            </a:r>
          </a:p>
          <a:p>
            <a:pPr lvl="0" algn="r">
              <a:lnSpc>
                <a:spcPct val="80000"/>
              </a:lnSpc>
            </a:pPr>
            <a:r>
              <a:rPr lang="en-US" sz="7200" b="1" dirty="0">
                <a:solidFill>
                  <a:srgbClr val="FF0000"/>
                </a:solidFill>
              </a:rPr>
              <a:t>17%</a:t>
            </a:r>
          </a:p>
          <a:p>
            <a:pPr lvl="0" algn="r">
              <a:lnSpc>
                <a:spcPct val="80000"/>
              </a:lnSpc>
            </a:pPr>
            <a:endParaRPr lang="en-US" sz="7200" b="1" dirty="0">
              <a:solidFill>
                <a:srgbClr val="FF0000"/>
              </a:solidFill>
            </a:endParaRPr>
          </a:p>
          <a:p>
            <a:pPr lvl="0" algn="r">
              <a:lnSpc>
                <a:spcPct val="80000"/>
              </a:lnSpc>
            </a:pPr>
            <a:r>
              <a:rPr lang="en-US" sz="7200" b="1" dirty="0">
                <a:solidFill>
                  <a:srgbClr val="C00000"/>
                </a:solidFill>
              </a:rPr>
              <a:t>20%</a:t>
            </a:r>
          </a:p>
          <a:p>
            <a:pPr lvl="0" algn="r">
              <a:lnSpc>
                <a:spcPct val="80000"/>
              </a:lnSpc>
            </a:pPr>
            <a:endParaRPr lang="en-US" sz="2000" b="1" dirty="0">
              <a:solidFill>
                <a:srgbClr val="FF0000"/>
              </a:solidFill>
            </a:endParaRPr>
          </a:p>
          <a:p>
            <a:pPr lvl="0" algn="r">
              <a:lnSpc>
                <a:spcPct val="80000"/>
              </a:lnSpc>
            </a:pPr>
            <a:endParaRPr lang="en-US" sz="2000" b="1" dirty="0">
              <a:solidFill>
                <a:srgbClr val="FF0000"/>
              </a:solidFill>
            </a:endParaRPr>
          </a:p>
          <a:p>
            <a:pPr lvl="0" algn="r">
              <a:lnSpc>
                <a:spcPct val="80000"/>
              </a:lnSpc>
            </a:pPr>
            <a:endParaRPr lang="en-US" sz="2000" b="1" dirty="0">
              <a:solidFill>
                <a:srgbClr val="FF0000"/>
              </a:solidFill>
            </a:endParaRPr>
          </a:p>
          <a:p>
            <a:pPr lvl="0" algn="r">
              <a:lnSpc>
                <a:spcPct val="80000"/>
              </a:lnSpc>
            </a:pPr>
            <a:r>
              <a:rPr lang="en-US" sz="7200" b="1" dirty="0"/>
              <a:t>25%</a:t>
            </a:r>
            <a:endParaRPr lang="en-US" sz="4000" b="1" dirty="0"/>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2014 Survey, 1,782 Respondents, Groups </a:t>
            </a:r>
            <a:r>
              <a:rPr lang="en-US" sz="1600" i="1" dirty="0">
                <a:solidFill>
                  <a:srgbClr val="FF0000"/>
                </a:solidFill>
              </a:rPr>
              <a:t>E</a:t>
            </a:r>
            <a:r>
              <a:rPr lang="en-US" sz="1600" i="1" dirty="0">
                <a:solidFill>
                  <a:srgbClr val="C00000"/>
                </a:solidFill>
              </a:rPr>
              <a:t>/A/</a:t>
            </a:r>
            <a:r>
              <a:rPr lang="en-US" sz="1600" b="1" i="1" dirty="0"/>
              <a:t>C</a:t>
            </a:r>
            <a:endParaRPr lang="en-US" sz="1600" i="1" dirty="0">
              <a:solidFill>
                <a:srgbClr val="FF0000"/>
              </a:solidFill>
            </a:endParaRPr>
          </a:p>
        </p:txBody>
      </p:sp>
      <p:cxnSp>
        <p:nvCxnSpPr>
          <p:cNvPr id="11" name="Straight Connector 10"/>
          <p:cNvCxnSpPr/>
          <p:nvPr/>
        </p:nvCxnSpPr>
        <p:spPr>
          <a:xfrm>
            <a:off x="7315200" y="2514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14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00200" y="1747421"/>
            <a:ext cx="5829300" cy="5262979"/>
          </a:xfrm>
          <a:prstGeom prst="rect">
            <a:avLst/>
          </a:prstGeom>
        </p:spPr>
        <p:txBody>
          <a:bodyPr wrap="square">
            <a:spAutoFit/>
          </a:bodyPr>
          <a:lstStyle/>
          <a:p>
            <a:pPr algn="ctr">
              <a:lnSpc>
                <a:spcPct val="70000"/>
              </a:lnSpc>
            </a:pPr>
            <a:r>
              <a:rPr lang="en-US" sz="3200" b="1" dirty="0">
                <a:solidFill>
                  <a:srgbClr val="FF0000"/>
                </a:solidFill>
              </a:rPr>
              <a:t>Get an immediate tax deduction </a:t>
            </a:r>
            <a:r>
              <a:rPr lang="en-US" sz="2400" dirty="0"/>
              <a:t>by making a gift where you still control the </a:t>
            </a:r>
          </a:p>
          <a:p>
            <a:pPr algn="ctr">
              <a:lnSpc>
                <a:spcPct val="70000"/>
              </a:lnSpc>
            </a:pPr>
            <a:r>
              <a:rPr lang="en-US" sz="2400" dirty="0"/>
              <a:t>investment of the assets, and receive </a:t>
            </a:r>
          </a:p>
          <a:p>
            <a:pPr algn="ctr">
              <a:lnSpc>
                <a:spcPct val="70000"/>
              </a:lnSpc>
            </a:pPr>
            <a:r>
              <a:rPr lang="en-US" sz="2400" dirty="0"/>
              <a:t>income from the investments for the rest of your life with anything left over going to charity at your death.</a:t>
            </a:r>
          </a:p>
          <a:p>
            <a:pPr algn="ctr">
              <a:lnSpc>
                <a:spcPct val="70000"/>
              </a:lnSpc>
            </a:pPr>
            <a:endParaRPr lang="en-US" sz="2400" dirty="0">
              <a:solidFill>
                <a:srgbClr val="FF0000"/>
              </a:solidFill>
            </a:endParaRPr>
          </a:p>
          <a:p>
            <a:pPr algn="ctr">
              <a:lnSpc>
                <a:spcPct val="70000"/>
              </a:lnSpc>
            </a:pPr>
            <a:r>
              <a:rPr lang="en-US" sz="2400" dirty="0"/>
              <a:t>Make a gift where you </a:t>
            </a:r>
            <a:r>
              <a:rPr lang="en-US" sz="3200" b="1" dirty="0">
                <a:solidFill>
                  <a:srgbClr val="C00000"/>
                </a:solidFill>
              </a:rPr>
              <a:t>get an immediate tax deduction</a:t>
            </a:r>
            <a:r>
              <a:rPr lang="en-US" sz="2400" dirty="0">
                <a:solidFill>
                  <a:srgbClr val="C00000"/>
                </a:solidFill>
              </a:rPr>
              <a:t>, </a:t>
            </a:r>
            <a:r>
              <a:rPr lang="en-US" sz="2400" dirty="0"/>
              <a:t>still control the investment of the assets and receive income from the investments for the rest of your life with anything left over going to charity at your death.</a:t>
            </a:r>
          </a:p>
          <a:p>
            <a:pPr algn="ctr">
              <a:lnSpc>
                <a:spcPct val="70000"/>
              </a:lnSpc>
            </a:pPr>
            <a:endParaRPr lang="en-US" sz="2400" dirty="0">
              <a:solidFill>
                <a:srgbClr val="FF0000"/>
              </a:solidFill>
            </a:endParaRPr>
          </a:p>
          <a:p>
            <a:pPr lvl="0" algn="ctr">
              <a:lnSpc>
                <a:spcPct val="70000"/>
              </a:lnSpc>
            </a:pPr>
            <a:r>
              <a:rPr lang="en-US" sz="2400" dirty="0"/>
              <a:t>Make a gift where you still control the investment of the assets, and receive income from the investments for the rest of your life with anything left over going to charity at your death.</a:t>
            </a:r>
            <a:endParaRPr lang="en-US" dirty="0"/>
          </a:p>
        </p:txBody>
      </p:sp>
      <p:sp>
        <p:nvSpPr>
          <p:cNvPr id="9" name="Rectangle 8"/>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Mentioning tax deductions increases charitable interest</a:t>
            </a:r>
            <a:endParaRPr lang="en-US" sz="2000" b="1" dirty="0">
              <a:solidFill>
                <a:schemeClr val="bg1"/>
              </a:solidFill>
            </a:endParaRPr>
          </a:p>
        </p:txBody>
      </p:sp>
    </p:spTree>
    <p:extLst>
      <p:ext uri="{BB962C8B-B14F-4D97-AF65-F5344CB8AC3E}">
        <p14:creationId xmlns:p14="http://schemas.microsoft.com/office/powerpoint/2010/main" val="35742578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28800"/>
            <a:ext cx="1905000" cy="5135162"/>
          </a:xfrm>
          <a:prstGeom prst="rect">
            <a:avLst/>
          </a:prstGeom>
          <a:noFill/>
        </p:spPr>
        <p:txBody>
          <a:bodyPr wrap="square" lIns="0" rIns="0">
            <a:noAutofit/>
          </a:bodyPr>
          <a:lstStyle/>
          <a:p>
            <a:pPr lvl="0" algn="ctr">
              <a:lnSpc>
                <a:spcPct val="70000"/>
              </a:lnSpc>
            </a:pPr>
            <a:r>
              <a:rPr lang="en-US" sz="3200" b="1" dirty="0"/>
              <a:t>Interested Now</a:t>
            </a:r>
          </a:p>
          <a:p>
            <a:pPr lvl="0">
              <a:lnSpc>
                <a:spcPct val="80000"/>
              </a:lnSpc>
            </a:pPr>
            <a:r>
              <a:rPr lang="en-US" sz="7200" b="1" dirty="0">
                <a:solidFill>
                  <a:srgbClr val="FF0000"/>
                </a:solidFill>
              </a:rPr>
              <a:t>50%</a:t>
            </a:r>
          </a:p>
          <a:p>
            <a:pPr lvl="0">
              <a:lnSpc>
                <a:spcPct val="80000"/>
              </a:lnSpc>
            </a:pPr>
            <a:endParaRPr lang="en-US" sz="7200" b="1" dirty="0">
              <a:solidFill>
                <a:srgbClr val="FF0000"/>
              </a:solidFill>
            </a:endParaRPr>
          </a:p>
          <a:p>
            <a:pPr lvl="0">
              <a:lnSpc>
                <a:spcPct val="80000"/>
              </a:lnSpc>
            </a:pPr>
            <a:endParaRPr lang="en-US" sz="7200" b="1" dirty="0">
              <a:solidFill>
                <a:srgbClr val="FF0000"/>
              </a:solidFill>
            </a:endParaRPr>
          </a:p>
          <a:p>
            <a:pPr lvl="0">
              <a:lnSpc>
                <a:spcPct val="80000"/>
              </a:lnSpc>
            </a:pPr>
            <a:r>
              <a:rPr lang="en-US" sz="7200" b="1" dirty="0"/>
              <a:t>31%</a:t>
            </a:r>
            <a:endParaRPr lang="en-US" sz="3200" dirty="0"/>
          </a:p>
        </p:txBody>
      </p:sp>
      <p:sp>
        <p:nvSpPr>
          <p:cNvPr id="5" name="Rectangle 4"/>
          <p:cNvSpPr/>
          <p:nvPr/>
        </p:nvSpPr>
        <p:spPr>
          <a:xfrm>
            <a:off x="7086600" y="1447800"/>
            <a:ext cx="2042160" cy="5419464"/>
          </a:xfrm>
          <a:prstGeom prst="rect">
            <a:avLst/>
          </a:prstGeom>
          <a:noFill/>
        </p:spPr>
        <p:txBody>
          <a:bodyPr wrap="square">
            <a:noAutofit/>
          </a:bodyPr>
          <a:lstStyle/>
          <a:p>
            <a:pPr lvl="0" algn="ctr">
              <a:lnSpc>
                <a:spcPct val="70000"/>
              </a:lnSpc>
            </a:pPr>
            <a:r>
              <a:rPr lang="en-US" sz="3200" b="1" dirty="0"/>
              <a:t>Will Never Be Interested</a:t>
            </a:r>
          </a:p>
          <a:p>
            <a:pPr algn="r">
              <a:lnSpc>
                <a:spcPct val="80000"/>
              </a:lnSpc>
            </a:pPr>
            <a:r>
              <a:rPr lang="en-US" sz="7200" b="1" dirty="0">
                <a:solidFill>
                  <a:srgbClr val="FF0000"/>
                </a:solidFill>
              </a:rPr>
              <a:t>8%</a:t>
            </a:r>
            <a:endParaRPr lang="en-US" sz="4000" b="1" dirty="0">
              <a:solidFill>
                <a:srgbClr val="FF0000"/>
              </a:solidFill>
            </a:endParaRPr>
          </a:p>
          <a:p>
            <a:pPr lvl="0" algn="r">
              <a:lnSpc>
                <a:spcPct val="80000"/>
              </a:lnSpc>
            </a:pPr>
            <a:endParaRPr lang="en-US" sz="7200" b="1" dirty="0">
              <a:solidFill>
                <a:srgbClr val="FF0000"/>
              </a:solidFill>
            </a:endParaRPr>
          </a:p>
          <a:p>
            <a:pPr lvl="0" algn="r">
              <a:lnSpc>
                <a:spcPct val="80000"/>
              </a:lnSpc>
            </a:pPr>
            <a:endParaRPr lang="en-US" sz="7200" b="1" dirty="0">
              <a:solidFill>
                <a:srgbClr val="FF0000"/>
              </a:solidFill>
            </a:endParaRPr>
          </a:p>
          <a:p>
            <a:pPr algn="r">
              <a:lnSpc>
                <a:spcPct val="80000"/>
              </a:lnSpc>
            </a:pPr>
            <a:r>
              <a:rPr lang="en-US" sz="7200" b="1" dirty="0"/>
              <a:t>20%</a:t>
            </a:r>
          </a:p>
          <a:p>
            <a:pPr lvl="0" algn="r">
              <a:lnSpc>
                <a:spcPct val="80000"/>
              </a:lnSpc>
            </a:pPr>
            <a:endParaRPr lang="en-US" sz="7200" b="1" dirty="0">
              <a:solidFill>
                <a:srgbClr val="C00000"/>
              </a:solidFill>
            </a:endParaRPr>
          </a:p>
          <a:p>
            <a:pPr lvl="0" algn="r">
              <a:lnSpc>
                <a:spcPct val="80000"/>
              </a:lnSpc>
            </a:pPr>
            <a:endParaRPr lang="en-US" sz="2000" b="1" dirty="0">
              <a:solidFill>
                <a:srgbClr val="FF0000"/>
              </a:solidFill>
            </a:endParaRPr>
          </a:p>
          <a:p>
            <a:pPr lvl="0" algn="r">
              <a:lnSpc>
                <a:spcPct val="80000"/>
              </a:lnSpc>
            </a:pPr>
            <a:endParaRPr lang="en-US" sz="2000" b="1" dirty="0">
              <a:solidFill>
                <a:srgbClr val="FF0000"/>
              </a:solidFill>
            </a:endParaRPr>
          </a:p>
          <a:p>
            <a:pPr lvl="0" algn="r">
              <a:lnSpc>
                <a:spcPct val="80000"/>
              </a:lnSpc>
            </a:pPr>
            <a:endParaRPr lang="en-US" sz="2000" b="1" dirty="0">
              <a:solidFill>
                <a:srgbClr val="FF0000"/>
              </a:solidFill>
            </a:endParaRPr>
          </a:p>
        </p:txBody>
      </p:sp>
      <p:sp>
        <p:nvSpPr>
          <p:cNvPr id="6" name="Text Placeholder 5"/>
          <p:cNvSpPr txBox="1">
            <a:spLocks/>
          </p:cNvSpPr>
          <p:nvPr/>
        </p:nvSpPr>
        <p:spPr>
          <a:xfrm>
            <a:off x="2057400" y="1418038"/>
            <a:ext cx="4800600" cy="410762"/>
          </a:xfrm>
          <a:prstGeom prst="rect">
            <a:avLst/>
          </a:prstGeom>
          <a:noFill/>
          <a:scene3d>
            <a:camera prst="orthographicFront"/>
            <a:lightRig rig="threePt" dir="t"/>
          </a:scene3d>
          <a:sp3d>
            <a:bevelT/>
          </a:sp3d>
        </p:spPr>
        <p:txBody>
          <a:bodyPr vert="horz" lIns="91440" tIns="91440" rIns="91440" bIns="9144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3200400" algn="ctr">
              <a:lnSpc>
                <a:spcPct val="70000"/>
              </a:lnSpc>
              <a:spcBef>
                <a:spcPts val="0"/>
              </a:spcBef>
              <a:buNone/>
            </a:pPr>
            <a:r>
              <a:rPr lang="en-US" sz="1600" i="1" dirty="0"/>
              <a:t>2014 Nov. Survey, 1,006 Respondents, Groups </a:t>
            </a:r>
            <a:r>
              <a:rPr lang="en-US" sz="1600" i="1" dirty="0">
                <a:solidFill>
                  <a:srgbClr val="FF0000"/>
                </a:solidFill>
              </a:rPr>
              <a:t>X/</a:t>
            </a:r>
            <a:r>
              <a:rPr lang="en-US" sz="1600" i="1" dirty="0"/>
              <a:t>Y</a:t>
            </a:r>
            <a:endParaRPr lang="en-US" sz="1600" i="1" dirty="0">
              <a:solidFill>
                <a:srgbClr val="FF0000"/>
              </a:solidFill>
            </a:endParaRPr>
          </a:p>
        </p:txBody>
      </p:sp>
      <p:cxnSp>
        <p:nvCxnSpPr>
          <p:cNvPr id="11" name="Straight Connector 10"/>
          <p:cNvCxnSpPr/>
          <p:nvPr/>
        </p:nvCxnSpPr>
        <p:spPr>
          <a:xfrm>
            <a:off x="7315200" y="2514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52400" y="2514600"/>
            <a:ext cx="152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828800" y="2506980"/>
            <a:ext cx="5486400" cy="4142673"/>
          </a:xfrm>
          <a:prstGeom prst="rect">
            <a:avLst/>
          </a:prstGeom>
        </p:spPr>
        <p:txBody>
          <a:bodyPr wrap="square">
            <a:spAutoFit/>
          </a:bodyPr>
          <a:lstStyle/>
          <a:p>
            <a:pPr lvl="0" algn="ctr">
              <a:lnSpc>
                <a:spcPct val="70000"/>
              </a:lnSpc>
            </a:pPr>
            <a:r>
              <a:rPr lang="en-US" sz="4400" b="1" dirty="0">
                <a:solidFill>
                  <a:srgbClr val="FF0000"/>
                </a:solidFill>
              </a:rPr>
              <a:t>Avoid capital gains tax by </a:t>
            </a:r>
            <a:r>
              <a:rPr lang="en-US" sz="4400" dirty="0"/>
              <a:t>making a gift of stocks or bonds to a charity.</a:t>
            </a:r>
            <a:endParaRPr lang="en-US" sz="3600" dirty="0"/>
          </a:p>
          <a:p>
            <a:pPr algn="ctr">
              <a:lnSpc>
                <a:spcPct val="70000"/>
              </a:lnSpc>
            </a:pPr>
            <a:endParaRPr lang="en-US" sz="4000" dirty="0">
              <a:solidFill>
                <a:srgbClr val="FF0000"/>
              </a:solidFill>
            </a:endParaRPr>
          </a:p>
          <a:p>
            <a:pPr algn="ctr">
              <a:lnSpc>
                <a:spcPct val="70000"/>
              </a:lnSpc>
            </a:pPr>
            <a:endParaRPr lang="en-US" sz="4000" b="1" dirty="0">
              <a:solidFill>
                <a:srgbClr val="C00000"/>
              </a:solidFill>
            </a:endParaRPr>
          </a:p>
          <a:p>
            <a:pPr algn="ctr">
              <a:lnSpc>
                <a:spcPct val="70000"/>
              </a:lnSpc>
            </a:pPr>
            <a:r>
              <a:rPr lang="en-US" sz="4000" dirty="0"/>
              <a:t>Make a gift of stocks or bonds to charity.</a:t>
            </a:r>
          </a:p>
          <a:p>
            <a:pPr algn="ctr">
              <a:lnSpc>
                <a:spcPct val="70000"/>
              </a:lnSpc>
            </a:pPr>
            <a:endParaRPr lang="en-US" sz="4000" dirty="0"/>
          </a:p>
        </p:txBody>
      </p:sp>
      <p:sp>
        <p:nvSpPr>
          <p:cNvPr id="9" name="Rectangle 8"/>
          <p:cNvSpPr/>
          <p:nvPr/>
        </p:nvSpPr>
        <p:spPr>
          <a:xfrm>
            <a:off x="0" y="0"/>
            <a:ext cx="9144000" cy="1438535"/>
          </a:xfrm>
          <a:prstGeom prst="rect">
            <a:avLst/>
          </a:prstGeom>
          <a:solidFill>
            <a:schemeClr val="tx1"/>
          </a:solidFill>
        </p:spPr>
        <p:txBody>
          <a:bodyPr wrap="square" tIns="91440" bIns="0">
            <a:spAutoFit/>
          </a:bodyPr>
          <a:lstStyle/>
          <a:p>
            <a:pPr lvl="0" algn="ctr">
              <a:lnSpc>
                <a:spcPct val="80000"/>
              </a:lnSpc>
            </a:pPr>
            <a:r>
              <a:rPr lang="en-US" sz="5400" b="1" dirty="0">
                <a:solidFill>
                  <a:schemeClr val="bg1"/>
                </a:solidFill>
              </a:rPr>
              <a:t>Mentioning tax avoidance increases charitable interest</a:t>
            </a:r>
            <a:endParaRPr lang="en-US" sz="2000" b="1" dirty="0">
              <a:solidFill>
                <a:schemeClr val="bg1"/>
              </a:solidFill>
            </a:endParaRPr>
          </a:p>
        </p:txBody>
      </p:sp>
    </p:spTree>
    <p:extLst>
      <p:ext uri="{BB962C8B-B14F-4D97-AF65-F5344CB8AC3E}">
        <p14:creationId xmlns:p14="http://schemas.microsoft.com/office/powerpoint/2010/main" val="271645778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7724" t="6515"/>
          <a:stretch/>
        </p:blipFill>
        <p:spPr>
          <a:xfrm>
            <a:off x="-1" y="381000"/>
            <a:ext cx="1512099" cy="2186940"/>
          </a:xfrm>
          <a:prstGeom prst="rect">
            <a:avLst/>
          </a:prstGeom>
        </p:spPr>
      </p:pic>
      <p:sp>
        <p:nvSpPr>
          <p:cNvPr id="15" name="TextBox 14"/>
          <p:cNvSpPr txBox="1"/>
          <p:nvPr/>
        </p:nvSpPr>
        <p:spPr>
          <a:xfrm>
            <a:off x="0" y="2743200"/>
            <a:ext cx="9144000" cy="1066800"/>
          </a:xfrm>
          <a:prstGeom prst="rect">
            <a:avLst/>
          </a:prstGeom>
          <a:solidFill>
            <a:schemeClr val="tx1"/>
          </a:solidFill>
        </p:spPr>
        <p:txBody>
          <a:bodyPr wrap="square" rtlCol="0">
            <a:noAutofit/>
          </a:bodyPr>
          <a:lstStyle/>
          <a:p>
            <a:pPr algn="ctr">
              <a:lnSpc>
                <a:spcPct val="80000"/>
              </a:lnSpc>
            </a:pPr>
            <a:r>
              <a:rPr lang="en-US" sz="4400" dirty="0">
                <a:solidFill>
                  <a:schemeClr val="bg1"/>
                </a:solidFill>
              </a:rPr>
              <a:t>Philanthropy is a </a:t>
            </a:r>
            <a:r>
              <a:rPr lang="en-US" sz="4400" b="1" dirty="0">
                <a:solidFill>
                  <a:schemeClr val="bg1"/>
                </a:solidFill>
              </a:rPr>
              <a:t>SOCIAL</a:t>
            </a:r>
            <a:r>
              <a:rPr lang="en-US" sz="4400" dirty="0">
                <a:solidFill>
                  <a:schemeClr val="bg1"/>
                </a:solidFill>
              </a:rPr>
              <a:t> act using the mechanisms of </a:t>
            </a:r>
            <a:r>
              <a:rPr lang="en-US" sz="4400" b="1" dirty="0">
                <a:solidFill>
                  <a:schemeClr val="bg1"/>
                </a:solidFill>
              </a:rPr>
              <a:t>FAMILY </a:t>
            </a:r>
            <a:r>
              <a:rPr lang="en-US" sz="4400" dirty="0">
                <a:solidFill>
                  <a:schemeClr val="bg1"/>
                </a:solidFill>
              </a:rPr>
              <a:t>bonding</a:t>
            </a:r>
          </a:p>
        </p:txBody>
      </p:sp>
      <p:sp>
        <p:nvSpPr>
          <p:cNvPr id="16" name="TextBox 15"/>
          <p:cNvSpPr txBox="1"/>
          <p:nvPr/>
        </p:nvSpPr>
        <p:spPr>
          <a:xfrm>
            <a:off x="1512098" y="76200"/>
            <a:ext cx="7631903" cy="2209800"/>
          </a:xfrm>
          <a:prstGeom prst="rect">
            <a:avLst/>
          </a:prstGeom>
          <a:noFill/>
        </p:spPr>
        <p:txBody>
          <a:bodyPr wrap="square" rtlCol="0">
            <a:noAutofit/>
          </a:bodyPr>
          <a:lstStyle/>
          <a:p>
            <a:pPr algn="ctr">
              <a:lnSpc>
                <a:spcPct val="70000"/>
              </a:lnSpc>
            </a:pPr>
            <a:r>
              <a:rPr lang="en-US" sz="6000" b="1" dirty="0"/>
              <a:t>Social Desirability Bias </a:t>
            </a:r>
            <a:endParaRPr lang="en-US" sz="2400" b="1" dirty="0"/>
          </a:p>
          <a:p>
            <a:pPr algn="ctr">
              <a:lnSpc>
                <a:spcPct val="70000"/>
              </a:lnSpc>
            </a:pPr>
            <a:endParaRPr lang="en-US" sz="1600" dirty="0"/>
          </a:p>
          <a:p>
            <a:pPr algn="ctr">
              <a:lnSpc>
                <a:spcPct val="70000"/>
              </a:lnSpc>
            </a:pPr>
            <a:r>
              <a:rPr lang="en-US" sz="4400" dirty="0"/>
              <a:t>It is good to note benefits, </a:t>
            </a:r>
          </a:p>
          <a:p>
            <a:pPr algn="ctr">
              <a:lnSpc>
                <a:spcPct val="70000"/>
              </a:lnSpc>
            </a:pPr>
            <a:r>
              <a:rPr lang="en-US" sz="4400" dirty="0"/>
              <a:t>but don’t identify personal benefits as the motivation</a:t>
            </a:r>
            <a:endParaRPr lang="en-US" sz="2400" b="1" i="1" dirty="0"/>
          </a:p>
        </p:txBody>
      </p:sp>
      <p:sp>
        <p:nvSpPr>
          <p:cNvPr id="22" name="Rectangle 21"/>
          <p:cNvSpPr/>
          <p:nvPr/>
        </p:nvSpPr>
        <p:spPr>
          <a:xfrm>
            <a:off x="4805681" y="4419600"/>
            <a:ext cx="4343400" cy="2160591"/>
          </a:xfrm>
          <a:prstGeom prst="rect">
            <a:avLst/>
          </a:prstGeom>
        </p:spPr>
        <p:txBody>
          <a:bodyPr wrap="square">
            <a:spAutoFit/>
          </a:bodyPr>
          <a:lstStyle/>
          <a:p>
            <a:pPr lvl="0" algn="ctr">
              <a:lnSpc>
                <a:spcPct val="70000"/>
              </a:lnSpc>
            </a:pPr>
            <a:r>
              <a:rPr lang="en-US" sz="3200" dirty="0"/>
              <a:t>People who join the legacy society make a “second gift” because their example can influence others to make the same commitment. </a:t>
            </a:r>
            <a:endParaRPr lang="en-US" sz="2400" dirty="0"/>
          </a:p>
        </p:txBody>
      </p:sp>
      <p:sp>
        <p:nvSpPr>
          <p:cNvPr id="25" name="Rectangle 24"/>
          <p:cNvSpPr/>
          <p:nvPr/>
        </p:nvSpPr>
        <p:spPr>
          <a:xfrm>
            <a:off x="152400" y="4562733"/>
            <a:ext cx="3733800" cy="1815882"/>
          </a:xfrm>
          <a:prstGeom prst="rect">
            <a:avLst/>
          </a:prstGeom>
        </p:spPr>
        <p:txBody>
          <a:bodyPr wrap="square">
            <a:spAutoFit/>
          </a:bodyPr>
          <a:lstStyle/>
          <a:p>
            <a:pPr algn="ctr">
              <a:lnSpc>
                <a:spcPct val="70000"/>
              </a:lnSpc>
            </a:pPr>
            <a:r>
              <a:rPr lang="en-US" sz="3200" dirty="0"/>
              <a:t>People join the legacy society so that everyone will know how philanthropic they are.</a:t>
            </a:r>
            <a:endParaRPr lang="en-US" sz="2400" dirty="0"/>
          </a:p>
        </p:txBody>
      </p:sp>
    </p:spTree>
    <p:extLst>
      <p:ext uri="{BB962C8B-B14F-4D97-AF65-F5344CB8AC3E}">
        <p14:creationId xmlns:p14="http://schemas.microsoft.com/office/powerpoint/2010/main" val="4144494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DB4858D3FFF94D9AF7B52E5930F98C" ma:contentTypeVersion="2" ma:contentTypeDescription="Create a new document." ma:contentTypeScope="" ma:versionID="54a5cfd9b91b5258fc1c472cea9c5dc7">
  <xsd:schema xmlns:xsd="http://www.w3.org/2001/XMLSchema" xmlns:xs="http://www.w3.org/2001/XMLSchema" xmlns:p="http://schemas.microsoft.com/office/2006/metadata/properties" xmlns:ns2="5b0349a3-da62-42b2-8feb-12a123394a1b" targetNamespace="http://schemas.microsoft.com/office/2006/metadata/properties" ma:root="true" ma:fieldsID="993da5aaad38884d7889674e4ae856d5" ns2:_="">
    <xsd:import namespace="5b0349a3-da62-42b2-8feb-12a123394a1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0349a3-da62-42b2-8feb-12a123394a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CF0C10-202F-4791-A678-FFAA27F7F5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0349a3-da62-42b2-8feb-12a123394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669E4A-FC47-40BA-9A83-3D76679FE07E}">
  <ds:schemaRefs>
    <ds:schemaRef ds:uri="http://schemas.microsoft.com/sharepoint/v3/contenttype/forms"/>
  </ds:schemaRefs>
</ds:datastoreItem>
</file>

<file path=customXml/itemProps3.xml><?xml version="1.0" encoding="utf-8"?>
<ds:datastoreItem xmlns:ds="http://schemas.openxmlformats.org/officeDocument/2006/customXml" ds:itemID="{F31FB32B-FA8B-4FFD-8003-EE32DA516CA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9880</TotalTime>
  <Words>8787</Words>
  <Application>Microsoft Macintosh PowerPoint</Application>
  <PresentationFormat>On-screen Show (4:3)</PresentationFormat>
  <Paragraphs>1934</Paragraphs>
  <Slides>137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137</vt:i4>
      </vt:variant>
    </vt:vector>
  </HeadingPairs>
  <TitlesOfParts>
    <vt:vector size="14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Charitable estate giving as  “synthetic family”</vt:lpstr>
      <vt:lpstr>Philanthropy is a “social 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russell james, phd</dc:creator>
  <cp:keywords>planned giving, gift planning, legacy giving</cp:keywords>
  <dc:description/>
  <cp:lastModifiedBy>Viken Mikaelian</cp:lastModifiedBy>
  <cp:revision>277</cp:revision>
  <cp:lastPrinted>2014-11-19T17:22:04Z</cp:lastPrinted>
  <dcterms:created xsi:type="dcterms:W3CDTF">2014-06-23T13:54:19Z</dcterms:created>
  <dcterms:modified xsi:type="dcterms:W3CDTF">2023-02-09T21:13:52Z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0x01010094275EDA05BB23498B43184481201653</vt:lpwstr>
  </property>
  <property fmtid="{D5CDD505-2E9C-101B-9397-08002B2CF9AE}" pid="3" name="MediaServiceImageTags">
    <vt:lpwstr/>
  </property>
  <property fmtid="{D5CDD505-2E9C-101B-9397-08002B2CF9AE}" pid="4" name="Order">
    <vt:r8>89700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_ExtendedDescription">
    <vt:lpwstr/>
  </property>
</Properties>
</file>